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83" r:id="rId4"/>
    <p:sldId id="282" r:id="rId5"/>
    <p:sldId id="275" r:id="rId6"/>
    <p:sldId id="344" r:id="rId7"/>
    <p:sldId id="351" r:id="rId8"/>
    <p:sldId id="345" r:id="rId9"/>
    <p:sldId id="348" r:id="rId10"/>
    <p:sldId id="349" r:id="rId11"/>
    <p:sldId id="372" r:id="rId12"/>
    <p:sldId id="453" r:id="rId13"/>
    <p:sldId id="284" r:id="rId14"/>
    <p:sldId id="364" r:id="rId15"/>
    <p:sldId id="285" r:id="rId16"/>
    <p:sldId id="354" r:id="rId17"/>
    <p:sldId id="365" r:id="rId18"/>
    <p:sldId id="452" r:id="rId19"/>
    <p:sldId id="451" r:id="rId20"/>
    <p:sldId id="362" r:id="rId21"/>
    <p:sldId id="363" r:id="rId22"/>
    <p:sldId id="439" r:id="rId23"/>
    <p:sldId id="398" r:id="rId24"/>
    <p:sldId id="402" r:id="rId25"/>
    <p:sldId id="378" r:id="rId26"/>
    <p:sldId id="448" r:id="rId27"/>
    <p:sldId id="379" r:id="rId28"/>
    <p:sldId id="446" r:id="rId29"/>
    <p:sldId id="374" r:id="rId30"/>
    <p:sldId id="368" r:id="rId31"/>
    <p:sldId id="371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466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A7ABD-9061-408E-B3FE-AC38E5EF8E3C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07AEE-C603-4E56-B9B0-4AB1DA81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423440" indent="-36972366"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10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021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532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04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382565C-F21C-40DA-BC22-69837FF202C2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49961-EDB7-49D8-935F-85FDBC173F96}" type="slidenum">
              <a:rPr lang="en-US"/>
              <a:pPr/>
              <a:t>35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423440" indent="-36972366"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10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021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532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04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CE855C-34D3-418F-989D-69A8D955258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A444E-901E-426A-8B90-9BD85102755E}" type="slidenum">
              <a:rPr lang="en-US"/>
              <a:pPr/>
              <a:t>45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BA504-D5F2-4938-A8FA-70C851176A20}" type="slidenum">
              <a:rPr lang="en-US"/>
              <a:pPr/>
              <a:t>46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43167-ADB8-4E2B-A3EA-5DA0D0D8B7ED}" type="slidenum">
              <a:rPr lang="en-US"/>
              <a:pPr/>
              <a:t>47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423440" indent="-36972366" defTabSz="917809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10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0214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532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04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ED6CE8B-16D9-40C1-86C0-CFEC6BDBFAE9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3733" y="685488"/>
            <a:ext cx="4632116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</p:spPr>
        <p:txBody>
          <a:bodyPr wrap="square" lIns="91430" tIns="45715" rIns="91430" bIns="45715" anchor="t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0E94-0D35-4825-AFDB-AA059742CAD7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2C625-A7FB-4E1E-B9C4-4B209DBF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7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458913"/>
            <a:ext cx="8505825" cy="4919662"/>
          </a:xfrm>
        </p:spPr>
        <p:txBody>
          <a:bodyPr>
            <a:normAutofit/>
          </a:bodyPr>
          <a:lstStyle/>
          <a:p>
            <a:r>
              <a:rPr lang="en-US" dirty="0" smtClean="0"/>
              <a:t>Class time (NC 141) </a:t>
            </a:r>
          </a:p>
          <a:p>
            <a:pPr marL="0" indent="0">
              <a:buNone/>
            </a:pPr>
            <a:r>
              <a:rPr lang="en-US" sz="2400" dirty="0" smtClean="0"/>
              <a:t>Mon (8.00-10.00)</a:t>
            </a:r>
          </a:p>
          <a:p>
            <a:pPr marL="0" indent="0">
              <a:buNone/>
            </a:pPr>
            <a:r>
              <a:rPr lang="en-US" sz="2400" dirty="0" smtClean="0"/>
              <a:t>Tue (12.00-13.00)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Lab Tutorial (Mon, 2.00pm-4.00pm) Room 119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5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Operating Systems Do</a:t>
            </a:r>
            <a:br>
              <a:rPr lang="en-US" dirty="0" smtClean="0"/>
            </a:br>
            <a:r>
              <a:rPr lang="en-US" dirty="0" smtClean="0"/>
              <a:t>(User’s view)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Depends on the point of view</a:t>
            </a:r>
          </a:p>
          <a:p>
            <a:r>
              <a:rPr lang="en-US" dirty="0"/>
              <a:t>S</a:t>
            </a:r>
            <a:r>
              <a:rPr lang="en-US" dirty="0" smtClean="0"/>
              <a:t>hared computer such as </a:t>
            </a:r>
            <a:r>
              <a:rPr lang="en-US" b="1" dirty="0" smtClean="0">
                <a:solidFill>
                  <a:srgbClr val="3366FF"/>
                </a:solidFill>
              </a:rPr>
              <a:t>mainframe</a:t>
            </a:r>
            <a:r>
              <a:rPr lang="en-US" dirty="0"/>
              <a:t> </a:t>
            </a:r>
            <a:r>
              <a:rPr lang="en-US" dirty="0" smtClean="0"/>
              <a:t>must keep all users happy</a:t>
            </a:r>
          </a:p>
          <a:p>
            <a:r>
              <a:rPr lang="en-US" dirty="0" smtClean="0"/>
              <a:t>Response time minimum</a:t>
            </a:r>
          </a:p>
          <a:p>
            <a:pPr lvl="1"/>
            <a:r>
              <a:rPr lang="en-US" dirty="0" smtClean="0"/>
              <a:t>Keep all the users happy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60463"/>
            <a:ext cx="3589533" cy="279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86600" y="3773269"/>
            <a:ext cx="145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CPU,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Operating Systems Do</a:t>
            </a:r>
          </a:p>
          <a:p>
            <a:r>
              <a:rPr lang="en-US" dirty="0" smtClean="0"/>
              <a:t>(Systems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Concept of Process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Program loaded in memory and in execution</a:t>
            </a:r>
          </a:p>
          <a:p>
            <a:r>
              <a:rPr lang="en-US" dirty="0" smtClean="0"/>
              <a:t>Program is a passive entity</a:t>
            </a:r>
          </a:p>
          <a:p>
            <a:r>
              <a:rPr lang="en-US" dirty="0" smtClean="0"/>
              <a:t>Process is an active entity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2DDC4A3-C8B0-400A-8C91-63026280ABCE}" type="slidenum">
              <a:rPr lang="en-US" sz="1400"/>
              <a:pPr eaLnBrk="1" hangingPunct="1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214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Batch Systems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Multiple jobs, but only one job in memory at one time and executed (till completion) before the next one </a:t>
            </a:r>
            <a:r>
              <a:rPr lang="en-US" dirty="0" smtClean="0"/>
              <a:t>starts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67000" y="3657600"/>
            <a:ext cx="1905000" cy="266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67000" y="44196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7000" y="5867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3810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4888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93" y="5610691"/>
            <a:ext cx="854413" cy="713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546163"/>
            <a:ext cx="1889287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3600" y="5117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46482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3400" dirty="0" err="1" smtClean="0"/>
              <a:t>Multiprogrammed</a:t>
            </a:r>
            <a:r>
              <a:rPr lang="en-US" sz="3400" dirty="0" smtClean="0"/>
              <a:t> Systems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Multiple jobs in memory, CPU is multiplexed between them 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sz="2900" dirty="0" smtClean="0"/>
              <a:t>One job selected and run via </a:t>
            </a:r>
            <a:r>
              <a:rPr lang="en-US" sz="2900" b="1" dirty="0" smtClean="0">
                <a:solidFill>
                  <a:srgbClr val="3366FF"/>
                </a:solidFill>
              </a:rPr>
              <a:t>job scheduling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33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524000"/>
            <a:ext cx="31115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5791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Effective resource utilization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Poor user experience 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Time-sharing Systems</a:t>
            </a:r>
            <a:r>
              <a:rPr lang="en-US" sz="2800" b="1" dirty="0" smtClean="0"/>
              <a:t> (multitasking)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logical extension of multiprogramming in which CPU switches jobs so frequently that users can interact with each job while it is running, creating </a:t>
            </a:r>
            <a:r>
              <a:rPr lang="en-US" sz="2000" b="1" dirty="0" smtClean="0"/>
              <a:t>interactive</a:t>
            </a:r>
            <a:r>
              <a:rPr lang="en-US" sz="2000" dirty="0" smtClean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Response time </a:t>
            </a:r>
            <a:r>
              <a:rPr lang="en-US" sz="2000" dirty="0" smtClean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user has at least one program executing in memory</a:t>
            </a:r>
            <a:endParaRPr lang="en-US" sz="2000" b="1" dirty="0" smtClean="0">
              <a:sym typeface="Wingdings 3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Wingdings 3" charset="2"/>
              </a:rPr>
              <a:t>If several jobs ready to run at the same time  </a:t>
            </a:r>
            <a:r>
              <a:rPr lang="en-US" sz="2000" b="1" dirty="0" smtClean="0">
                <a:sym typeface="Wingdings 3" charset="2"/>
              </a:rPr>
              <a:t>CPU scheduling</a:t>
            </a:r>
          </a:p>
          <a:p>
            <a:endParaRPr lang="en-US" sz="2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Types of Systems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33800"/>
            <a:ext cx="2905125" cy="226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3657600"/>
            <a:ext cx="1775349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67166"/>
            <a:ext cx="762000" cy="7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61" y="6000750"/>
            <a:ext cx="762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862" y="5103403"/>
            <a:ext cx="723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6477000" y="3918129"/>
            <a:ext cx="1447800" cy="94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6100" y="38970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Response time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495800" y="3918129"/>
            <a:ext cx="914400" cy="806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886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Response time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762000" cy="7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76800"/>
            <a:ext cx="762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95975"/>
            <a:ext cx="7239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1775348" y="4391998"/>
            <a:ext cx="358252" cy="151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1775348" y="5246866"/>
            <a:ext cx="358252" cy="204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75348" y="5895975"/>
            <a:ext cx="358252" cy="404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3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C00000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Operating Systems Do</a:t>
            </a:r>
          </a:p>
          <a:p>
            <a:r>
              <a:rPr lang="en-US" dirty="0" smtClean="0"/>
              <a:t>(Systems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 resources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1524000"/>
            <a:ext cx="1676400" cy="1600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06249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6764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Share the CPU with several users</a:t>
            </a:r>
          </a:p>
          <a:p>
            <a:pPr marL="342900" indent="-342900">
              <a:buAutoNum type="arabicPeriod"/>
            </a:pPr>
            <a:r>
              <a:rPr lang="en-US" dirty="0" smtClean="0"/>
              <a:t>Decide when to allocate CPU to which user (CPU scheduling)</a:t>
            </a:r>
          </a:p>
          <a:p>
            <a:pPr marL="342900" indent="-342900">
              <a:buAutoNum type="arabicPeriod"/>
            </a:pPr>
            <a:r>
              <a:rPr lang="en-US" dirty="0" smtClean="0"/>
              <a:t>Ensure fair user experience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1524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905000" y="27432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6"/>
          </p:cNvCxnSpPr>
          <p:nvPr/>
        </p:nvCxnSpPr>
        <p:spPr>
          <a:xfrm flipH="1">
            <a:off x="2057400" y="23241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121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1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2145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2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2907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3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4495800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Share memory with several different users </a:t>
            </a:r>
          </a:p>
          <a:p>
            <a:pPr marL="342900" indent="-342900">
              <a:buAutoNum type="arabicPeriod"/>
            </a:pPr>
            <a:r>
              <a:rPr lang="en-US" dirty="0" smtClean="0"/>
              <a:t>Should not overlap</a:t>
            </a:r>
          </a:p>
          <a:p>
            <a:pPr marL="342900" indent="-342900">
              <a:buAutoNum type="arabicPeriod"/>
            </a:pPr>
            <a:r>
              <a:rPr lang="en-US" dirty="0" smtClean="0"/>
              <a:t>Ensure protection</a:t>
            </a:r>
            <a:endParaRPr 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733800"/>
            <a:ext cx="1844040" cy="283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590800" y="563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C00000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Operating Systems Do</a:t>
            </a:r>
          </a:p>
          <a:p>
            <a:r>
              <a:rPr lang="en-US" dirty="0" smtClean="0"/>
              <a:t>(Systems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Control program (Protection)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/>
          <a:lstStyle/>
          <a:p>
            <a:r>
              <a:rPr lang="en-US" dirty="0" smtClean="0"/>
              <a:t>Multiple jobs are sharing the common resource</a:t>
            </a:r>
          </a:p>
          <a:p>
            <a:pPr lvl="1"/>
            <a:r>
              <a:rPr lang="en-US" sz="2000" dirty="0" smtClean="0"/>
              <a:t>With sharing, many processes could be adversely affected by a bug in one program </a:t>
            </a:r>
          </a:p>
          <a:p>
            <a:pPr lvl="1"/>
            <a:r>
              <a:rPr lang="en-US" sz="2000" dirty="0" smtClean="0"/>
              <a:t>Make sure that error in one program could cause problems only for that program</a:t>
            </a:r>
          </a:p>
          <a:p>
            <a:pPr lvl="1"/>
            <a:r>
              <a:rPr lang="en-US" sz="2000" dirty="0" smtClean="0"/>
              <a:t>A job gets stuck in an infinite loop</a:t>
            </a:r>
          </a:p>
          <a:p>
            <a:pPr lvl="2"/>
            <a:r>
              <a:rPr lang="en-US" sz="2000" dirty="0" smtClean="0"/>
              <a:t>Prevent correct operations of other jobs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One erroneous program might modify another program, even operating system 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6248400" y="36576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7732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</a:p>
          <a:p>
            <a:r>
              <a:rPr lang="en-US" dirty="0" smtClean="0"/>
              <a:t>(J1)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J2, J3 waiting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3214" y="5004147"/>
            <a:ext cx="1203960" cy="185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urved Left Arrow 11"/>
          <p:cNvSpPr/>
          <p:nvPr/>
        </p:nvSpPr>
        <p:spPr>
          <a:xfrm>
            <a:off x="3429000" y="5562600"/>
            <a:ext cx="3048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5181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Incorrect program cannot cause other programs to execute incorrectly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63" y="1458913"/>
            <a:ext cx="8505825" cy="491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Grading Policy</a:t>
            </a:r>
          </a:p>
          <a:p>
            <a:pPr lvl="1"/>
            <a:r>
              <a:rPr lang="en-US" dirty="0" err="1" smtClean="0"/>
              <a:t>Midsem</a:t>
            </a:r>
            <a:r>
              <a:rPr lang="en-US" dirty="0" smtClean="0"/>
              <a:t> – 30%</a:t>
            </a:r>
          </a:p>
          <a:p>
            <a:pPr lvl="1"/>
            <a:r>
              <a:rPr lang="en-US" dirty="0" err="1" smtClean="0"/>
              <a:t>Endsem</a:t>
            </a:r>
            <a:r>
              <a:rPr lang="en-US" dirty="0" smtClean="0"/>
              <a:t> – 50%</a:t>
            </a:r>
          </a:p>
          <a:p>
            <a:pPr lvl="1"/>
            <a:r>
              <a:rPr lang="en-US" dirty="0" smtClean="0"/>
              <a:t>Internal – 20% (Tutorial, Class tests, Scribe and Attendance)</a:t>
            </a:r>
          </a:p>
          <a:p>
            <a:r>
              <a:rPr lang="en-US" dirty="0" smtClean="0"/>
              <a:t>http://cse.iitkgp.ac.in/~bivasm/OS2016.html</a:t>
            </a:r>
          </a:p>
          <a:p>
            <a:pPr hangingPunct="0"/>
            <a:r>
              <a:rPr lang="en-US" b="1" dirty="0"/>
              <a:t>Text Books / References :</a:t>
            </a:r>
            <a:endParaRPr lang="en-US" dirty="0"/>
          </a:p>
          <a:p>
            <a:pPr marL="0" indent="0" hangingPunct="0">
              <a:buNone/>
            </a:pPr>
            <a:r>
              <a:rPr lang="en-US" sz="2600" dirty="0" smtClean="0"/>
              <a:t>1. </a:t>
            </a:r>
            <a:r>
              <a:rPr lang="en-US" sz="2600" dirty="0" err="1" smtClean="0"/>
              <a:t>Silbersehatz</a:t>
            </a:r>
            <a:r>
              <a:rPr lang="en-US" sz="2600" dirty="0" smtClean="0"/>
              <a:t> A. and Galvin P., “Operating System Concepts”, Wiley. </a:t>
            </a:r>
          </a:p>
          <a:p>
            <a:pPr marL="0" lvl="0" indent="0" hangingPunct="0">
              <a:buNone/>
            </a:pPr>
            <a:r>
              <a:rPr lang="en-US" sz="2600" dirty="0" smtClean="0"/>
              <a:t>2. </a:t>
            </a:r>
            <a:r>
              <a:rPr lang="en-US" sz="2600" dirty="0" err="1" smtClean="0"/>
              <a:t>Tanenbaum</a:t>
            </a:r>
            <a:r>
              <a:rPr lang="en-US" sz="2600" dirty="0" smtClean="0"/>
              <a:t> </a:t>
            </a:r>
            <a:r>
              <a:rPr lang="en-US" sz="2600" dirty="0"/>
              <a:t>A.S., “Operating System Design &amp; Implementation”, Practice Hall NJ. </a:t>
            </a:r>
          </a:p>
          <a:p>
            <a:pPr marL="0" lvl="0" indent="0" hangingPunct="0">
              <a:buNone/>
            </a:pPr>
            <a:r>
              <a:rPr lang="en-US" sz="2600" dirty="0" smtClean="0"/>
              <a:t>3. Stalling</a:t>
            </a:r>
            <a:r>
              <a:rPr lang="en-US" sz="2600" dirty="0"/>
              <a:t>, William, “Operating Systems”, Maxwell McMillan International Editions, 1992. </a:t>
            </a:r>
          </a:p>
          <a:p>
            <a:pPr marL="0" lvl="0" indent="0" hangingPunct="0">
              <a:buNone/>
            </a:pPr>
            <a:r>
              <a:rPr lang="en-US" sz="2600" dirty="0" smtClean="0"/>
              <a:t>4. </a:t>
            </a:r>
            <a:r>
              <a:rPr lang="en-US" sz="2600" dirty="0" err="1" smtClean="0"/>
              <a:t>Dietel</a:t>
            </a:r>
            <a:r>
              <a:rPr lang="en-US" sz="2600" dirty="0" smtClean="0"/>
              <a:t> </a:t>
            </a:r>
            <a:r>
              <a:rPr lang="en-US" sz="2600" dirty="0"/>
              <a:t>H. N., “An Introduction to Operating Systems”, Addison Wesley.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003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Role of Operating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12900"/>
            <a:ext cx="8534400" cy="48641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Computer system can be divided into four components:</a:t>
            </a:r>
          </a:p>
          <a:p>
            <a:pPr lvl="1"/>
            <a:r>
              <a:rPr lang="en-US" dirty="0" smtClean="0"/>
              <a:t>Hardware – provides basic computing resources</a:t>
            </a:r>
          </a:p>
          <a:p>
            <a:pPr lvl="2"/>
            <a:r>
              <a:rPr lang="en-US" dirty="0" smtClean="0"/>
              <a:t>CPU, memory, I/O devices</a:t>
            </a:r>
          </a:p>
          <a:p>
            <a:pPr lvl="1"/>
            <a:r>
              <a:rPr lang="en-US" dirty="0" smtClean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dirty="0" smtClean="0"/>
              <a:t>Word processors, compilers, web browsers, database systems, video games</a:t>
            </a:r>
          </a:p>
          <a:p>
            <a:pPr lvl="1"/>
            <a:r>
              <a:rPr lang="en-US" dirty="0" smtClean="0"/>
              <a:t>Users</a:t>
            </a:r>
          </a:p>
          <a:p>
            <a:pPr lvl="2"/>
            <a:r>
              <a:rPr lang="en-US" dirty="0" smtClean="0"/>
              <a:t>People, machines, other computers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2"/>
            <a:r>
              <a:rPr lang="en-US" dirty="0" smtClean="0"/>
              <a:t>Controls and coordinates use of hardware among various applications and users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8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02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 driven</a:t>
            </a:r>
          </a:p>
          <a:p>
            <a:r>
              <a:rPr lang="en-US" dirty="0" smtClean="0"/>
              <a:t>Until an interrupt comes, OS remains </a:t>
            </a:r>
            <a:r>
              <a:rPr lang="en-US" dirty="0"/>
              <a:t>Idle </a:t>
            </a:r>
            <a:endParaRPr lang="en-US" dirty="0" smtClean="0"/>
          </a:p>
          <a:p>
            <a:r>
              <a:rPr lang="en-US" dirty="0" smtClean="0"/>
              <a:t>Interrupt/trap </a:t>
            </a:r>
          </a:p>
          <a:p>
            <a:pPr lvl="1"/>
            <a:r>
              <a:rPr lang="en-US" dirty="0" smtClean="0"/>
              <a:t>Possibility 1---- error</a:t>
            </a:r>
            <a:endParaRPr lang="en-US" dirty="0"/>
          </a:p>
          <a:p>
            <a:pPr lvl="1"/>
            <a:r>
              <a:rPr lang="en-US" dirty="0" smtClean="0"/>
              <a:t>Possibility 2</a:t>
            </a:r>
          </a:p>
          <a:p>
            <a:pPr lvl="2"/>
            <a:r>
              <a:rPr lang="en-US" dirty="0" smtClean="0"/>
              <a:t>User program invokes OS code by generating Interrupt, system call</a:t>
            </a:r>
          </a:p>
          <a:p>
            <a:pPr lvl="2"/>
            <a:r>
              <a:rPr lang="en-US" dirty="0" smtClean="0"/>
              <a:t>To perform some task reserved for OS</a:t>
            </a:r>
          </a:p>
          <a:p>
            <a:pPr lvl="2"/>
            <a:r>
              <a:rPr lang="en-US" dirty="0" smtClean="0"/>
              <a:t>Accessing I/O devices (read, write files)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304800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ISR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08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8163" y="3219450"/>
            <a:ext cx="7691437" cy="18907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Providing abstraction via system calls</a:t>
            </a:r>
          </a:p>
        </p:txBody>
      </p:sp>
      <p:sp>
        <p:nvSpPr>
          <p:cNvPr id="40964" name="Arc 4"/>
          <p:cNvSpPr>
            <a:spLocks/>
          </p:cNvSpPr>
          <p:nvPr/>
        </p:nvSpPr>
        <p:spPr bwMode="auto">
          <a:xfrm>
            <a:off x="536575" y="2657475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Arc 5"/>
          <p:cNvSpPr>
            <a:spLocks/>
          </p:cNvSpPr>
          <p:nvPr/>
        </p:nvSpPr>
        <p:spPr bwMode="auto">
          <a:xfrm>
            <a:off x="552450" y="4564063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505200" y="2895600"/>
            <a:ext cx="1716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B20000"/>
                </a:solidFill>
                <a:latin typeface="Comic Sans MS" pitchFamily="66" charset="0"/>
              </a:rPr>
              <a:t>Operating System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271588" y="5207000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Video Card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065463" y="4795838"/>
            <a:ext cx="75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CPU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14513" y="5646738"/>
            <a:ext cx="130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Monitor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224463" y="5662613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Printer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886200" y="5638800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Disk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249738" y="4791075"/>
            <a:ext cx="132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Memory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997575" y="507047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Network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581400" y="14478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762000" y="2057400"/>
            <a:ext cx="8125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B20000"/>
                </a:solidFill>
                <a:latin typeface="Comic Sans MS" pitchFamily="66" charset="0"/>
              </a:rPr>
              <a:t>System Calls:  </a:t>
            </a:r>
            <a:r>
              <a:rPr lang="en-US" sz="1800" b="1" dirty="0" smtClean="0">
                <a:solidFill>
                  <a:srgbClr val="B20000"/>
                </a:solidFill>
                <a:latin typeface="Comic Sans MS" pitchFamily="66" charset="0"/>
              </a:rPr>
              <a:t>fork(), wait(), </a:t>
            </a:r>
            <a:r>
              <a:rPr lang="en-US" sz="1800" b="1" i="1" dirty="0" smtClean="0">
                <a:solidFill>
                  <a:srgbClr val="B20000"/>
                </a:solidFill>
                <a:latin typeface="Comic Sans MS" pitchFamily="66" charset="0"/>
              </a:rPr>
              <a:t>read</a:t>
            </a:r>
            <a:r>
              <a:rPr lang="en-US" sz="1800" b="1" i="1" dirty="0">
                <a:solidFill>
                  <a:srgbClr val="B20000"/>
                </a:solidFill>
                <a:latin typeface="Comic Sans MS" pitchFamily="66" charset="0"/>
              </a:rPr>
              <a:t>(), open(), write(), </a:t>
            </a:r>
            <a:r>
              <a:rPr lang="en-US" sz="1800" b="1" i="1" dirty="0" err="1">
                <a:solidFill>
                  <a:srgbClr val="B20000"/>
                </a:solidFill>
                <a:latin typeface="Comic Sans MS" pitchFamily="66" charset="0"/>
              </a:rPr>
              <a:t>mkdir</a:t>
            </a:r>
            <a:r>
              <a:rPr lang="en-US" sz="1800" b="1" i="1" dirty="0">
                <a:solidFill>
                  <a:srgbClr val="B20000"/>
                </a:solidFill>
                <a:latin typeface="Comic Sans MS" pitchFamily="66" charset="0"/>
              </a:rPr>
              <a:t>(), kill() ...</a:t>
            </a:r>
            <a:endParaRPr lang="en-US" sz="1800" b="1" dirty="0">
              <a:solidFill>
                <a:srgbClr val="B20000"/>
              </a:solidFill>
              <a:latin typeface="Comic Sans MS" pitchFamily="66" charset="0"/>
            </a:endParaRP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742950" y="3665538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Device Mgmt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2655888" y="388461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B20000"/>
                </a:solidFill>
                <a:latin typeface="Comic Sans MS" pitchFamily="66" charset="0"/>
              </a:rPr>
              <a:t>File</a:t>
            </a:r>
            <a:r>
              <a:rPr lang="en-US" sz="1800" b="1">
                <a:latin typeface="Comic Sans MS" pitchFamily="66" charset="0"/>
              </a:rPr>
              <a:t> System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4572000" y="3886200"/>
            <a:ext cx="184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Network Comm.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5943600" y="3505200"/>
            <a:ext cx="165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B20000"/>
                </a:solidFill>
                <a:latin typeface="Comic Sans MS" pitchFamily="66" charset="0"/>
              </a:rPr>
              <a:t>Process</a:t>
            </a:r>
            <a:r>
              <a:rPr lang="en-US" sz="1800" b="1">
                <a:latin typeface="Comic Sans MS" pitchFamily="66" charset="0"/>
              </a:rPr>
              <a:t> Mgmt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524000" y="4191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Protection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705600" y="42672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Security</a:t>
            </a:r>
          </a:p>
        </p:txBody>
      </p:sp>
      <p:sp>
        <p:nvSpPr>
          <p:cNvPr id="40982" name="AutoShape 24"/>
          <p:cNvSpPr>
            <a:spLocks noChangeArrowheads="1"/>
          </p:cNvSpPr>
          <p:nvPr/>
        </p:nvSpPr>
        <p:spPr bwMode="auto">
          <a:xfrm>
            <a:off x="4191000" y="2438400"/>
            <a:ext cx="304800" cy="457200"/>
          </a:xfrm>
          <a:prstGeom prst="upDownArrowCallout">
            <a:avLst>
              <a:gd name="adj1" fmla="val 25000"/>
              <a:gd name="adj2" fmla="val 25000"/>
              <a:gd name="adj3" fmla="val 18750"/>
              <a:gd name="adj4" fmla="val 50000"/>
            </a:avLst>
          </a:prstGeom>
          <a:solidFill>
            <a:srgbClr val="B2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159025-F7DA-43AE-8DFE-C3D46E927143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8304668" y="4114800"/>
            <a:ext cx="8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driven</a:t>
            </a:r>
          </a:p>
          <a:p>
            <a:r>
              <a:rPr lang="en-US" dirty="0" smtClean="0"/>
              <a:t>Until an interrupt comes, OS remains </a:t>
            </a:r>
            <a:r>
              <a:rPr lang="en-US" dirty="0"/>
              <a:t>Idle </a:t>
            </a:r>
          </a:p>
          <a:p>
            <a:r>
              <a:rPr lang="en-US" dirty="0" smtClean="0"/>
              <a:t>User program invokes OS code by generating Interrupt, system call</a:t>
            </a:r>
          </a:p>
          <a:p>
            <a:pPr lvl="1"/>
            <a:r>
              <a:rPr lang="en-US" dirty="0" smtClean="0"/>
              <a:t>To perform some task reserved for OS</a:t>
            </a:r>
          </a:p>
          <a:p>
            <a:pPr lvl="1"/>
            <a:r>
              <a:rPr lang="en-US" dirty="0" smtClean="0"/>
              <a:t>Accessing I/O devices (read, write files)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Any difference in execution between user and OS program?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Operating-System Operations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33488"/>
            <a:ext cx="8534400" cy="5319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Must distinguish between the use level code and OS code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User mode </a:t>
            </a:r>
            <a:r>
              <a:rPr lang="en-US" dirty="0" smtClean="0"/>
              <a:t>and </a:t>
            </a:r>
            <a:r>
              <a:rPr lang="en-US" b="1" dirty="0" smtClean="0"/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Mode bit </a:t>
            </a:r>
            <a:r>
              <a:rPr lang="en-US" dirty="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System call changes mode to kernel, return from call resets it to user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1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33488"/>
            <a:ext cx="8534400" cy="531971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System boot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Hardware starts kernel mode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Load Operating system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Start user application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Switch to User mode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/>
              <a:t>Whenever Trap or interrupt occurs, hardware switches to user to kernel mode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1600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50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05000" y="3200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3962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49475"/>
            <a:ext cx="76025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66800" y="5181600"/>
            <a:ext cx="47244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dirty="0" smtClean="0"/>
              <a:t>Some instructions designated as </a:t>
            </a:r>
            <a:r>
              <a:rPr lang="en-US" b="1" dirty="0" smtClean="0"/>
              <a:t>privileged</a:t>
            </a:r>
            <a:r>
              <a:rPr lang="en-US" dirty="0" smtClean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97582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8163" y="3219450"/>
            <a:ext cx="7691437" cy="18907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Providing abstraction via system calls</a:t>
            </a:r>
          </a:p>
        </p:txBody>
      </p:sp>
      <p:sp>
        <p:nvSpPr>
          <p:cNvPr id="40964" name="Arc 4"/>
          <p:cNvSpPr>
            <a:spLocks/>
          </p:cNvSpPr>
          <p:nvPr/>
        </p:nvSpPr>
        <p:spPr bwMode="auto">
          <a:xfrm>
            <a:off x="536575" y="2657475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Arc 5"/>
          <p:cNvSpPr>
            <a:spLocks/>
          </p:cNvSpPr>
          <p:nvPr/>
        </p:nvSpPr>
        <p:spPr bwMode="auto">
          <a:xfrm>
            <a:off x="552450" y="4564063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505200" y="2895600"/>
            <a:ext cx="1716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B20000"/>
                </a:solidFill>
                <a:latin typeface="Comic Sans MS" pitchFamily="66" charset="0"/>
              </a:rPr>
              <a:t>Operating System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271588" y="5207000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Video Card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065463" y="4795838"/>
            <a:ext cx="75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CPU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14513" y="5646738"/>
            <a:ext cx="130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Monitor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224463" y="5662613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Printer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886200" y="5638800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Disk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249738" y="4791075"/>
            <a:ext cx="132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Memory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997575" y="507047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Network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581400" y="14478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762000" y="2057400"/>
            <a:ext cx="8125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B20000"/>
                </a:solidFill>
                <a:latin typeface="Comic Sans MS" pitchFamily="66" charset="0"/>
              </a:rPr>
              <a:t>System Calls:  </a:t>
            </a:r>
            <a:r>
              <a:rPr lang="en-US" sz="1800" b="1" dirty="0" smtClean="0">
                <a:solidFill>
                  <a:srgbClr val="B20000"/>
                </a:solidFill>
                <a:latin typeface="Comic Sans MS" pitchFamily="66" charset="0"/>
              </a:rPr>
              <a:t>fork(), wait(), </a:t>
            </a:r>
            <a:r>
              <a:rPr lang="en-US" sz="1800" b="1" i="1" dirty="0" smtClean="0">
                <a:solidFill>
                  <a:srgbClr val="B20000"/>
                </a:solidFill>
                <a:latin typeface="Comic Sans MS" pitchFamily="66" charset="0"/>
              </a:rPr>
              <a:t>read</a:t>
            </a:r>
            <a:r>
              <a:rPr lang="en-US" sz="1800" b="1" i="1" dirty="0">
                <a:solidFill>
                  <a:srgbClr val="B20000"/>
                </a:solidFill>
                <a:latin typeface="Comic Sans MS" pitchFamily="66" charset="0"/>
              </a:rPr>
              <a:t>(), open(), write(), </a:t>
            </a:r>
            <a:r>
              <a:rPr lang="en-US" sz="1800" b="1" i="1" dirty="0" err="1">
                <a:solidFill>
                  <a:srgbClr val="B20000"/>
                </a:solidFill>
                <a:latin typeface="Comic Sans MS" pitchFamily="66" charset="0"/>
              </a:rPr>
              <a:t>mkdir</a:t>
            </a:r>
            <a:r>
              <a:rPr lang="en-US" sz="1800" b="1" i="1" dirty="0">
                <a:solidFill>
                  <a:srgbClr val="B20000"/>
                </a:solidFill>
                <a:latin typeface="Comic Sans MS" pitchFamily="66" charset="0"/>
              </a:rPr>
              <a:t>(), kill() ...</a:t>
            </a:r>
            <a:endParaRPr lang="en-US" sz="1800" b="1" dirty="0">
              <a:solidFill>
                <a:srgbClr val="B20000"/>
              </a:solidFill>
              <a:latin typeface="Comic Sans MS" pitchFamily="66" charset="0"/>
            </a:endParaRP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742950" y="3665538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Device Mgmt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2655888" y="388461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B20000"/>
                </a:solidFill>
                <a:latin typeface="Comic Sans MS" pitchFamily="66" charset="0"/>
              </a:rPr>
              <a:t>File</a:t>
            </a:r>
            <a:r>
              <a:rPr lang="en-US" sz="1800" b="1">
                <a:latin typeface="Comic Sans MS" pitchFamily="66" charset="0"/>
              </a:rPr>
              <a:t> System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4572000" y="3886200"/>
            <a:ext cx="184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Network Comm.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5943600" y="3505200"/>
            <a:ext cx="165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B20000"/>
                </a:solidFill>
                <a:latin typeface="Comic Sans MS" pitchFamily="66" charset="0"/>
              </a:rPr>
              <a:t>Process</a:t>
            </a:r>
            <a:r>
              <a:rPr lang="en-US" sz="1800" b="1">
                <a:latin typeface="Comic Sans MS" pitchFamily="66" charset="0"/>
              </a:rPr>
              <a:t> Mgmt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524000" y="4191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Protection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705600" y="42672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Security</a:t>
            </a:r>
          </a:p>
        </p:txBody>
      </p:sp>
      <p:sp>
        <p:nvSpPr>
          <p:cNvPr id="40982" name="AutoShape 24"/>
          <p:cNvSpPr>
            <a:spLocks noChangeArrowheads="1"/>
          </p:cNvSpPr>
          <p:nvPr/>
        </p:nvSpPr>
        <p:spPr bwMode="auto">
          <a:xfrm>
            <a:off x="4191000" y="2438400"/>
            <a:ext cx="304800" cy="457200"/>
          </a:xfrm>
          <a:prstGeom prst="upDownArrowCallout">
            <a:avLst>
              <a:gd name="adj1" fmla="val 25000"/>
              <a:gd name="adj2" fmla="val 25000"/>
              <a:gd name="adj3" fmla="val 18750"/>
              <a:gd name="adj4" fmla="val 50000"/>
            </a:avLst>
          </a:prstGeom>
          <a:solidFill>
            <a:srgbClr val="B2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159025-F7DA-43AE-8DFE-C3D46E927143}" type="slidenum">
              <a:rPr lang="en-US" sz="1400"/>
              <a:pPr eaLnBrk="1" hangingPunct="1"/>
              <a:t>28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1062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28700"/>
            <a:ext cx="7688262" cy="4265613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C00000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Operating Systems Do</a:t>
            </a:r>
          </a:p>
          <a:p>
            <a:r>
              <a:rPr lang="en-US" dirty="0" smtClean="0"/>
              <a:t>(Systems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is an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15289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Control program (Protection)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876800"/>
          </a:xfrm>
        </p:spPr>
        <p:txBody>
          <a:bodyPr/>
          <a:lstStyle/>
          <a:p>
            <a:r>
              <a:rPr lang="en-US" dirty="0" smtClean="0"/>
              <a:t>Multiple jobs are sharing the common resource</a:t>
            </a:r>
          </a:p>
          <a:p>
            <a:pPr lvl="1"/>
            <a:r>
              <a:rPr lang="en-US" sz="2000" dirty="0" smtClean="0"/>
              <a:t>With sharing, many processes could be adversely affected by a bug in one program </a:t>
            </a:r>
          </a:p>
          <a:p>
            <a:pPr lvl="1"/>
            <a:r>
              <a:rPr lang="en-US" sz="2000" dirty="0" smtClean="0"/>
              <a:t>Make sure that error in one program could cause problems only for that program</a:t>
            </a:r>
          </a:p>
          <a:p>
            <a:pPr lvl="1"/>
            <a:r>
              <a:rPr lang="en-US" sz="2000" dirty="0" smtClean="0"/>
              <a:t>A job gets stuck in an infinite loop</a:t>
            </a:r>
          </a:p>
          <a:p>
            <a:pPr lvl="2"/>
            <a:r>
              <a:rPr lang="en-US" sz="2000" dirty="0" smtClean="0"/>
              <a:t>Prevent correct operations of other jobs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One erroneous program might modify another program, even operating system </a:t>
            </a:r>
          </a:p>
          <a:p>
            <a:pPr lvl="1"/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6248400" y="3657600"/>
            <a:ext cx="8382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00800" y="37732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</a:p>
          <a:p>
            <a:r>
              <a:rPr lang="en-US" dirty="0" smtClean="0"/>
              <a:t>(J1)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0874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J2, J3 waiting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3214" y="5004147"/>
            <a:ext cx="1203960" cy="185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urved Left Arrow 11"/>
          <p:cNvSpPr/>
          <p:nvPr/>
        </p:nvSpPr>
        <p:spPr>
          <a:xfrm>
            <a:off x="3429000" y="5562600"/>
            <a:ext cx="304800" cy="533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600" y="51816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Incorrect program cannot cause other programs to execute incorrectly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6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60253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48006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/>
              <a:t>Software error creates </a:t>
            </a:r>
            <a:r>
              <a:rPr lang="en-US" sz="2000" b="1" dirty="0" smtClean="0"/>
              <a:t>exception </a:t>
            </a:r>
            <a:r>
              <a:rPr lang="en-US" sz="2000" dirty="0" smtClean="0"/>
              <a:t>or </a:t>
            </a:r>
            <a:r>
              <a:rPr lang="en-US" sz="2000" b="1" dirty="0" smtClean="0"/>
              <a:t>trap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/>
              <a:t>Division by zero, request for operating system service, </a:t>
            </a:r>
            <a:r>
              <a:rPr lang="en-US" sz="2000" smtClean="0"/>
              <a:t>setting timer</a:t>
            </a:r>
            <a:endParaRPr lang="en-US" sz="2000" dirty="0" smtClean="0"/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/>
              <a:t>Restricts user process from executing </a:t>
            </a:r>
            <a:r>
              <a:rPr lang="en-US" sz="2000" b="1" dirty="0" smtClean="0"/>
              <a:t>privilege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51270"/>
            <a:ext cx="7924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Dual-mode  operation allows OS to protect itself and other system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12024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Privilege instructions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8674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E.g. Segmentation fault!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91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914400" y="2057400"/>
            <a:ext cx="6096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914400" y="2590800"/>
            <a:ext cx="6096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2057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514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362200" y="20574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20574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5000" y="20574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4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/O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0" y="46349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430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(A1)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362200" y="43815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22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19400" y="43434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2552700" y="3810000"/>
            <a:ext cx="1905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9400" y="3276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Initiates I/O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352800" y="43434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8000" y="45339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4600" y="5257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Schedules A2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814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(A2)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914400" y="4419600"/>
            <a:ext cx="64770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8000" y="2678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718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610100" y="43815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953000" y="4343400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67200" y="502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Schedules A1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48200" y="4038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4102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(A1)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85800" y="351270"/>
            <a:ext cx="7924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Mode change</a:t>
            </a:r>
          </a:p>
        </p:txBody>
      </p:sp>
    </p:spTree>
    <p:extLst>
      <p:ext uri="{BB962C8B-B14F-4D97-AF65-F5344CB8AC3E}">
        <p14:creationId xmlns:p14="http://schemas.microsoft.com/office/powerpoint/2010/main" val="4972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is the difference between </a:t>
            </a:r>
          </a:p>
          <a:p>
            <a:pPr marL="0" indent="0">
              <a:buNone/>
            </a:pPr>
            <a:r>
              <a:rPr lang="en-US" dirty="0" smtClean="0"/>
              <a:t>Privileged Instruction and System call?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38163" y="3219450"/>
            <a:ext cx="7691437" cy="18907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 calls</a:t>
            </a:r>
          </a:p>
        </p:txBody>
      </p:sp>
      <p:sp>
        <p:nvSpPr>
          <p:cNvPr id="40964" name="Arc 4"/>
          <p:cNvSpPr>
            <a:spLocks/>
          </p:cNvSpPr>
          <p:nvPr/>
        </p:nvSpPr>
        <p:spPr bwMode="auto">
          <a:xfrm>
            <a:off x="536575" y="2657475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Arc 5"/>
          <p:cNvSpPr>
            <a:spLocks/>
          </p:cNvSpPr>
          <p:nvPr/>
        </p:nvSpPr>
        <p:spPr bwMode="auto">
          <a:xfrm>
            <a:off x="552450" y="4564063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505200" y="2895600"/>
            <a:ext cx="1716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B20000"/>
                </a:solidFill>
                <a:latin typeface="Comic Sans MS" pitchFamily="66" charset="0"/>
              </a:rPr>
              <a:t>Operating System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271588" y="5207000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Video Card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065463" y="4795838"/>
            <a:ext cx="750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CPU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814513" y="5646738"/>
            <a:ext cx="130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Monitor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224463" y="5662613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Printer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886200" y="5638800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Disk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4249738" y="4791075"/>
            <a:ext cx="132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Memory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5997575" y="507047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Network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3581400" y="1447800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762000" y="2057400"/>
            <a:ext cx="81259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B20000"/>
                </a:solidFill>
                <a:latin typeface="Comic Sans MS" pitchFamily="66" charset="0"/>
              </a:rPr>
              <a:t>System Calls:  </a:t>
            </a:r>
            <a:r>
              <a:rPr lang="en-US" sz="1800" b="1" dirty="0" smtClean="0">
                <a:solidFill>
                  <a:srgbClr val="B20000"/>
                </a:solidFill>
                <a:latin typeface="Comic Sans MS" pitchFamily="66" charset="0"/>
              </a:rPr>
              <a:t>fork(), wait(), </a:t>
            </a:r>
            <a:r>
              <a:rPr lang="en-US" sz="1800" b="1" i="1" dirty="0" smtClean="0">
                <a:solidFill>
                  <a:srgbClr val="B20000"/>
                </a:solidFill>
                <a:latin typeface="Comic Sans MS" pitchFamily="66" charset="0"/>
              </a:rPr>
              <a:t>read</a:t>
            </a:r>
            <a:r>
              <a:rPr lang="en-US" sz="1800" b="1" i="1" dirty="0">
                <a:solidFill>
                  <a:srgbClr val="B20000"/>
                </a:solidFill>
                <a:latin typeface="Comic Sans MS" pitchFamily="66" charset="0"/>
              </a:rPr>
              <a:t>(), open(), write(), </a:t>
            </a:r>
            <a:r>
              <a:rPr lang="en-US" sz="1800" b="1" i="1" dirty="0" err="1">
                <a:solidFill>
                  <a:srgbClr val="B20000"/>
                </a:solidFill>
                <a:latin typeface="Comic Sans MS" pitchFamily="66" charset="0"/>
              </a:rPr>
              <a:t>mkdir</a:t>
            </a:r>
            <a:r>
              <a:rPr lang="en-US" sz="1800" b="1" i="1" dirty="0">
                <a:solidFill>
                  <a:srgbClr val="B20000"/>
                </a:solidFill>
                <a:latin typeface="Comic Sans MS" pitchFamily="66" charset="0"/>
              </a:rPr>
              <a:t>(), kill() ...</a:t>
            </a:r>
            <a:endParaRPr lang="en-US" sz="1800" b="1" dirty="0">
              <a:solidFill>
                <a:srgbClr val="B20000"/>
              </a:solidFill>
              <a:latin typeface="Comic Sans MS" pitchFamily="66" charset="0"/>
            </a:endParaRP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742950" y="3665538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Device Mgmt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2655888" y="388461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B20000"/>
                </a:solidFill>
                <a:latin typeface="Comic Sans MS" pitchFamily="66" charset="0"/>
              </a:rPr>
              <a:t>File</a:t>
            </a:r>
            <a:r>
              <a:rPr lang="en-US" sz="1800" b="1">
                <a:latin typeface="Comic Sans MS" pitchFamily="66" charset="0"/>
              </a:rPr>
              <a:t> System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4572000" y="3886200"/>
            <a:ext cx="184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Network Comm.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5943600" y="3505200"/>
            <a:ext cx="1654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solidFill>
                  <a:srgbClr val="B20000"/>
                </a:solidFill>
                <a:latin typeface="Comic Sans MS" pitchFamily="66" charset="0"/>
              </a:rPr>
              <a:t>Process</a:t>
            </a:r>
            <a:r>
              <a:rPr lang="en-US" sz="1800" b="1">
                <a:latin typeface="Comic Sans MS" pitchFamily="66" charset="0"/>
              </a:rPr>
              <a:t> Mgmt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524000" y="41910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Protection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705600" y="4267200"/>
            <a:ext cx="146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Comic Sans MS" pitchFamily="66" charset="0"/>
              </a:rPr>
              <a:t>Security</a:t>
            </a:r>
          </a:p>
        </p:txBody>
      </p:sp>
      <p:sp>
        <p:nvSpPr>
          <p:cNvPr id="40982" name="AutoShape 24"/>
          <p:cNvSpPr>
            <a:spLocks noChangeArrowheads="1"/>
          </p:cNvSpPr>
          <p:nvPr/>
        </p:nvSpPr>
        <p:spPr bwMode="auto">
          <a:xfrm>
            <a:off x="4191000" y="2438400"/>
            <a:ext cx="304800" cy="457200"/>
          </a:xfrm>
          <a:prstGeom prst="upDownArrowCallout">
            <a:avLst>
              <a:gd name="adj1" fmla="val 25000"/>
              <a:gd name="adj2" fmla="val 25000"/>
              <a:gd name="adj3" fmla="val 18750"/>
              <a:gd name="adj4" fmla="val 50000"/>
            </a:avLst>
          </a:prstGeom>
          <a:solidFill>
            <a:srgbClr val="B2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5159025-F7DA-43AE-8DFE-C3D46E927143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6770687" y="914400"/>
            <a:ext cx="851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32</a:t>
            </a:r>
          </a:p>
          <a:p>
            <a:r>
              <a:rPr lang="en-US" dirty="0" smtClean="0"/>
              <a:t>POSIX</a:t>
            </a:r>
          </a:p>
          <a:p>
            <a:r>
              <a:rPr lang="en-US" dirty="0" smtClean="0"/>
              <a:t>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4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6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smtClean="0"/>
              <a:t>C program invoking printf() library call, which calls write() system call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 l="18286" t="2666" r="17346" b="1784"/>
          <a:stretch>
            <a:fillRect/>
          </a:stretch>
        </p:blipFill>
        <p:spPr bwMode="auto">
          <a:xfrm>
            <a:off x="2336800" y="2419350"/>
            <a:ext cx="4060825" cy="4286250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Managed by OS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CPU, Memory, Disk, I/O Devices like keyboard, monitor, printer</a:t>
            </a:r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Process, File, …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4572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Hence we have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Process management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Memory management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File management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I/O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7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7438"/>
            <a:ext cx="8153400" cy="5618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A process is a program in execution. Program is a </a:t>
            </a:r>
            <a:r>
              <a:rPr lang="en-US" sz="2400" i="1" dirty="0" smtClean="0"/>
              <a:t>passive entity</a:t>
            </a:r>
            <a:r>
              <a:rPr lang="en-US" sz="2400" dirty="0" smtClean="0"/>
              <a:t>, process is </a:t>
            </a:r>
            <a:r>
              <a:rPr lang="en-US" sz="2400" dirty="0" smtClean="0">
                <a:solidFill>
                  <a:srgbClr val="000000"/>
                </a:solidFill>
              </a:rPr>
              <a:t>an </a:t>
            </a:r>
            <a:r>
              <a:rPr lang="en-US" sz="2400" i="1" dirty="0" smtClean="0">
                <a:solidFill>
                  <a:srgbClr val="000000"/>
                </a:solidFill>
              </a:rPr>
              <a:t>active entity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CPU</a:t>
            </a:r>
            <a:r>
              <a:rPr lang="en-US" sz="2400" dirty="0"/>
              <a:t> </a:t>
            </a:r>
            <a:r>
              <a:rPr lang="en-US" sz="2400" dirty="0" smtClean="0"/>
              <a:t>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Representation of process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Process has one </a:t>
            </a:r>
            <a:r>
              <a:rPr lang="en-US" sz="2000" b="1" dirty="0" smtClean="0">
                <a:solidFill>
                  <a:srgbClr val="3366FF"/>
                </a:solidFill>
              </a:rPr>
              <a:t>program counter </a:t>
            </a:r>
            <a:r>
              <a:rPr lang="en-US" sz="2000" dirty="0" smtClean="0"/>
              <a:t>specifying location of next instruction to execute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Data structure (stores information of a process)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Many processes may be associated with the same program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Typically system has many processes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user processes,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operating system processes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Life cycle of a process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States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Arrival, Computation, I/O, I/O completion, termination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25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 Activities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85000" lnSpcReduction="10000"/>
          </a:bodyPr>
          <a:lstStyle/>
          <a:p>
            <a:pPr>
              <a:buFont typeface="Monotype Sorts" charset="2"/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Creating and deleting both user and system processes</a:t>
            </a:r>
          </a:p>
          <a:p>
            <a:r>
              <a:rPr lang="en-US" dirty="0" smtClean="0"/>
              <a:t>Suspending and resuming processes</a:t>
            </a:r>
          </a:p>
          <a:p>
            <a:r>
              <a:rPr lang="en-US" dirty="0" smtClean="0"/>
              <a:t>Process scheduling</a:t>
            </a:r>
          </a:p>
          <a:p>
            <a:r>
              <a:rPr lang="en-US" dirty="0" smtClean="0"/>
              <a:t>Providing mechanisms for process synchronization</a:t>
            </a:r>
          </a:p>
          <a:p>
            <a:r>
              <a:rPr lang="en-US" dirty="0" smtClean="0"/>
              <a:t>Providing mechanisms for process communication</a:t>
            </a:r>
          </a:p>
          <a:p>
            <a:r>
              <a:rPr lang="en-US" dirty="0" smtClean="0"/>
              <a:t>Providing mechanisms for deadlock handling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Helvetica" charset="0"/>
              </a:rPr>
              <a:t>The operating system is responsible for the following activities in connection with process management: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6388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61722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743200" y="56388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3200" y="60960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610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5626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610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09800" y="57531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3"/>
          </p:cNvCxnSpPr>
          <p:nvPr/>
        </p:nvCxnSpPr>
        <p:spPr>
          <a:xfrm flipH="1">
            <a:off x="2209800" y="62484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3000" y="5715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62484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791200" y="57150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1200" y="61722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5638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257800" y="586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3" idx="2"/>
          </p:cNvCxnSpPr>
          <p:nvPr/>
        </p:nvCxnSpPr>
        <p:spPr>
          <a:xfrm flipV="1">
            <a:off x="5257800" y="63246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  <a:endCxn id="21" idx="3"/>
          </p:cNvCxnSpPr>
          <p:nvPr/>
        </p:nvCxnSpPr>
        <p:spPr>
          <a:xfrm flipH="1">
            <a:off x="5257800" y="5867400"/>
            <a:ext cx="533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40" name="Straight Arrow Connector 35839"/>
          <p:cNvCxnSpPr/>
          <p:nvPr/>
        </p:nvCxnSpPr>
        <p:spPr>
          <a:xfrm flipH="1" flipV="1">
            <a:off x="5238206" y="5894921"/>
            <a:ext cx="5334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722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72200" y="6183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Memory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8915400" cy="6019800"/>
          </a:xfrm>
        </p:spPr>
        <p:txBody>
          <a:bodyPr>
            <a:normAutofit fontScale="62500" lnSpcReduction="20000"/>
          </a:bodyPr>
          <a:lstStyle/>
          <a:p>
            <a:endParaRPr lang="en-US" sz="800" dirty="0" smtClean="0"/>
          </a:p>
          <a:p>
            <a:r>
              <a:rPr lang="en-US" dirty="0" smtClean="0"/>
              <a:t>All instructions and data in memory in order to execute</a:t>
            </a:r>
          </a:p>
          <a:p>
            <a:pPr lvl="1"/>
            <a:r>
              <a:rPr lang="en-US" dirty="0" smtClean="0"/>
              <a:t>Translate the logical address to physical address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sz="80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terminates =&gt; MMU declares that the memory space is available</a:t>
            </a:r>
          </a:p>
          <a:p>
            <a:r>
              <a:rPr lang="en-US" dirty="0" smtClean="0"/>
              <a:t>Multiprogramming: Memory management manages several processes in memory </a:t>
            </a:r>
          </a:p>
          <a:p>
            <a:pPr lvl="1"/>
            <a:r>
              <a:rPr lang="en-US" dirty="0" smtClean="0"/>
              <a:t>Optimizing CPU utilization and computer response to users</a:t>
            </a:r>
          </a:p>
          <a:p>
            <a:r>
              <a:rPr lang="en-US" dirty="0" smtClean="0"/>
              <a:t>Ensure memory protection</a:t>
            </a:r>
          </a:p>
          <a:p>
            <a:pPr lvl="1"/>
            <a:r>
              <a:rPr lang="en-US" dirty="0" smtClean="0"/>
              <a:t>Track illegal address 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Memory management activities</a:t>
            </a:r>
          </a:p>
          <a:p>
            <a:pPr lvl="1"/>
            <a:r>
              <a:rPr lang="en-US" dirty="0" smtClean="0"/>
              <a:t>Keeping track of which parts of memory are currently being used and by which process</a:t>
            </a:r>
          </a:p>
          <a:p>
            <a:pPr lvl="1"/>
            <a:r>
              <a:rPr lang="en-US" dirty="0" smtClean="0"/>
              <a:t>Allocating and </a:t>
            </a:r>
            <a:r>
              <a:rPr lang="en-US" dirty="0" err="1" smtClean="0"/>
              <a:t>deallocating</a:t>
            </a:r>
            <a:r>
              <a:rPr lang="en-US" dirty="0" smtClean="0"/>
              <a:t> memory space as needed</a:t>
            </a:r>
          </a:p>
          <a:p>
            <a:r>
              <a:rPr lang="en-US" dirty="0" smtClean="0"/>
              <a:t>Introduces Virtual memory</a:t>
            </a:r>
          </a:p>
          <a:p>
            <a:pPr lvl="1"/>
            <a:r>
              <a:rPr lang="en-US" dirty="0" smtClean="0"/>
              <a:t>If the process size is bigger than the RAM size</a:t>
            </a:r>
          </a:p>
          <a:p>
            <a:r>
              <a:rPr lang="en-US" sz="3800" dirty="0" smtClean="0">
                <a:solidFill>
                  <a:srgbClr val="FF0000"/>
                </a:solidFill>
              </a:rPr>
              <a:t>Hardware support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1720637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43000" y="198733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4114800" y="198733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16" y="1676400"/>
            <a:ext cx="931248" cy="62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7"/>
          <p:cNvSpPr/>
          <p:nvPr/>
        </p:nvSpPr>
        <p:spPr>
          <a:xfrm>
            <a:off x="381000" y="1720637"/>
            <a:ext cx="762000" cy="533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7968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71617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Memory Management Unit 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10163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4300" y="218950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address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17783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CPU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do we need an Operating </a:t>
            </a:r>
            <a:r>
              <a:rPr lang="en-US" dirty="0"/>
              <a:t>System?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3429000"/>
            <a:ext cx="57912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3614916"/>
            <a:ext cx="464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Hardware (resource) </a:t>
            </a:r>
          </a:p>
          <a:p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2057400" y="4876800"/>
            <a:ext cx="1219200" cy="45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4964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876800"/>
            <a:ext cx="12192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244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3886200"/>
            <a:ext cx="914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0" y="4038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77000" y="4609475"/>
            <a:ext cx="762000" cy="72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7000" y="47244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Input/ Output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0" y="2133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program to sort n elements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7000" y="2595265"/>
            <a:ext cx="0" cy="68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34000" y="2595265"/>
            <a:ext cx="0" cy="68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File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295400"/>
            <a:ext cx="7583488" cy="2133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Abstracts physical properties to logical storage unit  - </a:t>
            </a: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b="1" dirty="0" smtClean="0">
                <a:solidFill>
                  <a:srgbClr val="C00000"/>
                </a:solidFill>
              </a:rPr>
              <a:t>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File =&gt; Collection of related information defined by the creator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sz="800" dirty="0" smtClean="0"/>
          </a:p>
        </p:txBody>
      </p:sp>
      <p:sp>
        <p:nvSpPr>
          <p:cNvPr id="2" name="Flowchart: Magnetic Disk 1"/>
          <p:cNvSpPr/>
          <p:nvPr/>
        </p:nvSpPr>
        <p:spPr>
          <a:xfrm>
            <a:off x="3608614" y="5775960"/>
            <a:ext cx="1420586" cy="1005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0" y="4419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419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3429000"/>
            <a:ext cx="762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3581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4191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 (user’s view)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95900" y="5715000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Disk (sector, track)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66556" y="4796135"/>
            <a:ext cx="1600200" cy="690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81400" y="4876800"/>
            <a:ext cx="218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13" name="Up-Down Arrow 12"/>
          <p:cNvSpPr/>
          <p:nvPr/>
        </p:nvSpPr>
        <p:spPr>
          <a:xfrm>
            <a:off x="4266656" y="5168146"/>
            <a:ext cx="305344" cy="623054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019800"/>
            <a:ext cx="156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media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6400" y="4876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File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Abstracts physical properties to logical storage unit  - </a:t>
            </a:r>
            <a:r>
              <a:rPr lang="en-US" b="1" dirty="0" smtClean="0">
                <a:solidFill>
                  <a:srgbClr val="3366FF"/>
                </a:solidFill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OS implements the abstract concept of file by managing mass storage media (disk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) and devices that control them 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Files usually organized into directories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Access control on most systems to determine who can access what</a:t>
            </a:r>
          </a:p>
          <a:p>
            <a:pPr>
              <a:lnSpc>
                <a:spcPct val="90000"/>
              </a:lnSpc>
            </a:pPr>
            <a:r>
              <a:rPr 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Creating and deleting files and directories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Primitives to manipulate files and </a:t>
            </a:r>
            <a:r>
              <a:rPr lang="en-US" dirty="0" err="1" smtClean="0"/>
              <a:t>dirs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Mapping files onto 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18089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458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Usually disks used to store data that does not fit in main memory or data that must be kept for a “long” period of time</a:t>
            </a:r>
          </a:p>
          <a:p>
            <a:pPr lvl="1"/>
            <a:r>
              <a:rPr lang="en-US" dirty="0" smtClean="0"/>
              <a:t>Most of the programs are stored on disk</a:t>
            </a:r>
          </a:p>
          <a:p>
            <a:r>
              <a:rPr lang="en-US" dirty="0" smtClean="0"/>
              <a:t>Proper management is of central importance</a:t>
            </a:r>
          </a:p>
          <a:p>
            <a:r>
              <a:rPr lang="en-US" dirty="0" smtClean="0"/>
              <a:t>Entire speed of computer operation depends on disk subsystem and its algorithms</a:t>
            </a:r>
          </a:p>
          <a:p>
            <a:r>
              <a:rPr lang="en-US" dirty="0" smtClean="0"/>
              <a:t>OS activities</a:t>
            </a:r>
          </a:p>
          <a:p>
            <a:pPr lvl="1"/>
            <a:r>
              <a:rPr lang="en-US" dirty="0"/>
              <a:t>Storage </a:t>
            </a:r>
            <a:r>
              <a:rPr lang="en-US" dirty="0" smtClean="0"/>
              <a:t>allocation (logical blocks)</a:t>
            </a:r>
          </a:p>
          <a:p>
            <a:pPr lvl="1"/>
            <a:r>
              <a:rPr lang="en-US" dirty="0" smtClean="0"/>
              <a:t>Free-space management </a:t>
            </a:r>
          </a:p>
          <a:p>
            <a:pPr lvl="1"/>
            <a:r>
              <a:rPr lang="en-US" dirty="0" smtClean="0"/>
              <a:t>Disk scheduling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28713" y="277813"/>
            <a:ext cx="7558087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Subsystem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12875"/>
            <a:ext cx="7956550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purpose of OS is to hide peculiarities of hardware devices from the user</a:t>
            </a:r>
          </a:p>
          <a:p>
            <a:endParaRPr lang="en-US" sz="2400" dirty="0" smtClean="0"/>
          </a:p>
          <a:p>
            <a:r>
              <a:rPr lang="en-US" sz="2400" dirty="0" smtClean="0"/>
              <a:t>I/O subsystem responsible for</a:t>
            </a:r>
          </a:p>
          <a:p>
            <a:pPr lvl="1"/>
            <a:r>
              <a:rPr lang="en-US" sz="2000" dirty="0" smtClean="0"/>
              <a:t>Memory management of I/O including buffering (storing data temporarily while it is being transferred), caching (storing parts of data in faster storage for performance)</a:t>
            </a:r>
          </a:p>
          <a:p>
            <a:pPr lvl="1"/>
            <a:r>
              <a:rPr lang="en-US" sz="2000" dirty="0" smtClean="0"/>
              <a:t>General device-driver interface</a:t>
            </a:r>
          </a:p>
          <a:p>
            <a:pPr lvl="1"/>
            <a:r>
              <a:rPr lang="en-US" sz="2000" dirty="0" smtClean="0"/>
              <a:t>Drivers for specific hardware devices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362200" y="6172200"/>
            <a:ext cx="1981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38400" y="6172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I/O devices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5791200"/>
            <a:ext cx="19812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5257800"/>
            <a:ext cx="4267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52578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I/O subsystem (general interface)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11" y="5943600"/>
            <a:ext cx="1010450" cy="80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9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complex system</a:t>
            </a:r>
          </a:p>
          <a:p>
            <a:pPr lvl="1"/>
            <a:r>
              <a:rPr lang="en-US" dirty="0" smtClean="0"/>
              <a:t>Designed carefully </a:t>
            </a:r>
          </a:p>
          <a:p>
            <a:pPr lvl="2"/>
            <a:r>
              <a:rPr lang="en-US" dirty="0" smtClean="0"/>
              <a:t>if it is to function properly</a:t>
            </a:r>
          </a:p>
          <a:p>
            <a:pPr lvl="2"/>
            <a:r>
              <a:rPr lang="en-US" dirty="0" smtClean="0"/>
              <a:t>Modified easily</a:t>
            </a:r>
          </a:p>
          <a:p>
            <a:r>
              <a:rPr lang="en-US" dirty="0" smtClean="0"/>
              <a:t>Common approach </a:t>
            </a:r>
          </a:p>
          <a:p>
            <a:pPr lvl="1"/>
            <a:r>
              <a:rPr lang="en-US" dirty="0" smtClean="0"/>
              <a:t>Partition the tasks into small components/modules</a:t>
            </a:r>
          </a:p>
          <a:p>
            <a:pPr lvl="1"/>
            <a:r>
              <a:rPr lang="en-US" dirty="0" smtClean="0"/>
              <a:t>Each module must accomplish some specified task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5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77825"/>
            <a:ext cx="6773863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UNIX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423988"/>
            <a:ext cx="7713663" cy="4073525"/>
          </a:xfrm>
        </p:spPr>
        <p:txBody>
          <a:bodyPr>
            <a:normAutofit/>
          </a:bodyPr>
          <a:lstStyle/>
          <a:p>
            <a:r>
              <a:rPr lang="en-US" dirty="0" smtClean="0"/>
              <a:t>UNIX –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dirty="0" smtClean="0"/>
              <a:t>Consists of everything below the system-call interface and above the physical hardware</a:t>
            </a:r>
          </a:p>
          <a:p>
            <a:pPr lvl="2"/>
            <a:r>
              <a:rPr lang="en-US" dirty="0" smtClean="0"/>
              <a:t>Provides the file system, CPU scheduling, memory management, and other operating-system functions; a large number of functions for one level</a:t>
            </a:r>
          </a:p>
        </p:txBody>
      </p:sp>
    </p:spTree>
    <p:extLst>
      <p:ext uri="{BB962C8B-B14F-4D97-AF65-F5344CB8AC3E}">
        <p14:creationId xmlns:p14="http://schemas.microsoft.com/office/powerpoint/2010/main" val="14156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921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Traditional UNIX System Structure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1558925"/>
            <a:ext cx="6923087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Arrow 1"/>
          <p:cNvSpPr/>
          <p:nvPr/>
        </p:nvSpPr>
        <p:spPr>
          <a:xfrm>
            <a:off x="609600" y="3886200"/>
            <a:ext cx="304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419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Evolves over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MS-DOS </a:t>
            </a:r>
          </a:p>
        </p:txBody>
      </p:sp>
      <p:pic>
        <p:nvPicPr>
          <p:cNvPr id="35843" name="Picture 6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1274763"/>
            <a:ext cx="4500562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6200" y="2616875"/>
            <a:ext cx="373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Application programs can directly access I/O routines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Makes the system vulnerable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mode bit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Limitations in hardware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ntel 8088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934200" y="1828800"/>
            <a:ext cx="1066800" cy="3276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Operating System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(User’s view)</a:t>
            </a:r>
            <a:endParaRPr lang="en-US" dirty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2762" y="1668463"/>
            <a:ext cx="8326437" cy="503713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 </a:t>
            </a:r>
            <a:r>
              <a:rPr lang="en-US" dirty="0"/>
              <a:t>program that acts as an intermediary between a user of a computer and the computer hardware</a:t>
            </a:r>
          </a:p>
          <a:p>
            <a:pPr lvl="1"/>
            <a:r>
              <a:rPr lang="en-US" dirty="0"/>
              <a:t>Defines an interface for the user to use services provided by the system</a:t>
            </a:r>
          </a:p>
          <a:p>
            <a:pPr lvl="1"/>
            <a:r>
              <a:rPr lang="en-US" dirty="0" smtClean="0"/>
              <a:t>Creates an environment for the user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Abstract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Hides complex details of the underlying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Provides common API to applications and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Simplifies application writing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Command Interpreter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 of a OS that understands and executes commands that are entered interactively by a human being or from a program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Shell</a:t>
            </a:r>
          </a:p>
          <a:p>
            <a:pPr lvl="4"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Operating System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(User’s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38163" y="3219450"/>
            <a:ext cx="7691437" cy="18907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Arc 4"/>
          <p:cNvSpPr>
            <a:spLocks/>
          </p:cNvSpPr>
          <p:nvPr/>
        </p:nvSpPr>
        <p:spPr bwMode="auto">
          <a:xfrm>
            <a:off x="536575" y="2657475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rc 5"/>
          <p:cNvSpPr>
            <a:spLocks/>
          </p:cNvSpPr>
          <p:nvPr/>
        </p:nvSpPr>
        <p:spPr bwMode="auto">
          <a:xfrm>
            <a:off x="552450" y="4564063"/>
            <a:ext cx="7685088" cy="1216025"/>
          </a:xfrm>
          <a:custGeom>
            <a:avLst/>
            <a:gdLst>
              <a:gd name="T0" fmla="*/ 0 w 36236"/>
              <a:gd name="T1" fmla="*/ 2147483647 h 21600"/>
              <a:gd name="T2" fmla="*/ 2147483647 w 36236"/>
              <a:gd name="T3" fmla="*/ 2147483647 h 21600"/>
              <a:gd name="T4" fmla="*/ 2147483647 w 36236"/>
              <a:gd name="T5" fmla="*/ 2147483647 h 21600"/>
              <a:gd name="T6" fmla="*/ 0 60000 65536"/>
              <a:gd name="T7" fmla="*/ 0 60000 65536"/>
              <a:gd name="T8" fmla="*/ 0 60000 65536"/>
              <a:gd name="T9" fmla="*/ 0 w 36236"/>
              <a:gd name="T10" fmla="*/ 0 h 21600"/>
              <a:gd name="T11" fmla="*/ 36236 w 3623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36" h="21600" fill="none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</a:path>
              <a:path w="36236" h="21600" stroke="0" extrusionOk="0">
                <a:moveTo>
                  <a:pt x="0" y="9858"/>
                </a:moveTo>
                <a:cubicBezTo>
                  <a:pt x="3981" y="3711"/>
                  <a:pt x="10806" y="-1"/>
                  <a:pt x="18130" y="0"/>
                </a:cubicBezTo>
                <a:cubicBezTo>
                  <a:pt x="25438" y="0"/>
                  <a:pt x="32250" y="3695"/>
                  <a:pt x="36235" y="9821"/>
                </a:cubicBezTo>
                <a:lnTo>
                  <a:pt x="18130" y="21600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505200" y="3048000"/>
            <a:ext cx="17160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B20000"/>
                </a:solidFill>
                <a:latin typeface="Comic Sans MS" pitchFamily="66" charset="0"/>
              </a:rPr>
              <a:t>Operating System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482725" y="5211763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Video Card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276600" y="4800600"/>
            <a:ext cx="75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CPU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025650" y="56515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Monitor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435600" y="5667375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Printer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097338" y="5643563"/>
            <a:ext cx="80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Disk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460875" y="4795838"/>
            <a:ext cx="132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Memory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208713" y="5075238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Network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3581400" y="1833563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dirty="0">
                <a:latin typeface="Comic Sans MS" pitchFamily="66" charset="0"/>
              </a:rPr>
              <a:t>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08713" y="2290763"/>
            <a:ext cx="1792287" cy="974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28778" y="25934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56" y="1074163"/>
            <a:ext cx="762000" cy="7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" idx="2"/>
            <a:endCxn id="3" idx="0"/>
          </p:cNvCxnSpPr>
          <p:nvPr/>
        </p:nvCxnSpPr>
        <p:spPr>
          <a:xfrm>
            <a:off x="7104856" y="1833563"/>
            <a:ext cx="1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Operating System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(User’s 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7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is abstraction important?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Without OSs and abstract interfaces, application writers must program all device access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load device command codes into device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understand physical characteristics of the devices</a:t>
            </a:r>
          </a:p>
          <a:p>
            <a:pPr lvl="4" eaLnBrk="1" hangingPunct="1">
              <a:lnSpc>
                <a:spcPct val="90000"/>
              </a:lnSpc>
            </a:pPr>
            <a:endParaRPr lang="en-US" sz="1300" dirty="0" smtClean="0"/>
          </a:p>
          <a:p>
            <a:pPr lvl="4" eaLnBrk="1" hangingPunct="1">
              <a:lnSpc>
                <a:spcPct val="90000"/>
              </a:lnSpc>
            </a:pPr>
            <a:endParaRPr lang="en-US" sz="13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Applications suffer!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very complicated maintenance and upgrading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 portability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621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Operating Systems Do</a:t>
            </a:r>
            <a:br>
              <a:rPr lang="en-US" dirty="0" smtClean="0"/>
            </a:br>
            <a:r>
              <a:rPr lang="en-US" dirty="0" smtClean="0"/>
              <a:t>(User’s view)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Depends on the point of view</a:t>
            </a:r>
          </a:p>
          <a:p>
            <a:r>
              <a:rPr lang="en-US" dirty="0" smtClean="0"/>
              <a:t>Single user system</a:t>
            </a:r>
          </a:p>
          <a:p>
            <a:r>
              <a:rPr lang="en-US" dirty="0" smtClean="0"/>
              <a:t>Users want convenience, </a:t>
            </a:r>
            <a:r>
              <a:rPr lang="en-US" b="1" dirty="0" smtClean="0">
                <a:solidFill>
                  <a:srgbClr val="3366FF"/>
                </a:solidFill>
              </a:rPr>
              <a:t>ease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of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use</a:t>
            </a:r>
          </a:p>
          <a:p>
            <a:pPr lvl="1"/>
            <a:r>
              <a:rPr lang="en-US" dirty="0" smtClean="0"/>
              <a:t>Don’t care about </a:t>
            </a:r>
            <a:r>
              <a:rPr lang="en-US" b="1" dirty="0" smtClean="0">
                <a:solidFill>
                  <a:srgbClr val="3366FF"/>
                </a:solidFill>
              </a:rPr>
              <a:t>resource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utilization</a:t>
            </a:r>
          </a:p>
          <a:p>
            <a:pPr marL="457200" lvl="1" indent="0">
              <a:buNone/>
            </a:pPr>
            <a:endParaRPr lang="en-US" b="1" dirty="0" smtClean="0">
              <a:solidFill>
                <a:srgbClr val="3366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00398"/>
            <a:ext cx="2057400" cy="247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459236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Optimized for single user experience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22172</TotalTime>
  <Words>2206</Words>
  <Application>Microsoft Office PowerPoint</Application>
  <PresentationFormat>On-screen Show (4:3)</PresentationFormat>
  <Paragraphs>454</Paragraphs>
  <Slides>47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General Information</vt:lpstr>
      <vt:lpstr>General Information</vt:lpstr>
      <vt:lpstr>What is an Operating System?</vt:lpstr>
      <vt:lpstr>Why do we need an Operating System?</vt:lpstr>
      <vt:lpstr>What is an Operating System? (User’s view)</vt:lpstr>
      <vt:lpstr>What is an Operating System? (User’s view)</vt:lpstr>
      <vt:lpstr>What is an Operating System? (User’s view)</vt:lpstr>
      <vt:lpstr>Why is abstraction important?</vt:lpstr>
      <vt:lpstr>What Operating Systems Do (User’s view)</vt:lpstr>
      <vt:lpstr>What Operating Systems Do (User’s view)</vt:lpstr>
      <vt:lpstr>PowerPoint Presentation</vt:lpstr>
      <vt:lpstr>Concept of Process</vt:lpstr>
      <vt:lpstr>Types of Systems</vt:lpstr>
      <vt:lpstr>Types of Systems</vt:lpstr>
      <vt:lpstr>Types of Systems</vt:lpstr>
      <vt:lpstr>PowerPoint Presentation</vt:lpstr>
      <vt:lpstr>Manage resources</vt:lpstr>
      <vt:lpstr>PowerPoint Presentation</vt:lpstr>
      <vt:lpstr>Control program (Protection)</vt:lpstr>
      <vt:lpstr>Role of Operating system</vt:lpstr>
      <vt:lpstr>Four Components of a Computer System</vt:lpstr>
      <vt:lpstr>Execution of OS</vt:lpstr>
      <vt:lpstr>Providing abstraction via system calls</vt:lpstr>
      <vt:lpstr>Execution of OS</vt:lpstr>
      <vt:lpstr>Operating-System Operations</vt:lpstr>
      <vt:lpstr>PowerPoint Presentation</vt:lpstr>
      <vt:lpstr>PowerPoint Presentation</vt:lpstr>
      <vt:lpstr>Providing abstraction via system calls</vt:lpstr>
      <vt:lpstr>PowerPoint Presentation</vt:lpstr>
      <vt:lpstr>Control program (Protection)</vt:lpstr>
      <vt:lpstr>PowerPoint Presentation</vt:lpstr>
      <vt:lpstr>PowerPoint Presentation</vt:lpstr>
      <vt:lpstr>PowerPoint Presentation</vt:lpstr>
      <vt:lpstr>System calls</vt:lpstr>
      <vt:lpstr>Standard C Library Example</vt:lpstr>
      <vt:lpstr>Resources Managed by OS</vt:lpstr>
      <vt:lpstr>Process Management</vt:lpstr>
      <vt:lpstr>Process Management Activities</vt:lpstr>
      <vt:lpstr>Memory Management</vt:lpstr>
      <vt:lpstr>File Management</vt:lpstr>
      <vt:lpstr>File Management</vt:lpstr>
      <vt:lpstr>PowerPoint Presentation</vt:lpstr>
      <vt:lpstr>I/O Subsystem</vt:lpstr>
      <vt:lpstr>OS design and structure</vt:lpstr>
      <vt:lpstr>UNIX</vt:lpstr>
      <vt:lpstr>Traditional UNIX System Structure</vt:lpstr>
      <vt:lpstr>MS-DOS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Bivas Mitra</dc:creator>
  <cp:lastModifiedBy>Bivas Mitra</cp:lastModifiedBy>
  <cp:revision>149</cp:revision>
  <dcterms:created xsi:type="dcterms:W3CDTF">2014-01-07T15:58:40Z</dcterms:created>
  <dcterms:modified xsi:type="dcterms:W3CDTF">2016-01-18T14:56:47Z</dcterms:modified>
</cp:coreProperties>
</file>