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1878"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9" d="100"/>
          <a:sy n="99" d="100"/>
        </p:scale>
        <p:origin x="931" y="8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F12AB7-C79F-4F0C-9B03-052516D88CB6}" type="datetimeFigureOut">
              <a:rPr lang="en-IN" smtClean="0"/>
              <a:t>07-01-2022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404713-A406-4FF5-BFBE-DFD6AF25CEDF}" type="slidenum">
              <a:rPr lang="en-IN" smtClean="0"/>
              <a:t>‹#›</a:t>
            </a:fld>
            <a:endParaRPr lang="en-IN"/>
          </a:p>
        </p:txBody>
      </p:sp>
    </p:spTree>
    <p:extLst>
      <p:ext uri="{BB962C8B-B14F-4D97-AF65-F5344CB8AC3E}">
        <p14:creationId xmlns:p14="http://schemas.microsoft.com/office/powerpoint/2010/main" val="1105202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F12AB7-C79F-4F0C-9B03-052516D88CB6}" type="datetimeFigureOut">
              <a:rPr lang="en-IN" smtClean="0"/>
              <a:t>07-01-2022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404713-A406-4FF5-BFBE-DFD6AF25CEDF}" type="slidenum">
              <a:rPr lang="en-IN" smtClean="0"/>
              <a:t>‹#›</a:t>
            </a:fld>
            <a:endParaRPr lang="en-IN"/>
          </a:p>
        </p:txBody>
      </p:sp>
    </p:spTree>
    <p:extLst>
      <p:ext uri="{BB962C8B-B14F-4D97-AF65-F5344CB8AC3E}">
        <p14:creationId xmlns:p14="http://schemas.microsoft.com/office/powerpoint/2010/main" val="165591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F12AB7-C79F-4F0C-9B03-052516D88CB6}" type="datetimeFigureOut">
              <a:rPr lang="en-IN" smtClean="0"/>
              <a:t>07-01-2022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404713-A406-4FF5-BFBE-DFD6AF25CEDF}" type="slidenum">
              <a:rPr lang="en-IN" smtClean="0"/>
              <a:t>‹#›</a:t>
            </a:fld>
            <a:endParaRPr lang="en-IN"/>
          </a:p>
        </p:txBody>
      </p:sp>
    </p:spTree>
    <p:extLst>
      <p:ext uri="{BB962C8B-B14F-4D97-AF65-F5344CB8AC3E}">
        <p14:creationId xmlns:p14="http://schemas.microsoft.com/office/powerpoint/2010/main" val="4007715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F12AB7-C79F-4F0C-9B03-052516D88CB6}" type="datetimeFigureOut">
              <a:rPr lang="en-IN" smtClean="0"/>
              <a:t>07-01-2022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404713-A406-4FF5-BFBE-DFD6AF25CEDF}" type="slidenum">
              <a:rPr lang="en-IN" smtClean="0"/>
              <a:t>‹#›</a:t>
            </a:fld>
            <a:endParaRPr lang="en-IN"/>
          </a:p>
        </p:txBody>
      </p:sp>
    </p:spTree>
    <p:extLst>
      <p:ext uri="{BB962C8B-B14F-4D97-AF65-F5344CB8AC3E}">
        <p14:creationId xmlns:p14="http://schemas.microsoft.com/office/powerpoint/2010/main" val="3687046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F12AB7-C79F-4F0C-9B03-052516D88CB6}" type="datetimeFigureOut">
              <a:rPr lang="en-IN" smtClean="0"/>
              <a:t>07-01-2022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404713-A406-4FF5-BFBE-DFD6AF25CEDF}" type="slidenum">
              <a:rPr lang="en-IN" smtClean="0"/>
              <a:t>‹#›</a:t>
            </a:fld>
            <a:endParaRPr lang="en-IN"/>
          </a:p>
        </p:txBody>
      </p:sp>
    </p:spTree>
    <p:extLst>
      <p:ext uri="{BB962C8B-B14F-4D97-AF65-F5344CB8AC3E}">
        <p14:creationId xmlns:p14="http://schemas.microsoft.com/office/powerpoint/2010/main" val="339309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F12AB7-C79F-4F0C-9B03-052516D88CB6}" type="datetimeFigureOut">
              <a:rPr lang="en-IN" smtClean="0"/>
              <a:t>07-01-2022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404713-A406-4FF5-BFBE-DFD6AF25CEDF}" type="slidenum">
              <a:rPr lang="en-IN" smtClean="0"/>
              <a:t>‹#›</a:t>
            </a:fld>
            <a:endParaRPr lang="en-IN"/>
          </a:p>
        </p:txBody>
      </p:sp>
    </p:spTree>
    <p:extLst>
      <p:ext uri="{BB962C8B-B14F-4D97-AF65-F5344CB8AC3E}">
        <p14:creationId xmlns:p14="http://schemas.microsoft.com/office/powerpoint/2010/main" val="1083291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F12AB7-C79F-4F0C-9B03-052516D88CB6}" type="datetimeFigureOut">
              <a:rPr lang="en-IN" smtClean="0"/>
              <a:t>07-01-2022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404713-A406-4FF5-BFBE-DFD6AF25CEDF}" type="slidenum">
              <a:rPr lang="en-IN" smtClean="0"/>
              <a:t>‹#›</a:t>
            </a:fld>
            <a:endParaRPr lang="en-IN"/>
          </a:p>
        </p:txBody>
      </p:sp>
    </p:spTree>
    <p:extLst>
      <p:ext uri="{BB962C8B-B14F-4D97-AF65-F5344CB8AC3E}">
        <p14:creationId xmlns:p14="http://schemas.microsoft.com/office/powerpoint/2010/main" val="2775825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F12AB7-C79F-4F0C-9B03-052516D88CB6}" type="datetimeFigureOut">
              <a:rPr lang="en-IN" smtClean="0"/>
              <a:t>07-01-2022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404713-A406-4FF5-BFBE-DFD6AF25CEDF}" type="slidenum">
              <a:rPr lang="en-IN" smtClean="0"/>
              <a:t>‹#›</a:t>
            </a:fld>
            <a:endParaRPr lang="en-IN"/>
          </a:p>
        </p:txBody>
      </p:sp>
    </p:spTree>
    <p:extLst>
      <p:ext uri="{BB962C8B-B14F-4D97-AF65-F5344CB8AC3E}">
        <p14:creationId xmlns:p14="http://schemas.microsoft.com/office/powerpoint/2010/main" val="2550474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F12AB7-C79F-4F0C-9B03-052516D88CB6}" type="datetimeFigureOut">
              <a:rPr lang="en-IN" smtClean="0"/>
              <a:t>07-01-2022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404713-A406-4FF5-BFBE-DFD6AF25CEDF}" type="slidenum">
              <a:rPr lang="en-IN" smtClean="0"/>
              <a:t>‹#›</a:t>
            </a:fld>
            <a:endParaRPr lang="en-IN"/>
          </a:p>
        </p:txBody>
      </p:sp>
    </p:spTree>
    <p:extLst>
      <p:ext uri="{BB962C8B-B14F-4D97-AF65-F5344CB8AC3E}">
        <p14:creationId xmlns:p14="http://schemas.microsoft.com/office/powerpoint/2010/main" val="4239957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F12AB7-C79F-4F0C-9B03-052516D88CB6}" type="datetimeFigureOut">
              <a:rPr lang="en-IN" smtClean="0"/>
              <a:t>07-01-2022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404713-A406-4FF5-BFBE-DFD6AF25CEDF}" type="slidenum">
              <a:rPr lang="en-IN" smtClean="0"/>
              <a:t>‹#›</a:t>
            </a:fld>
            <a:endParaRPr lang="en-IN"/>
          </a:p>
        </p:txBody>
      </p:sp>
    </p:spTree>
    <p:extLst>
      <p:ext uri="{BB962C8B-B14F-4D97-AF65-F5344CB8AC3E}">
        <p14:creationId xmlns:p14="http://schemas.microsoft.com/office/powerpoint/2010/main" val="3017459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F12AB7-C79F-4F0C-9B03-052516D88CB6}" type="datetimeFigureOut">
              <a:rPr lang="en-IN" smtClean="0"/>
              <a:t>07-01-2022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404713-A406-4FF5-BFBE-DFD6AF25CEDF}" type="slidenum">
              <a:rPr lang="en-IN" smtClean="0"/>
              <a:t>‹#›</a:t>
            </a:fld>
            <a:endParaRPr lang="en-IN"/>
          </a:p>
        </p:txBody>
      </p:sp>
    </p:spTree>
    <p:extLst>
      <p:ext uri="{BB962C8B-B14F-4D97-AF65-F5344CB8AC3E}">
        <p14:creationId xmlns:p14="http://schemas.microsoft.com/office/powerpoint/2010/main" val="744083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F12AB7-C79F-4F0C-9B03-052516D88CB6}" type="datetimeFigureOut">
              <a:rPr lang="en-IN" smtClean="0"/>
              <a:t>07-01-2022</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404713-A406-4FF5-BFBE-DFD6AF25CEDF}" type="slidenum">
              <a:rPr lang="en-IN" smtClean="0"/>
              <a:t>‹#›</a:t>
            </a:fld>
            <a:endParaRPr lang="en-IN"/>
          </a:p>
        </p:txBody>
      </p:sp>
    </p:spTree>
    <p:extLst>
      <p:ext uri="{BB962C8B-B14F-4D97-AF65-F5344CB8AC3E}">
        <p14:creationId xmlns:p14="http://schemas.microsoft.com/office/powerpoint/2010/main" val="29056613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DA21BE-F108-493A-A7FB-46AD7ED720C9}"/>
              </a:ext>
            </a:extLst>
          </p:cNvPr>
          <p:cNvSpPr txBox="1"/>
          <p:nvPr/>
        </p:nvSpPr>
        <p:spPr>
          <a:xfrm>
            <a:off x="342900" y="772162"/>
            <a:ext cx="8458200" cy="5047536"/>
          </a:xfrm>
          <a:prstGeom prst="rect">
            <a:avLst/>
          </a:prstGeom>
          <a:noFill/>
        </p:spPr>
        <p:txBody>
          <a:bodyPr wrap="square">
            <a:spAutoFit/>
          </a:bodyPr>
          <a:lstStyle/>
          <a:p>
            <a:pPr marL="457200" marR="0" lvl="0" indent="-457200" algn="just" defTabSz="914400" rtl="0" eaLnBrk="1" fontAlgn="base" latinLnBrk="0" hangingPunct="1">
              <a:lnSpc>
                <a:spcPct val="100000"/>
              </a:lnSpc>
              <a:spcBef>
                <a:spcPct val="0"/>
              </a:spcBef>
              <a:spcAft>
                <a:spcPct val="0"/>
              </a:spcAft>
              <a:buClrTx/>
              <a:buSzTx/>
              <a:buFontTx/>
              <a:buAutoNum type="arabicPeriod"/>
              <a:tabLst/>
              <a:defRPr/>
            </a:pPr>
            <a:r>
              <a:rPr kumimoji="0" lang="en-US" sz="23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Given </a:t>
            </a:r>
            <a:r>
              <a:rPr kumimoji="0" lang="en-US" sz="2300" b="0"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n</a:t>
            </a:r>
            <a:r>
              <a:rPr kumimoji="0" lang="en-US" sz="23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points on 2D-plane, propose an algorithm to construct a simple polygon </a:t>
            </a:r>
            <a:r>
              <a:rPr kumimoji="0" lang="en-US" sz="2300" b="0"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P</a:t>
            </a:r>
            <a:r>
              <a:rPr kumimoji="0" lang="en-US" sz="23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with all the given points as vertices, and only those. Provide its proof of correctness and deduce its time complexity. (A simple polygon is one in which no two edges intersect each other excepting possibly at their endpoints. </a:t>
            </a:r>
          </a:p>
          <a:p>
            <a:pPr marL="457200" marR="0" lvl="0" indent="-457200" algn="just" defTabSz="914400" rtl="0" eaLnBrk="1" fontAlgn="base" latinLnBrk="0" hangingPunct="1">
              <a:lnSpc>
                <a:spcPct val="100000"/>
              </a:lnSpc>
              <a:spcBef>
                <a:spcPct val="0"/>
              </a:spcBef>
              <a:spcAft>
                <a:spcPct val="0"/>
              </a:spcAft>
              <a:buClrTx/>
              <a:buSzTx/>
              <a:buFontTx/>
              <a:buAutoNum type="arabicPeriod"/>
              <a:tabLst/>
              <a:defRPr/>
            </a:pPr>
            <a:r>
              <a:rPr kumimoji="0" lang="en-US" sz="23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 A convex polygon </a:t>
            </a:r>
            <a:r>
              <a:rPr kumimoji="0" lang="en-US" sz="2300" b="0"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P </a:t>
            </a:r>
            <a:r>
              <a:rPr kumimoji="0" lang="en-US" sz="23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is given as </a:t>
            </a:r>
            <a:r>
              <a:rPr lang="en-US" sz="2300" dirty="0">
                <a:solidFill>
                  <a:srgbClr val="000000"/>
                </a:solidFill>
                <a:latin typeface="Times New Roman" panose="02020603050405020304" pitchFamily="18" charset="0"/>
                <a:cs typeface="Times New Roman" panose="02020603050405020304" pitchFamily="18" charset="0"/>
              </a:rPr>
              <a:t>counter-clockwise </a:t>
            </a:r>
            <a:r>
              <a:rPr kumimoji="0" lang="en-US" sz="23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ordered sequence of </a:t>
            </a:r>
            <a:r>
              <a:rPr kumimoji="0" lang="en-US" sz="2300" b="0"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n</a:t>
            </a:r>
            <a:r>
              <a:rPr kumimoji="0" lang="en-US" sz="23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vertices, in general positions, whose locations are supplied as (</a:t>
            </a:r>
            <a:r>
              <a:rPr kumimoji="0" lang="en-US" sz="2300" b="0"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x</a:t>
            </a:r>
            <a:r>
              <a:rPr kumimoji="0" lang="en-US" sz="23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sz="2300" b="0"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y</a:t>
            </a:r>
            <a:r>
              <a:rPr kumimoji="0" lang="en-US" sz="23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co-ordinates on the </a:t>
            </a:r>
            <a:r>
              <a:rPr kumimoji="0" lang="en-US" sz="2300" b="0"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x-y</a:t>
            </a:r>
            <a:r>
              <a:rPr kumimoji="0" lang="en-US" sz="23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plane. Given a query point </a:t>
            </a:r>
            <a:r>
              <a:rPr kumimoji="0" lang="en-US" sz="2300" b="0"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q</a:t>
            </a:r>
            <a:r>
              <a:rPr kumimoji="0" lang="en-US" sz="23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propose an algorithm to determine in </a:t>
            </a:r>
            <a:r>
              <a:rPr kumimoji="0" lang="en-US" sz="2300" b="0"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O</a:t>
            </a:r>
            <a:r>
              <a:rPr kumimoji="0" lang="en-US" sz="23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(log </a:t>
            </a:r>
            <a:r>
              <a:rPr kumimoji="0" lang="en-US" sz="2300" b="0"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n</a:t>
            </a:r>
            <a:r>
              <a:rPr kumimoji="0" lang="en-US" sz="23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time and </a:t>
            </a:r>
            <a:r>
              <a:rPr lang="en-US" sz="2300" i="1" dirty="0">
                <a:solidFill>
                  <a:srgbClr val="000000"/>
                </a:solidFill>
                <a:latin typeface="Times New Roman" panose="02020603050405020304" pitchFamily="18" charset="0"/>
                <a:cs typeface="Times New Roman" panose="02020603050405020304" pitchFamily="18" charset="0"/>
              </a:rPr>
              <a:t>O</a:t>
            </a:r>
            <a:r>
              <a:rPr lang="en-US" sz="2300" dirty="0">
                <a:solidFill>
                  <a:srgbClr val="000000"/>
                </a:solidFill>
                <a:latin typeface="Times New Roman" panose="02020603050405020304" pitchFamily="18" charset="0"/>
                <a:cs typeface="Times New Roman" panose="02020603050405020304" pitchFamily="18" charset="0"/>
              </a:rPr>
              <a:t>(</a:t>
            </a:r>
            <a:r>
              <a:rPr lang="en-US" sz="2300" i="1" dirty="0">
                <a:solidFill>
                  <a:srgbClr val="000000"/>
                </a:solidFill>
                <a:latin typeface="Times New Roman" panose="02020603050405020304" pitchFamily="18" charset="0"/>
                <a:cs typeface="Times New Roman" panose="02020603050405020304" pitchFamily="18" charset="0"/>
              </a:rPr>
              <a:t>n</a:t>
            </a:r>
            <a:r>
              <a:rPr lang="en-US" sz="2300" dirty="0">
                <a:solidFill>
                  <a:srgbClr val="000000"/>
                </a:solidFill>
                <a:latin typeface="Times New Roman" panose="02020603050405020304" pitchFamily="18" charset="0"/>
                <a:cs typeface="Times New Roman" panose="02020603050405020304" pitchFamily="18" charset="0"/>
              </a:rPr>
              <a:t>) space, including pre-processing, if any,  </a:t>
            </a:r>
            <a:r>
              <a:rPr kumimoji="0" lang="en-US" sz="23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whether or not </a:t>
            </a:r>
            <a:r>
              <a:rPr kumimoji="0" lang="en-US" sz="2300" b="0"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P</a:t>
            </a:r>
            <a:r>
              <a:rPr kumimoji="0" lang="en-US" sz="23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includes </a:t>
            </a:r>
            <a:r>
              <a:rPr kumimoji="0" lang="en-US" sz="2300" b="0"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q</a:t>
            </a:r>
            <a:r>
              <a:rPr kumimoji="0" lang="en-US" sz="23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p>
          <a:p>
            <a:pPr marR="0" lvl="0" algn="just" defTabSz="914400" rtl="0" eaLnBrk="1" fontAlgn="base" latinLnBrk="0" hangingPunct="1">
              <a:lnSpc>
                <a:spcPct val="100000"/>
              </a:lnSpc>
              <a:spcBef>
                <a:spcPct val="0"/>
              </a:spcBef>
              <a:spcAft>
                <a:spcPct val="0"/>
              </a:spcAft>
              <a:buClrTx/>
              <a:buSzTx/>
              <a:tabLst/>
              <a:defRPr/>
            </a:pPr>
            <a:r>
              <a:rPr kumimoji="0" lang="en-US" sz="23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(b) Write a code to implement your algorithm. Construct a </a:t>
            </a:r>
          </a:p>
          <a:p>
            <a:pPr marR="0" lvl="0" algn="just" defTabSz="914400" rtl="0" eaLnBrk="1" fontAlgn="base" latinLnBrk="0" hangingPunct="1">
              <a:lnSpc>
                <a:spcPct val="100000"/>
              </a:lnSpc>
              <a:spcBef>
                <a:spcPct val="0"/>
              </a:spcBef>
              <a:spcAft>
                <a:spcPct val="0"/>
              </a:spcAft>
              <a:buClrTx/>
              <a:buSzTx/>
              <a:tabLst/>
              <a:defRPr/>
            </a:pPr>
            <a:r>
              <a:rPr lang="en-US" sz="2300" dirty="0">
                <a:solidFill>
                  <a:srgbClr val="000000"/>
                </a:solidFill>
                <a:latin typeface="Times New Roman" panose="02020603050405020304" pitchFamily="18" charset="0"/>
                <a:cs typeface="Times New Roman" panose="02020603050405020304" pitchFamily="18" charset="0"/>
              </a:rPr>
              <a:t>       </a:t>
            </a:r>
            <a:r>
              <a:rPr kumimoji="0" lang="en-US" sz="23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convex polygon with </a:t>
            </a:r>
            <a:r>
              <a:rPr lang="en-US" sz="2300" dirty="0">
                <a:solidFill>
                  <a:srgbClr val="000000"/>
                </a:solidFill>
                <a:latin typeface="Times New Roman" panose="02020603050405020304" pitchFamily="18" charset="0"/>
                <a:cs typeface="Times New Roman" panose="02020603050405020304" pitchFamily="18" charset="0"/>
              </a:rPr>
              <a:t>30</a:t>
            </a:r>
            <a:r>
              <a:rPr kumimoji="0" lang="en-US" sz="23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vertices, and show your results for a   </a:t>
            </a:r>
          </a:p>
          <a:p>
            <a:pPr marR="0" lvl="0" algn="just" defTabSz="914400" rtl="0" eaLnBrk="1" fontAlgn="base" latinLnBrk="0" hangingPunct="1">
              <a:lnSpc>
                <a:spcPct val="100000"/>
              </a:lnSpc>
              <a:spcBef>
                <a:spcPct val="0"/>
              </a:spcBef>
              <a:spcAft>
                <a:spcPct val="0"/>
              </a:spcAft>
              <a:buClrTx/>
              <a:buSzTx/>
              <a:tabLst/>
              <a:defRPr/>
            </a:pPr>
            <a:r>
              <a:rPr lang="en-US" sz="2300" dirty="0">
                <a:solidFill>
                  <a:srgbClr val="000000"/>
                </a:solidFill>
                <a:latin typeface="Times New Roman" panose="02020603050405020304" pitchFamily="18" charset="0"/>
                <a:cs typeface="Times New Roman" panose="02020603050405020304" pitchFamily="18" charset="0"/>
              </a:rPr>
              <a:t>       </a:t>
            </a:r>
            <a:r>
              <a:rPr kumimoji="0" lang="en-US" sz="23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few internal and external points. </a:t>
            </a:r>
            <a:endParaRPr kumimoji="0" lang="en-IN" sz="2300" b="0" i="0" u="none" strike="noStrike" kern="1200" cap="none" spc="0" normalizeH="0" baseline="0" noProof="0" dirty="0">
              <a:ln>
                <a:noFill/>
              </a:ln>
              <a:solidFill>
                <a:srgbClr val="3333FF"/>
              </a:solidFill>
              <a:effectLst/>
              <a:uLnTx/>
              <a:uFillTx/>
              <a:latin typeface="Times New Roman" panose="02020603050405020304" pitchFamily="18" charset="0"/>
              <a:cs typeface="Times New Roman" panose="02020603050405020304" pitchFamily="18" charset="0"/>
            </a:endParaRPr>
          </a:p>
        </p:txBody>
      </p:sp>
      <p:sp>
        <p:nvSpPr>
          <p:cNvPr id="13" name="Title 1">
            <a:extLst>
              <a:ext uri="{FF2B5EF4-FFF2-40B4-BE49-F238E27FC236}">
                <a16:creationId xmlns:a16="http://schemas.microsoft.com/office/drawing/2014/main" id="{E90ED47B-471B-4ACB-936B-94BD717B8748}"/>
              </a:ext>
            </a:extLst>
          </p:cNvPr>
          <p:cNvSpPr>
            <a:spLocks noGrp="1"/>
          </p:cNvSpPr>
          <p:nvPr>
            <p:ph type="title"/>
          </p:nvPr>
        </p:nvSpPr>
        <p:spPr>
          <a:xfrm>
            <a:off x="224624" y="52465"/>
            <a:ext cx="8843176" cy="709536"/>
          </a:xfrm>
          <a:solidFill>
            <a:srgbClr val="FF00FF"/>
          </a:solidFill>
        </p:spPr>
        <p:txBody>
          <a:bodyPr/>
          <a:lstStyle/>
          <a:p>
            <a:pPr>
              <a:defRPr/>
            </a:pPr>
            <a:r>
              <a:rPr lang="en-US" sz="3600" b="0" dirty="0">
                <a:solidFill>
                  <a:schemeClr val="bg1"/>
                </a:solidFill>
              </a:rPr>
              <a:t>Homework Set - 01:</a:t>
            </a:r>
          </a:p>
        </p:txBody>
      </p:sp>
      <p:sp>
        <p:nvSpPr>
          <p:cNvPr id="11" name="Title 1">
            <a:extLst>
              <a:ext uri="{FF2B5EF4-FFF2-40B4-BE49-F238E27FC236}">
                <a16:creationId xmlns:a16="http://schemas.microsoft.com/office/drawing/2014/main" id="{3DD78E3F-34F2-452A-A796-3C5A26CB644B}"/>
              </a:ext>
            </a:extLst>
          </p:cNvPr>
          <p:cNvSpPr txBox="1">
            <a:spLocks/>
          </p:cNvSpPr>
          <p:nvPr/>
        </p:nvSpPr>
        <p:spPr bwMode="auto">
          <a:xfrm>
            <a:off x="10160" y="5867399"/>
            <a:ext cx="9144000" cy="938137"/>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Times New Roman" pitchFamily="18" charset="0"/>
              </a:defRPr>
            </a:lvl2pPr>
            <a:lvl3pPr algn="l" rtl="0" eaLnBrk="0" fontAlgn="base" hangingPunct="0">
              <a:spcBef>
                <a:spcPct val="0"/>
              </a:spcBef>
              <a:spcAft>
                <a:spcPct val="0"/>
              </a:spcAft>
              <a:defRPr sz="4400" b="1">
                <a:solidFill>
                  <a:schemeClr val="tx2"/>
                </a:solidFill>
                <a:latin typeface="Times New Roman" pitchFamily="18" charset="0"/>
              </a:defRPr>
            </a:lvl3pPr>
            <a:lvl4pPr algn="l" rtl="0" eaLnBrk="0" fontAlgn="base" hangingPunct="0">
              <a:spcBef>
                <a:spcPct val="0"/>
              </a:spcBef>
              <a:spcAft>
                <a:spcPct val="0"/>
              </a:spcAft>
              <a:defRPr sz="4400" b="1">
                <a:solidFill>
                  <a:schemeClr val="tx2"/>
                </a:solidFill>
                <a:latin typeface="Times New Roman" pitchFamily="18" charset="0"/>
              </a:defRPr>
            </a:lvl4pPr>
            <a:lvl5pPr algn="l" rtl="0" eaLnBrk="0" fontAlgn="base" hangingPunct="0">
              <a:spcBef>
                <a:spcPct val="0"/>
              </a:spcBef>
              <a:spcAft>
                <a:spcPct val="0"/>
              </a:spcAft>
              <a:defRPr sz="4400" b="1">
                <a:solidFill>
                  <a:schemeClr val="tx2"/>
                </a:solidFill>
                <a:latin typeface="Times New Roman" pitchFamily="18" charset="0"/>
              </a:defRPr>
            </a:lvl5pPr>
            <a:lvl6pPr marL="457200" algn="l" rtl="0" fontAlgn="base">
              <a:spcBef>
                <a:spcPct val="0"/>
              </a:spcBef>
              <a:spcAft>
                <a:spcPct val="0"/>
              </a:spcAft>
              <a:defRPr sz="4400" b="1">
                <a:solidFill>
                  <a:schemeClr val="tx2"/>
                </a:solidFill>
                <a:latin typeface="Times New Roman" pitchFamily="18" charset="0"/>
              </a:defRPr>
            </a:lvl6pPr>
            <a:lvl7pPr marL="914400" algn="l" rtl="0" fontAlgn="base">
              <a:spcBef>
                <a:spcPct val="0"/>
              </a:spcBef>
              <a:spcAft>
                <a:spcPct val="0"/>
              </a:spcAft>
              <a:defRPr sz="4400" b="1">
                <a:solidFill>
                  <a:schemeClr val="tx2"/>
                </a:solidFill>
                <a:latin typeface="Times New Roman" pitchFamily="18" charset="0"/>
              </a:defRPr>
            </a:lvl7pPr>
            <a:lvl8pPr marL="1371600" algn="l" rtl="0" fontAlgn="base">
              <a:spcBef>
                <a:spcPct val="0"/>
              </a:spcBef>
              <a:spcAft>
                <a:spcPct val="0"/>
              </a:spcAft>
              <a:defRPr sz="4400" b="1">
                <a:solidFill>
                  <a:schemeClr val="tx2"/>
                </a:solidFill>
                <a:latin typeface="Times New Roman" pitchFamily="18" charset="0"/>
              </a:defRPr>
            </a:lvl8pPr>
            <a:lvl9pPr marL="1828800" algn="l" rtl="0" fontAlgn="base">
              <a:spcBef>
                <a:spcPct val="0"/>
              </a:spcBef>
              <a:spcAft>
                <a:spcPct val="0"/>
              </a:spcAft>
              <a:defRPr sz="4400" b="1">
                <a:solidFill>
                  <a:schemeClr val="tx2"/>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Times New Roman"/>
                <a:ea typeface="+mj-ea"/>
                <a:cs typeface="+mj-cs"/>
              </a:rPr>
              <a:t>Submit solutions via Moodle. </a:t>
            </a:r>
            <a:r>
              <a:rPr kumimoji="0" lang="en-US" sz="2400" b="1" i="0" u="none" strike="noStrike" kern="0" cap="none" spc="0" normalizeH="0" baseline="0" noProof="0" dirty="0">
                <a:ln>
                  <a:noFill/>
                </a:ln>
                <a:solidFill>
                  <a:srgbClr val="FFFFFF"/>
                </a:solidFill>
                <a:effectLst/>
                <a:uLnTx/>
                <a:uFillTx/>
                <a:latin typeface="Times New Roman"/>
                <a:ea typeface="+mj-ea"/>
                <a:cs typeface="+mj-cs"/>
              </a:rPr>
              <a:t>Due:</a:t>
            </a:r>
            <a:r>
              <a:rPr kumimoji="0" lang="en-US" sz="2400" b="0" i="0" u="none" strike="noStrike" kern="0" cap="none" spc="0" normalizeH="0" baseline="0" noProof="0" dirty="0">
                <a:ln>
                  <a:noFill/>
                </a:ln>
                <a:solidFill>
                  <a:srgbClr val="FFFFFF"/>
                </a:solidFill>
                <a:effectLst/>
                <a:uLnTx/>
                <a:uFillTx/>
                <a:latin typeface="Times New Roman"/>
                <a:ea typeface="+mj-ea"/>
                <a:cs typeface="+mj-cs"/>
              </a:rPr>
              <a:t> 23:55, </a:t>
            </a:r>
            <a:r>
              <a:rPr lang="en-US" sz="2400" b="0" kern="0" dirty="0">
                <a:solidFill>
                  <a:srgbClr val="FFFFFF"/>
                </a:solidFill>
                <a:latin typeface="Times New Roman"/>
              </a:rPr>
              <a:t>January</a:t>
            </a:r>
            <a:r>
              <a:rPr kumimoji="0" lang="en-US" sz="2400" b="0" i="0" u="none" strike="noStrike" kern="0" cap="none" spc="0" normalizeH="0" baseline="0" noProof="0" dirty="0">
                <a:ln>
                  <a:noFill/>
                </a:ln>
                <a:solidFill>
                  <a:srgbClr val="FFFFFF"/>
                </a:solidFill>
                <a:effectLst/>
                <a:uLnTx/>
                <a:uFillTx/>
                <a:latin typeface="Times New Roman"/>
                <a:ea typeface="+mj-ea"/>
                <a:cs typeface="+mj-cs"/>
              </a:rPr>
              <a:t> 21, 2022; Credit: 10%  </a:t>
            </a:r>
          </a:p>
        </p:txBody>
      </p:sp>
    </p:spTree>
    <p:extLst>
      <p:ext uri="{BB962C8B-B14F-4D97-AF65-F5344CB8AC3E}">
        <p14:creationId xmlns:p14="http://schemas.microsoft.com/office/powerpoint/2010/main" val="2430354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TotalTime>
  <Words>190</Words>
  <Application>Microsoft Office PowerPoint</Application>
  <PresentationFormat>On-screen Show (4:3)</PresentationFormat>
  <Paragraphs>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Homework Set - 01: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Bhargab Bhatta</dc:creator>
  <cp:lastModifiedBy>Bhargab Bhatta</cp:lastModifiedBy>
  <cp:revision>3</cp:revision>
  <dcterms:created xsi:type="dcterms:W3CDTF">2022-01-06T15:01:34Z</dcterms:created>
  <dcterms:modified xsi:type="dcterms:W3CDTF">2022-01-07T15:34:35Z</dcterms:modified>
</cp:coreProperties>
</file>