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9" r:id="rId2"/>
  </p:sldMasterIdLst>
  <p:notesMasterIdLst>
    <p:notesMasterId r:id="rId17"/>
  </p:notesMasterIdLst>
  <p:sldIdLst>
    <p:sldId id="270" r:id="rId3"/>
    <p:sldId id="278" r:id="rId4"/>
    <p:sldId id="281" r:id="rId5"/>
    <p:sldId id="282" r:id="rId6"/>
    <p:sldId id="271" r:id="rId7"/>
    <p:sldId id="262" r:id="rId8"/>
    <p:sldId id="263" r:id="rId9"/>
    <p:sldId id="283" r:id="rId10"/>
    <p:sldId id="273" r:id="rId11"/>
    <p:sldId id="284" r:id="rId12"/>
    <p:sldId id="275" r:id="rId13"/>
    <p:sldId id="279" r:id="rId14"/>
    <p:sldId id="28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B5697-0DC8-E94F-B94E-8074E26C5624}" v="4252" dt="2022-10-28T14:16:26.737"/>
    <p1510:client id="{4AA0D53B-8136-79CC-68D9-0D3C473FFC9A}" v="18" dt="2022-10-27T20:02:06.806"/>
    <p1510:client id="{DF85D5A3-0056-40D6-382E-167B6AEAB78B}" v="310" dt="2022-10-27T18:29:26.937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8241D-9BEE-4360-B50F-E2D18AD99C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7F2D8FD-4C6D-431B-9B13-2907FB723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Prediction Churn?</a:t>
          </a:r>
        </a:p>
      </dgm:t>
    </dgm:pt>
    <dgm:pt modelId="{FCD3939B-C653-45E8-B7A4-7ACA59C1118D}" type="parTrans" cxnId="{CBFCEE8C-2FC7-4244-B2D8-07FE8BA51ECF}">
      <dgm:prSet/>
      <dgm:spPr/>
      <dgm:t>
        <a:bodyPr/>
        <a:lstStyle/>
        <a:p>
          <a:endParaRPr lang="en-US"/>
        </a:p>
      </dgm:t>
    </dgm:pt>
    <dgm:pt modelId="{A4626868-210D-47CB-A78F-D79834750FCA}" type="sibTrans" cxnId="{CBFCEE8C-2FC7-4244-B2D8-07FE8BA51ECF}">
      <dgm:prSet/>
      <dgm:spPr/>
      <dgm:t>
        <a:bodyPr/>
        <a:lstStyle/>
        <a:p>
          <a:endParaRPr lang="en-US"/>
        </a:p>
      </dgm:t>
    </dgm:pt>
    <dgm:pt modelId="{EA850998-7B59-4D03-8B36-ACEEDBFF21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Types of Churn</a:t>
          </a:r>
        </a:p>
      </dgm:t>
    </dgm:pt>
    <dgm:pt modelId="{61A33187-BA9F-4EDC-BDC8-FE668F823007}" type="parTrans" cxnId="{0D5BEEC7-CA1E-4F5C-BF87-B1364EE20CDD}">
      <dgm:prSet/>
      <dgm:spPr/>
      <dgm:t>
        <a:bodyPr/>
        <a:lstStyle/>
        <a:p>
          <a:endParaRPr lang="en-US"/>
        </a:p>
      </dgm:t>
    </dgm:pt>
    <dgm:pt modelId="{64CCE16A-01BA-4BCA-89CC-CC6996B556C2}" type="sibTrans" cxnId="{0D5BEEC7-CA1E-4F5C-BF87-B1364EE20CDD}">
      <dgm:prSet/>
      <dgm:spPr/>
      <dgm:t>
        <a:bodyPr/>
        <a:lstStyle/>
        <a:p>
          <a:endParaRPr lang="en-US"/>
        </a:p>
      </dgm:t>
    </dgm:pt>
    <dgm:pt modelId="{1F0164AA-DE53-4F54-A178-23971E5E1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of good churn and bad churn</a:t>
          </a:r>
        </a:p>
      </dgm:t>
    </dgm:pt>
    <dgm:pt modelId="{5D3CF5C9-7167-4481-BE47-BACC6CBE7A39}" type="parTrans" cxnId="{63417C69-98F4-4E6A-92D9-1407E85EA331}">
      <dgm:prSet/>
      <dgm:spPr/>
      <dgm:t>
        <a:bodyPr/>
        <a:lstStyle/>
        <a:p>
          <a:endParaRPr lang="en-US"/>
        </a:p>
      </dgm:t>
    </dgm:pt>
    <dgm:pt modelId="{D9E7212B-8134-4597-A5CE-5E7D11AF253C}" type="sibTrans" cxnId="{63417C69-98F4-4E6A-92D9-1407E85EA331}">
      <dgm:prSet/>
      <dgm:spPr/>
      <dgm:t>
        <a:bodyPr/>
        <a:lstStyle/>
        <a:p>
          <a:endParaRPr lang="en-US"/>
        </a:p>
      </dgm:t>
    </dgm:pt>
    <dgm:pt modelId="{BF8A56F1-E32A-48A5-B608-68A8A67828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</a:t>
          </a:r>
        </a:p>
      </dgm:t>
    </dgm:pt>
    <dgm:pt modelId="{E56C96B8-41AB-4FE8-BD33-1F75239555B0}" type="parTrans" cxnId="{1DE2A3C7-9A5D-4E40-8C2F-CD068385D25A}">
      <dgm:prSet/>
      <dgm:spPr/>
      <dgm:t>
        <a:bodyPr/>
        <a:lstStyle/>
        <a:p>
          <a:endParaRPr lang="en-US"/>
        </a:p>
      </dgm:t>
    </dgm:pt>
    <dgm:pt modelId="{23B4E2B0-B13D-4310-9C80-48D0FC525A24}" type="sibTrans" cxnId="{1DE2A3C7-9A5D-4E40-8C2F-CD068385D25A}">
      <dgm:prSet/>
      <dgm:spPr/>
      <dgm:t>
        <a:bodyPr/>
        <a:lstStyle/>
        <a:p>
          <a:endParaRPr lang="en-US"/>
        </a:p>
      </dgm:t>
    </dgm:pt>
    <dgm:pt modelId="{CFC8B690-F505-4FCB-AC55-93E4EAC62B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</a:t>
          </a:r>
        </a:p>
      </dgm:t>
    </dgm:pt>
    <dgm:pt modelId="{7FBCA398-0F74-4A7A-B66B-43AFD5643501}" type="parTrans" cxnId="{8F8078DD-85C7-4BD4-A4AD-C419B20BAFB2}">
      <dgm:prSet/>
      <dgm:spPr/>
      <dgm:t>
        <a:bodyPr/>
        <a:lstStyle/>
        <a:p>
          <a:endParaRPr lang="en-US"/>
        </a:p>
      </dgm:t>
    </dgm:pt>
    <dgm:pt modelId="{ECD9EAC0-7DFF-4611-9A88-1E2EE56BDAAB}" type="sibTrans" cxnId="{8F8078DD-85C7-4BD4-A4AD-C419B20BAFB2}">
      <dgm:prSet/>
      <dgm:spPr/>
      <dgm:t>
        <a:bodyPr/>
        <a:lstStyle/>
        <a:p>
          <a:endParaRPr lang="en-US"/>
        </a:p>
      </dgm:t>
    </dgm:pt>
    <dgm:pt modelId="{4CDCE119-E300-448B-BE44-28BE90E8FB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Knowledge Distillation</a:t>
          </a:r>
        </a:p>
      </dgm:t>
    </dgm:pt>
    <dgm:pt modelId="{64CAB978-EB4E-4DEB-8C6A-204EDBE4A09F}" type="parTrans" cxnId="{AA572A91-B4EF-4F7C-9C07-71F08B1FA6E8}">
      <dgm:prSet/>
      <dgm:spPr/>
      <dgm:t>
        <a:bodyPr/>
        <a:lstStyle/>
        <a:p>
          <a:endParaRPr lang="en-US"/>
        </a:p>
      </dgm:t>
    </dgm:pt>
    <dgm:pt modelId="{21C69F5A-2CFB-44BF-91E5-FB1920E33ED7}" type="sibTrans" cxnId="{AA572A91-B4EF-4F7C-9C07-71F08B1FA6E8}">
      <dgm:prSet/>
      <dgm:spPr/>
      <dgm:t>
        <a:bodyPr/>
        <a:lstStyle/>
        <a:p>
          <a:endParaRPr lang="en-US"/>
        </a:p>
      </dgm:t>
    </dgm:pt>
    <dgm:pt modelId="{BF6D6783-9212-4D3D-AB2A-950D89997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Experiments</a:t>
          </a:r>
        </a:p>
      </dgm:t>
    </dgm:pt>
    <dgm:pt modelId="{46B12266-D9DC-4649-B70E-CF4D8F3ACAB9}" type="parTrans" cxnId="{874FFFAC-2F2E-4A42-8DD6-E926F52928B7}">
      <dgm:prSet/>
      <dgm:spPr/>
      <dgm:t>
        <a:bodyPr/>
        <a:lstStyle/>
        <a:p>
          <a:endParaRPr lang="en-US"/>
        </a:p>
      </dgm:t>
    </dgm:pt>
    <dgm:pt modelId="{E7532B48-EB73-4E79-8E85-A7F030747B01}" type="sibTrans" cxnId="{874FFFAC-2F2E-4A42-8DD6-E926F52928B7}">
      <dgm:prSet/>
      <dgm:spPr/>
      <dgm:t>
        <a:bodyPr/>
        <a:lstStyle/>
        <a:p>
          <a:endParaRPr lang="en-US"/>
        </a:p>
      </dgm:t>
    </dgm:pt>
    <dgm:pt modelId="{29E7D173-9E89-4FBB-AA8D-A0620DD8E9AC}" type="pres">
      <dgm:prSet presAssocID="{0C08241D-9BEE-4360-B50F-E2D18AD99CAE}" presName="root" presStyleCnt="0">
        <dgm:presLayoutVars>
          <dgm:dir/>
          <dgm:resizeHandles val="exact"/>
        </dgm:presLayoutVars>
      </dgm:prSet>
      <dgm:spPr/>
    </dgm:pt>
    <dgm:pt modelId="{8B5BA075-75D5-4562-BC75-95F7CD451034}" type="pres">
      <dgm:prSet presAssocID="{C7F2D8FD-4C6D-431B-9B13-2907FB7233E3}" presName="compNode" presStyleCnt="0"/>
      <dgm:spPr/>
    </dgm:pt>
    <dgm:pt modelId="{421537A7-03C4-4417-9A7B-4A373482C321}" type="pres">
      <dgm:prSet presAssocID="{C7F2D8FD-4C6D-431B-9B13-2907FB7233E3}" presName="bgRect" presStyleLbl="bgShp" presStyleIdx="0" presStyleCnt="4"/>
      <dgm:spPr/>
    </dgm:pt>
    <dgm:pt modelId="{5957A8D8-DE83-48C8-979F-2299A4A25D11}" type="pres">
      <dgm:prSet presAssocID="{C7F2D8FD-4C6D-431B-9B13-2907FB7233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2E06432-4512-43EF-8961-B1B59759D2C0}" type="pres">
      <dgm:prSet presAssocID="{C7F2D8FD-4C6D-431B-9B13-2907FB7233E3}" presName="spaceRect" presStyleCnt="0"/>
      <dgm:spPr/>
    </dgm:pt>
    <dgm:pt modelId="{5B59174A-E1A0-49E2-B50D-66C65AA3A535}" type="pres">
      <dgm:prSet presAssocID="{C7F2D8FD-4C6D-431B-9B13-2907FB7233E3}" presName="parTx" presStyleLbl="revTx" presStyleIdx="0" presStyleCnt="6">
        <dgm:presLayoutVars>
          <dgm:chMax val="0"/>
          <dgm:chPref val="0"/>
        </dgm:presLayoutVars>
      </dgm:prSet>
      <dgm:spPr/>
    </dgm:pt>
    <dgm:pt modelId="{FD218D3F-550F-4DD1-B974-4EF706F4FAB1}" type="pres">
      <dgm:prSet presAssocID="{C7F2D8FD-4C6D-431B-9B13-2907FB7233E3}" presName="desTx" presStyleLbl="revTx" presStyleIdx="1" presStyleCnt="6">
        <dgm:presLayoutVars/>
      </dgm:prSet>
      <dgm:spPr/>
    </dgm:pt>
    <dgm:pt modelId="{BF2DEA58-41F3-4973-91C2-5B5B193D7A37}" type="pres">
      <dgm:prSet presAssocID="{A4626868-210D-47CB-A78F-D79834750FCA}" presName="sibTrans" presStyleCnt="0"/>
      <dgm:spPr/>
    </dgm:pt>
    <dgm:pt modelId="{AAADC7F5-15B0-4C41-9752-D2382464B255}" type="pres">
      <dgm:prSet presAssocID="{BF8A56F1-E32A-48A5-B608-68A8A67828BB}" presName="compNode" presStyleCnt="0"/>
      <dgm:spPr/>
    </dgm:pt>
    <dgm:pt modelId="{E01A5DE1-03B2-4E64-8195-058646CCF401}" type="pres">
      <dgm:prSet presAssocID="{BF8A56F1-E32A-48A5-B608-68A8A67828BB}" presName="bgRect" presStyleLbl="bgShp" presStyleIdx="1" presStyleCnt="4"/>
      <dgm:spPr/>
    </dgm:pt>
    <dgm:pt modelId="{1142F3CF-B3B1-4319-9D01-A78E96E9C746}" type="pres">
      <dgm:prSet presAssocID="{BF8A56F1-E32A-48A5-B608-68A8A67828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571CBF-D09D-4C29-B83E-376DA0EC2365}" type="pres">
      <dgm:prSet presAssocID="{BF8A56F1-E32A-48A5-B608-68A8A67828BB}" presName="spaceRect" presStyleCnt="0"/>
      <dgm:spPr/>
    </dgm:pt>
    <dgm:pt modelId="{6EA9BF0B-8199-4775-8AD9-C7C9CF26A32D}" type="pres">
      <dgm:prSet presAssocID="{BF8A56F1-E32A-48A5-B608-68A8A67828BB}" presName="parTx" presStyleLbl="revTx" presStyleIdx="2" presStyleCnt="6">
        <dgm:presLayoutVars>
          <dgm:chMax val="0"/>
          <dgm:chPref val="0"/>
        </dgm:presLayoutVars>
      </dgm:prSet>
      <dgm:spPr/>
    </dgm:pt>
    <dgm:pt modelId="{8A10C804-783D-4A48-9BD9-EB58685718DF}" type="pres">
      <dgm:prSet presAssocID="{23B4E2B0-B13D-4310-9C80-48D0FC525A24}" presName="sibTrans" presStyleCnt="0"/>
      <dgm:spPr/>
    </dgm:pt>
    <dgm:pt modelId="{6EB61F4C-0306-42BA-ADC1-2AAE58894D84}" type="pres">
      <dgm:prSet presAssocID="{CFC8B690-F505-4FCB-AC55-93E4EAC62BFF}" presName="compNode" presStyleCnt="0"/>
      <dgm:spPr/>
    </dgm:pt>
    <dgm:pt modelId="{718D2675-C279-4818-8E78-26D09C3658C8}" type="pres">
      <dgm:prSet presAssocID="{CFC8B690-F505-4FCB-AC55-93E4EAC62BFF}" presName="bgRect" presStyleLbl="bgShp" presStyleIdx="2" presStyleCnt="4"/>
      <dgm:spPr/>
    </dgm:pt>
    <dgm:pt modelId="{85B0C410-A897-4E0F-AF3B-C1A014614129}" type="pres">
      <dgm:prSet presAssocID="{CFC8B690-F505-4FCB-AC55-93E4EAC62B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4E02564-EAB9-4365-AF6A-F14A13A1E073}" type="pres">
      <dgm:prSet presAssocID="{CFC8B690-F505-4FCB-AC55-93E4EAC62BFF}" presName="spaceRect" presStyleCnt="0"/>
      <dgm:spPr/>
    </dgm:pt>
    <dgm:pt modelId="{C8D14679-A72A-4E15-B4F3-54EA37307777}" type="pres">
      <dgm:prSet presAssocID="{CFC8B690-F505-4FCB-AC55-93E4EAC62BFF}" presName="parTx" presStyleLbl="revTx" presStyleIdx="3" presStyleCnt="6">
        <dgm:presLayoutVars>
          <dgm:chMax val="0"/>
          <dgm:chPref val="0"/>
        </dgm:presLayoutVars>
      </dgm:prSet>
      <dgm:spPr/>
    </dgm:pt>
    <dgm:pt modelId="{4531098D-40F5-4DC5-92E8-3E287DCD1B10}" type="pres">
      <dgm:prSet presAssocID="{CFC8B690-F505-4FCB-AC55-93E4EAC62BFF}" presName="desTx" presStyleLbl="revTx" presStyleIdx="4" presStyleCnt="6">
        <dgm:presLayoutVars/>
      </dgm:prSet>
      <dgm:spPr/>
    </dgm:pt>
    <dgm:pt modelId="{55397E0D-A95E-46EB-8ECE-C0486847AF7B}" type="pres">
      <dgm:prSet presAssocID="{ECD9EAC0-7DFF-4611-9A88-1E2EE56BDAAB}" presName="sibTrans" presStyleCnt="0"/>
      <dgm:spPr/>
    </dgm:pt>
    <dgm:pt modelId="{B75623A8-245D-416B-99FD-DFADD68BA7B7}" type="pres">
      <dgm:prSet presAssocID="{BF6D6783-9212-4D3D-AB2A-950D89997CD1}" presName="compNode" presStyleCnt="0"/>
      <dgm:spPr/>
    </dgm:pt>
    <dgm:pt modelId="{AC3386FD-CF0D-4479-8748-F43F5E68D7FD}" type="pres">
      <dgm:prSet presAssocID="{BF6D6783-9212-4D3D-AB2A-950D89997CD1}" presName="bgRect" presStyleLbl="bgShp" presStyleIdx="3" presStyleCnt="4"/>
      <dgm:spPr/>
    </dgm:pt>
    <dgm:pt modelId="{D7416EB7-876C-4A4D-B6E9-8DB500CE921C}" type="pres">
      <dgm:prSet presAssocID="{BF6D6783-9212-4D3D-AB2A-950D89997C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A7702AC-D837-4470-8B13-9C0EA3904ADA}" type="pres">
      <dgm:prSet presAssocID="{BF6D6783-9212-4D3D-AB2A-950D89997CD1}" presName="spaceRect" presStyleCnt="0"/>
      <dgm:spPr/>
    </dgm:pt>
    <dgm:pt modelId="{89E91E9A-EE31-469C-B31F-9A62561D75E0}" type="pres">
      <dgm:prSet presAssocID="{BF6D6783-9212-4D3D-AB2A-950D89997CD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C66980E-E3EB-E545-A025-C032DE2A04C9}" type="presOf" srcId="{EA850998-7B59-4D03-8B36-ACEEDBFF2109}" destId="{FD218D3F-550F-4DD1-B974-4EF706F4FAB1}" srcOrd="0" destOrd="0" presId="urn:microsoft.com/office/officeart/2018/2/layout/IconVerticalSolidList"/>
    <dgm:cxn modelId="{32B1A628-7B54-2E40-B8D1-8050ED543FAA}" type="presOf" srcId="{BF6D6783-9212-4D3D-AB2A-950D89997CD1}" destId="{89E91E9A-EE31-469C-B31F-9A62561D75E0}" srcOrd="0" destOrd="0" presId="urn:microsoft.com/office/officeart/2018/2/layout/IconVerticalSolidList"/>
    <dgm:cxn modelId="{30E32D51-2194-E548-87BE-2E561ABEBE18}" type="presOf" srcId="{CFC8B690-F505-4FCB-AC55-93E4EAC62BFF}" destId="{C8D14679-A72A-4E15-B4F3-54EA37307777}" srcOrd="0" destOrd="0" presId="urn:microsoft.com/office/officeart/2018/2/layout/IconVerticalSolidList"/>
    <dgm:cxn modelId="{DE856365-E29E-A547-9363-26CF83B9E1EF}" type="presOf" srcId="{C7F2D8FD-4C6D-431B-9B13-2907FB7233E3}" destId="{5B59174A-E1A0-49E2-B50D-66C65AA3A535}" srcOrd="0" destOrd="0" presId="urn:microsoft.com/office/officeart/2018/2/layout/IconVerticalSolidList"/>
    <dgm:cxn modelId="{63417C69-98F4-4E6A-92D9-1407E85EA331}" srcId="{C7F2D8FD-4C6D-431B-9B13-2907FB7233E3}" destId="{1F0164AA-DE53-4F54-A178-23971E5E16D1}" srcOrd="1" destOrd="0" parTransId="{5D3CF5C9-7167-4481-BE47-BACC6CBE7A39}" sibTransId="{D9E7212B-8134-4597-A5CE-5E7D11AF253C}"/>
    <dgm:cxn modelId="{A5DC3784-604A-1B4C-A541-B045F44A6A79}" type="presOf" srcId="{BF8A56F1-E32A-48A5-B608-68A8A67828BB}" destId="{6EA9BF0B-8199-4775-8AD9-C7C9CF26A32D}" srcOrd="0" destOrd="0" presId="urn:microsoft.com/office/officeart/2018/2/layout/IconVerticalSolidList"/>
    <dgm:cxn modelId="{CBFCEE8C-2FC7-4244-B2D8-07FE8BA51ECF}" srcId="{0C08241D-9BEE-4360-B50F-E2D18AD99CAE}" destId="{C7F2D8FD-4C6D-431B-9B13-2907FB7233E3}" srcOrd="0" destOrd="0" parTransId="{FCD3939B-C653-45E8-B7A4-7ACA59C1118D}" sibTransId="{A4626868-210D-47CB-A78F-D79834750FCA}"/>
    <dgm:cxn modelId="{AA572A91-B4EF-4F7C-9C07-71F08B1FA6E8}" srcId="{CFC8B690-F505-4FCB-AC55-93E4EAC62BFF}" destId="{4CDCE119-E300-448B-BE44-28BE90E8FBD3}" srcOrd="0" destOrd="0" parTransId="{64CAB978-EB4E-4DEB-8C6A-204EDBE4A09F}" sibTransId="{21C69F5A-2CFB-44BF-91E5-FB1920E33ED7}"/>
    <dgm:cxn modelId="{874FFFAC-2F2E-4A42-8DD6-E926F52928B7}" srcId="{0C08241D-9BEE-4360-B50F-E2D18AD99CAE}" destId="{BF6D6783-9212-4D3D-AB2A-950D89997CD1}" srcOrd="3" destOrd="0" parTransId="{46B12266-D9DC-4649-B70E-CF4D8F3ACAB9}" sibTransId="{E7532B48-EB73-4E79-8E85-A7F030747B01}"/>
    <dgm:cxn modelId="{B56514C1-5347-304E-B04A-104F7542BE90}" type="presOf" srcId="{4CDCE119-E300-448B-BE44-28BE90E8FBD3}" destId="{4531098D-40F5-4DC5-92E8-3E287DCD1B10}" srcOrd="0" destOrd="0" presId="urn:microsoft.com/office/officeart/2018/2/layout/IconVerticalSolidList"/>
    <dgm:cxn modelId="{1DE2A3C7-9A5D-4E40-8C2F-CD068385D25A}" srcId="{0C08241D-9BEE-4360-B50F-E2D18AD99CAE}" destId="{BF8A56F1-E32A-48A5-B608-68A8A67828BB}" srcOrd="1" destOrd="0" parTransId="{E56C96B8-41AB-4FE8-BD33-1F75239555B0}" sibTransId="{23B4E2B0-B13D-4310-9C80-48D0FC525A24}"/>
    <dgm:cxn modelId="{0D5BEEC7-CA1E-4F5C-BF87-B1364EE20CDD}" srcId="{C7F2D8FD-4C6D-431B-9B13-2907FB7233E3}" destId="{EA850998-7B59-4D03-8B36-ACEEDBFF2109}" srcOrd="0" destOrd="0" parTransId="{61A33187-BA9F-4EDC-BDC8-FE668F823007}" sibTransId="{64CCE16A-01BA-4BCA-89CC-CC6996B556C2}"/>
    <dgm:cxn modelId="{6FA228D5-3FF7-6A40-8228-A5B44024F2C8}" type="presOf" srcId="{0C08241D-9BEE-4360-B50F-E2D18AD99CAE}" destId="{29E7D173-9E89-4FBB-AA8D-A0620DD8E9AC}" srcOrd="0" destOrd="0" presId="urn:microsoft.com/office/officeart/2018/2/layout/IconVerticalSolidList"/>
    <dgm:cxn modelId="{8F8078DD-85C7-4BD4-A4AD-C419B20BAFB2}" srcId="{0C08241D-9BEE-4360-B50F-E2D18AD99CAE}" destId="{CFC8B690-F505-4FCB-AC55-93E4EAC62BFF}" srcOrd="2" destOrd="0" parTransId="{7FBCA398-0F74-4A7A-B66B-43AFD5643501}" sibTransId="{ECD9EAC0-7DFF-4611-9A88-1E2EE56BDAAB}"/>
    <dgm:cxn modelId="{71EC09F3-E24C-4546-A616-1742B8EF15AE}" type="presOf" srcId="{1F0164AA-DE53-4F54-A178-23971E5E16D1}" destId="{FD218D3F-550F-4DD1-B974-4EF706F4FAB1}" srcOrd="0" destOrd="1" presId="urn:microsoft.com/office/officeart/2018/2/layout/IconVerticalSolidList"/>
    <dgm:cxn modelId="{55168A01-4F70-8046-B8DB-E5143A740397}" type="presParOf" srcId="{29E7D173-9E89-4FBB-AA8D-A0620DD8E9AC}" destId="{8B5BA075-75D5-4562-BC75-95F7CD451034}" srcOrd="0" destOrd="0" presId="urn:microsoft.com/office/officeart/2018/2/layout/IconVerticalSolidList"/>
    <dgm:cxn modelId="{E4209BDC-2DF9-2142-8DBC-16FA2DCACC7C}" type="presParOf" srcId="{8B5BA075-75D5-4562-BC75-95F7CD451034}" destId="{421537A7-03C4-4417-9A7B-4A373482C321}" srcOrd="0" destOrd="0" presId="urn:microsoft.com/office/officeart/2018/2/layout/IconVerticalSolidList"/>
    <dgm:cxn modelId="{A6AB815C-5AFB-594E-B1F6-7F42259B1272}" type="presParOf" srcId="{8B5BA075-75D5-4562-BC75-95F7CD451034}" destId="{5957A8D8-DE83-48C8-979F-2299A4A25D11}" srcOrd="1" destOrd="0" presId="urn:microsoft.com/office/officeart/2018/2/layout/IconVerticalSolidList"/>
    <dgm:cxn modelId="{26A132D8-C2DB-C94A-B1DF-F19124EC7A5C}" type="presParOf" srcId="{8B5BA075-75D5-4562-BC75-95F7CD451034}" destId="{A2E06432-4512-43EF-8961-B1B59759D2C0}" srcOrd="2" destOrd="0" presId="urn:microsoft.com/office/officeart/2018/2/layout/IconVerticalSolidList"/>
    <dgm:cxn modelId="{AECA9C91-0EE9-424B-9157-7DEE44129BF9}" type="presParOf" srcId="{8B5BA075-75D5-4562-BC75-95F7CD451034}" destId="{5B59174A-E1A0-49E2-B50D-66C65AA3A535}" srcOrd="3" destOrd="0" presId="urn:microsoft.com/office/officeart/2018/2/layout/IconVerticalSolidList"/>
    <dgm:cxn modelId="{0FA455F0-171F-244F-A4B8-6C8F9A12ABD4}" type="presParOf" srcId="{8B5BA075-75D5-4562-BC75-95F7CD451034}" destId="{FD218D3F-550F-4DD1-B974-4EF706F4FAB1}" srcOrd="4" destOrd="0" presId="urn:microsoft.com/office/officeart/2018/2/layout/IconVerticalSolidList"/>
    <dgm:cxn modelId="{391323D9-F807-AF44-9D8E-A74B5304A3CA}" type="presParOf" srcId="{29E7D173-9E89-4FBB-AA8D-A0620DD8E9AC}" destId="{BF2DEA58-41F3-4973-91C2-5B5B193D7A37}" srcOrd="1" destOrd="0" presId="urn:microsoft.com/office/officeart/2018/2/layout/IconVerticalSolidList"/>
    <dgm:cxn modelId="{AA19F44B-EB3F-194F-87F5-08DA65E5731B}" type="presParOf" srcId="{29E7D173-9E89-4FBB-AA8D-A0620DD8E9AC}" destId="{AAADC7F5-15B0-4C41-9752-D2382464B255}" srcOrd="2" destOrd="0" presId="urn:microsoft.com/office/officeart/2018/2/layout/IconVerticalSolidList"/>
    <dgm:cxn modelId="{06C559FB-8BE8-284B-8D49-4FDCB341ED33}" type="presParOf" srcId="{AAADC7F5-15B0-4C41-9752-D2382464B255}" destId="{E01A5DE1-03B2-4E64-8195-058646CCF401}" srcOrd="0" destOrd="0" presId="urn:microsoft.com/office/officeart/2018/2/layout/IconVerticalSolidList"/>
    <dgm:cxn modelId="{6E2B1433-FA7D-A640-98A3-ACDE29F41951}" type="presParOf" srcId="{AAADC7F5-15B0-4C41-9752-D2382464B255}" destId="{1142F3CF-B3B1-4319-9D01-A78E96E9C746}" srcOrd="1" destOrd="0" presId="urn:microsoft.com/office/officeart/2018/2/layout/IconVerticalSolidList"/>
    <dgm:cxn modelId="{DA523F95-63CE-834D-8DCD-C5D9F9C8E4F2}" type="presParOf" srcId="{AAADC7F5-15B0-4C41-9752-D2382464B255}" destId="{3B571CBF-D09D-4C29-B83E-376DA0EC2365}" srcOrd="2" destOrd="0" presId="urn:microsoft.com/office/officeart/2018/2/layout/IconVerticalSolidList"/>
    <dgm:cxn modelId="{D328B5F2-826F-4B45-8EF6-8B08601C87BD}" type="presParOf" srcId="{AAADC7F5-15B0-4C41-9752-D2382464B255}" destId="{6EA9BF0B-8199-4775-8AD9-C7C9CF26A32D}" srcOrd="3" destOrd="0" presId="urn:microsoft.com/office/officeart/2018/2/layout/IconVerticalSolidList"/>
    <dgm:cxn modelId="{0011EEA5-8610-9642-8EC3-0746D3634CA8}" type="presParOf" srcId="{29E7D173-9E89-4FBB-AA8D-A0620DD8E9AC}" destId="{8A10C804-783D-4A48-9BD9-EB58685718DF}" srcOrd="3" destOrd="0" presId="urn:microsoft.com/office/officeart/2018/2/layout/IconVerticalSolidList"/>
    <dgm:cxn modelId="{591D8BD5-5616-8547-B2E4-CF96607E6721}" type="presParOf" srcId="{29E7D173-9E89-4FBB-AA8D-A0620DD8E9AC}" destId="{6EB61F4C-0306-42BA-ADC1-2AAE58894D84}" srcOrd="4" destOrd="0" presId="urn:microsoft.com/office/officeart/2018/2/layout/IconVerticalSolidList"/>
    <dgm:cxn modelId="{FD5271B5-6806-1745-9B15-B8526502121D}" type="presParOf" srcId="{6EB61F4C-0306-42BA-ADC1-2AAE58894D84}" destId="{718D2675-C279-4818-8E78-26D09C3658C8}" srcOrd="0" destOrd="0" presId="urn:microsoft.com/office/officeart/2018/2/layout/IconVerticalSolidList"/>
    <dgm:cxn modelId="{43516458-29DC-234D-B205-8E7E44291FC0}" type="presParOf" srcId="{6EB61F4C-0306-42BA-ADC1-2AAE58894D84}" destId="{85B0C410-A897-4E0F-AF3B-C1A014614129}" srcOrd="1" destOrd="0" presId="urn:microsoft.com/office/officeart/2018/2/layout/IconVerticalSolidList"/>
    <dgm:cxn modelId="{54BF4103-11AF-9944-A173-16411AEEA99A}" type="presParOf" srcId="{6EB61F4C-0306-42BA-ADC1-2AAE58894D84}" destId="{34E02564-EAB9-4365-AF6A-F14A13A1E073}" srcOrd="2" destOrd="0" presId="urn:microsoft.com/office/officeart/2018/2/layout/IconVerticalSolidList"/>
    <dgm:cxn modelId="{08BF8742-2518-E541-9ADB-65E43DD7EF49}" type="presParOf" srcId="{6EB61F4C-0306-42BA-ADC1-2AAE58894D84}" destId="{C8D14679-A72A-4E15-B4F3-54EA37307777}" srcOrd="3" destOrd="0" presId="urn:microsoft.com/office/officeart/2018/2/layout/IconVerticalSolidList"/>
    <dgm:cxn modelId="{4E14A8A5-C368-2143-9AE2-21136FD8BB02}" type="presParOf" srcId="{6EB61F4C-0306-42BA-ADC1-2AAE58894D84}" destId="{4531098D-40F5-4DC5-92E8-3E287DCD1B10}" srcOrd="4" destOrd="0" presId="urn:microsoft.com/office/officeart/2018/2/layout/IconVerticalSolidList"/>
    <dgm:cxn modelId="{832156DF-8277-8342-98C2-61765E7BB119}" type="presParOf" srcId="{29E7D173-9E89-4FBB-AA8D-A0620DD8E9AC}" destId="{55397E0D-A95E-46EB-8ECE-C0486847AF7B}" srcOrd="5" destOrd="0" presId="urn:microsoft.com/office/officeart/2018/2/layout/IconVerticalSolidList"/>
    <dgm:cxn modelId="{CE19DD15-F6A3-2447-85C3-3C2F5D98035C}" type="presParOf" srcId="{29E7D173-9E89-4FBB-AA8D-A0620DD8E9AC}" destId="{B75623A8-245D-416B-99FD-DFADD68BA7B7}" srcOrd="6" destOrd="0" presId="urn:microsoft.com/office/officeart/2018/2/layout/IconVerticalSolidList"/>
    <dgm:cxn modelId="{6E1D5895-2F43-6C46-84A9-7CB57C8089E7}" type="presParOf" srcId="{B75623A8-245D-416B-99FD-DFADD68BA7B7}" destId="{AC3386FD-CF0D-4479-8748-F43F5E68D7FD}" srcOrd="0" destOrd="0" presId="urn:microsoft.com/office/officeart/2018/2/layout/IconVerticalSolidList"/>
    <dgm:cxn modelId="{A378010D-4766-6848-A645-4998C071A31B}" type="presParOf" srcId="{B75623A8-245D-416B-99FD-DFADD68BA7B7}" destId="{D7416EB7-876C-4A4D-B6E9-8DB500CE921C}" srcOrd="1" destOrd="0" presId="urn:microsoft.com/office/officeart/2018/2/layout/IconVerticalSolidList"/>
    <dgm:cxn modelId="{567DA409-504D-684B-BF29-1D7CCDB4F872}" type="presParOf" srcId="{B75623A8-245D-416B-99FD-DFADD68BA7B7}" destId="{0A7702AC-D837-4470-8B13-9C0EA3904ADA}" srcOrd="2" destOrd="0" presId="urn:microsoft.com/office/officeart/2018/2/layout/IconVerticalSolidList"/>
    <dgm:cxn modelId="{AF1D2E61-2969-1446-8283-78EF32A7C247}" type="presParOf" srcId="{B75623A8-245D-416B-99FD-DFADD68BA7B7}" destId="{89E91E9A-EE31-469C-B31F-9A62561D75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A8C23-5DDD-453D-AEEE-E7438BD48CBE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E24635-6C5F-4690-9AFC-D9835470DAB8}">
      <dgm:prSet/>
      <dgm:spPr/>
      <dgm:t>
        <a:bodyPr/>
        <a:lstStyle/>
        <a:p>
          <a:r>
            <a:rPr lang="en-US"/>
            <a:t>Packaging</a:t>
          </a:r>
        </a:p>
      </dgm:t>
    </dgm:pt>
    <dgm:pt modelId="{03DA1487-7515-423F-8A65-5D0B0E569093}" type="parTrans" cxnId="{8E6304F5-0F20-4277-A654-349B387EB3E5}">
      <dgm:prSet/>
      <dgm:spPr/>
      <dgm:t>
        <a:bodyPr/>
        <a:lstStyle/>
        <a:p>
          <a:endParaRPr lang="en-US"/>
        </a:p>
      </dgm:t>
    </dgm:pt>
    <dgm:pt modelId="{7643CAEF-13C8-45F1-977F-4AD7D87ED102}" type="sibTrans" cxnId="{8E6304F5-0F20-4277-A654-349B387EB3E5}">
      <dgm:prSet/>
      <dgm:spPr/>
      <dgm:t>
        <a:bodyPr/>
        <a:lstStyle/>
        <a:p>
          <a:endParaRPr lang="en-US"/>
        </a:p>
      </dgm:t>
    </dgm:pt>
    <dgm:pt modelId="{EB96E95F-B544-40C8-BFD3-6B01DF4B95DB}">
      <dgm:prSet/>
      <dgm:spPr/>
      <dgm:t>
        <a:bodyPr/>
        <a:lstStyle/>
        <a:p>
          <a:r>
            <a:rPr lang="en-US"/>
            <a:t>Packaging : The final product will be a general, model-agnostic Python package that can help users reduce churn.</a:t>
          </a:r>
        </a:p>
      </dgm:t>
    </dgm:pt>
    <dgm:pt modelId="{623220EB-671E-42D3-84D0-A369F8D24543}" type="parTrans" cxnId="{D0B05EA2-D92B-48BC-B1C3-234B55B4F878}">
      <dgm:prSet/>
      <dgm:spPr/>
      <dgm:t>
        <a:bodyPr/>
        <a:lstStyle/>
        <a:p>
          <a:endParaRPr lang="en-US"/>
        </a:p>
      </dgm:t>
    </dgm:pt>
    <dgm:pt modelId="{1AFF2EB3-A34A-4076-9E09-B6434190FFCC}" type="sibTrans" cxnId="{D0B05EA2-D92B-48BC-B1C3-234B55B4F878}">
      <dgm:prSet/>
      <dgm:spPr/>
      <dgm:t>
        <a:bodyPr/>
        <a:lstStyle/>
        <a:p>
          <a:endParaRPr lang="en-US"/>
        </a:p>
      </dgm:t>
    </dgm:pt>
    <dgm:pt modelId="{5110239A-A997-4EA7-823C-417D211E1CE6}">
      <dgm:prSet/>
      <dgm:spPr/>
      <dgm:t>
        <a:bodyPr/>
        <a:lstStyle/>
        <a:p>
          <a:r>
            <a:rPr lang="en-US"/>
            <a:t>Develop</a:t>
          </a:r>
        </a:p>
      </dgm:t>
    </dgm:pt>
    <dgm:pt modelId="{362BE1CE-563A-4FAB-B87E-9E9D7EA441B0}" type="parTrans" cxnId="{84E866E8-2617-40F8-914F-36208A4AD812}">
      <dgm:prSet/>
      <dgm:spPr/>
      <dgm:t>
        <a:bodyPr/>
        <a:lstStyle/>
        <a:p>
          <a:endParaRPr lang="en-US"/>
        </a:p>
      </dgm:t>
    </dgm:pt>
    <dgm:pt modelId="{4AEFE587-3421-4A7A-ABF0-2BD1F6437B4A}" type="sibTrans" cxnId="{84E866E8-2617-40F8-914F-36208A4AD812}">
      <dgm:prSet/>
      <dgm:spPr/>
      <dgm:t>
        <a:bodyPr/>
        <a:lstStyle/>
        <a:p>
          <a:endParaRPr lang="en-US"/>
        </a:p>
      </dgm:t>
    </dgm:pt>
    <dgm:pt modelId="{E8D0F71E-E9AD-4D49-9E42-3C57502EAE71}">
      <dgm:prSet/>
      <dgm:spPr/>
      <dgm:t>
        <a:bodyPr/>
        <a:lstStyle/>
        <a:p>
          <a:r>
            <a:rPr lang="en-US"/>
            <a:t>Novel Algorithm : After identifying areas where existing approaches may be made better, our major objective is to develop new churn reduction algorithm.</a:t>
          </a:r>
        </a:p>
      </dgm:t>
    </dgm:pt>
    <dgm:pt modelId="{D8136D98-C689-41FD-BE04-A0B07D647EDB}" type="parTrans" cxnId="{E7CC75E0-81D3-4434-8F70-0D7A43F35AA8}">
      <dgm:prSet/>
      <dgm:spPr/>
      <dgm:t>
        <a:bodyPr/>
        <a:lstStyle/>
        <a:p>
          <a:endParaRPr lang="en-US"/>
        </a:p>
      </dgm:t>
    </dgm:pt>
    <dgm:pt modelId="{FFB226ED-158C-4C31-9C29-AE15DF6D806C}" type="sibTrans" cxnId="{E7CC75E0-81D3-4434-8F70-0D7A43F35AA8}">
      <dgm:prSet/>
      <dgm:spPr/>
      <dgm:t>
        <a:bodyPr/>
        <a:lstStyle/>
        <a:p>
          <a:endParaRPr lang="en-US"/>
        </a:p>
      </dgm:t>
    </dgm:pt>
    <dgm:pt modelId="{C3CFABEF-4C78-427A-8BEF-2E1C3EAE59D8}" type="pres">
      <dgm:prSet presAssocID="{CC8A8C23-5DDD-453D-AEEE-E7438BD48CBE}" presName="Name0" presStyleCnt="0">
        <dgm:presLayoutVars>
          <dgm:dir/>
          <dgm:animLvl val="lvl"/>
          <dgm:resizeHandles val="exact"/>
        </dgm:presLayoutVars>
      </dgm:prSet>
      <dgm:spPr/>
    </dgm:pt>
    <dgm:pt modelId="{3E75483D-5AEA-409A-8223-83DB569641E6}" type="pres">
      <dgm:prSet presAssocID="{5110239A-A997-4EA7-823C-417D211E1CE6}" presName="boxAndChildren" presStyleCnt="0"/>
      <dgm:spPr/>
    </dgm:pt>
    <dgm:pt modelId="{6394942C-EA34-4B97-A2BD-D3E9247ADE82}" type="pres">
      <dgm:prSet presAssocID="{5110239A-A997-4EA7-823C-417D211E1CE6}" presName="parentTextBox" presStyleLbl="alignNode1" presStyleIdx="0" presStyleCnt="2"/>
      <dgm:spPr/>
    </dgm:pt>
    <dgm:pt modelId="{6488F9B6-3B44-47D5-84F4-CB21553A4FA3}" type="pres">
      <dgm:prSet presAssocID="{5110239A-A997-4EA7-823C-417D211E1CE6}" presName="descendantBox" presStyleLbl="bgAccFollowNode1" presStyleIdx="0" presStyleCnt="2"/>
      <dgm:spPr/>
    </dgm:pt>
    <dgm:pt modelId="{A8386220-D310-4FDF-9567-1E680A7D0768}" type="pres">
      <dgm:prSet presAssocID="{7643CAEF-13C8-45F1-977F-4AD7D87ED102}" presName="sp" presStyleCnt="0"/>
      <dgm:spPr/>
    </dgm:pt>
    <dgm:pt modelId="{4A61E6E8-BE5E-4358-98B5-9094050A15A9}" type="pres">
      <dgm:prSet presAssocID="{C7E24635-6C5F-4690-9AFC-D9835470DAB8}" presName="arrowAndChildren" presStyleCnt="0"/>
      <dgm:spPr/>
    </dgm:pt>
    <dgm:pt modelId="{45E9A20A-8ADC-4837-BD47-44E1F90940E7}" type="pres">
      <dgm:prSet presAssocID="{C7E24635-6C5F-4690-9AFC-D9835470DAB8}" presName="parentTextArrow" presStyleLbl="node1" presStyleIdx="0" presStyleCnt="0"/>
      <dgm:spPr/>
    </dgm:pt>
    <dgm:pt modelId="{95071C93-E196-468D-8B29-3F27C3CF02E8}" type="pres">
      <dgm:prSet presAssocID="{C7E24635-6C5F-4690-9AFC-D9835470DAB8}" presName="arrow" presStyleLbl="alignNode1" presStyleIdx="1" presStyleCnt="2"/>
      <dgm:spPr/>
    </dgm:pt>
    <dgm:pt modelId="{44CB7EE0-4395-4746-BA06-130AFBA7496A}" type="pres">
      <dgm:prSet presAssocID="{C7E24635-6C5F-4690-9AFC-D9835470DAB8}" presName="descendantArrow" presStyleLbl="bgAccFollowNode1" presStyleIdx="1" presStyleCnt="2"/>
      <dgm:spPr/>
    </dgm:pt>
  </dgm:ptLst>
  <dgm:cxnLst>
    <dgm:cxn modelId="{ED1B6C01-E3D5-4D2C-BC10-93FBA476C439}" type="presOf" srcId="{C7E24635-6C5F-4690-9AFC-D9835470DAB8}" destId="{95071C93-E196-468D-8B29-3F27C3CF02E8}" srcOrd="1" destOrd="0" presId="urn:microsoft.com/office/officeart/2016/7/layout/VerticalDownArrowProcess"/>
    <dgm:cxn modelId="{203C222C-B833-4880-AF59-9EB005711376}" type="presOf" srcId="{EB96E95F-B544-40C8-BFD3-6B01DF4B95DB}" destId="{44CB7EE0-4395-4746-BA06-130AFBA7496A}" srcOrd="0" destOrd="0" presId="urn:microsoft.com/office/officeart/2016/7/layout/VerticalDownArrowProcess"/>
    <dgm:cxn modelId="{578F1152-6E98-43C9-ACB3-A018BFD7456D}" type="presOf" srcId="{C7E24635-6C5F-4690-9AFC-D9835470DAB8}" destId="{45E9A20A-8ADC-4837-BD47-44E1F90940E7}" srcOrd="0" destOrd="0" presId="urn:microsoft.com/office/officeart/2016/7/layout/VerticalDownArrowProcess"/>
    <dgm:cxn modelId="{81272073-20EE-4A8E-8D04-03913BA90805}" type="presOf" srcId="{CC8A8C23-5DDD-453D-AEEE-E7438BD48CBE}" destId="{C3CFABEF-4C78-427A-8BEF-2E1C3EAE59D8}" srcOrd="0" destOrd="0" presId="urn:microsoft.com/office/officeart/2016/7/layout/VerticalDownArrowProcess"/>
    <dgm:cxn modelId="{D0B05EA2-D92B-48BC-B1C3-234B55B4F878}" srcId="{C7E24635-6C5F-4690-9AFC-D9835470DAB8}" destId="{EB96E95F-B544-40C8-BFD3-6B01DF4B95DB}" srcOrd="0" destOrd="0" parTransId="{623220EB-671E-42D3-84D0-A369F8D24543}" sibTransId="{1AFF2EB3-A34A-4076-9E09-B6434190FFCC}"/>
    <dgm:cxn modelId="{DB6F2CB9-D377-40AB-A96D-21E3D32653A7}" type="presOf" srcId="{E8D0F71E-E9AD-4D49-9E42-3C57502EAE71}" destId="{6488F9B6-3B44-47D5-84F4-CB21553A4FA3}" srcOrd="0" destOrd="0" presId="urn:microsoft.com/office/officeart/2016/7/layout/VerticalDownArrowProcess"/>
    <dgm:cxn modelId="{CAABF0DC-2115-42E3-A3CB-E5BE3E984838}" type="presOf" srcId="{5110239A-A997-4EA7-823C-417D211E1CE6}" destId="{6394942C-EA34-4B97-A2BD-D3E9247ADE82}" srcOrd="0" destOrd="0" presId="urn:microsoft.com/office/officeart/2016/7/layout/VerticalDownArrowProcess"/>
    <dgm:cxn modelId="{E7CC75E0-81D3-4434-8F70-0D7A43F35AA8}" srcId="{5110239A-A997-4EA7-823C-417D211E1CE6}" destId="{E8D0F71E-E9AD-4D49-9E42-3C57502EAE71}" srcOrd="0" destOrd="0" parTransId="{D8136D98-C689-41FD-BE04-A0B07D647EDB}" sibTransId="{FFB226ED-158C-4C31-9C29-AE15DF6D806C}"/>
    <dgm:cxn modelId="{84E866E8-2617-40F8-914F-36208A4AD812}" srcId="{CC8A8C23-5DDD-453D-AEEE-E7438BD48CBE}" destId="{5110239A-A997-4EA7-823C-417D211E1CE6}" srcOrd="1" destOrd="0" parTransId="{362BE1CE-563A-4FAB-B87E-9E9D7EA441B0}" sibTransId="{4AEFE587-3421-4A7A-ABF0-2BD1F6437B4A}"/>
    <dgm:cxn modelId="{8E6304F5-0F20-4277-A654-349B387EB3E5}" srcId="{CC8A8C23-5DDD-453D-AEEE-E7438BD48CBE}" destId="{C7E24635-6C5F-4690-9AFC-D9835470DAB8}" srcOrd="0" destOrd="0" parTransId="{03DA1487-7515-423F-8A65-5D0B0E569093}" sibTransId="{7643CAEF-13C8-45F1-977F-4AD7D87ED102}"/>
    <dgm:cxn modelId="{6880E601-D6C6-4F60-AD7B-39E625EB8FE9}" type="presParOf" srcId="{C3CFABEF-4C78-427A-8BEF-2E1C3EAE59D8}" destId="{3E75483D-5AEA-409A-8223-83DB569641E6}" srcOrd="0" destOrd="0" presId="urn:microsoft.com/office/officeart/2016/7/layout/VerticalDownArrowProcess"/>
    <dgm:cxn modelId="{B33C309E-57CD-40A9-BC14-A4317C742DF7}" type="presParOf" srcId="{3E75483D-5AEA-409A-8223-83DB569641E6}" destId="{6394942C-EA34-4B97-A2BD-D3E9247ADE82}" srcOrd="0" destOrd="0" presId="urn:microsoft.com/office/officeart/2016/7/layout/VerticalDownArrowProcess"/>
    <dgm:cxn modelId="{2A491D9C-87CD-4F98-AB9D-25691D3AB2AF}" type="presParOf" srcId="{3E75483D-5AEA-409A-8223-83DB569641E6}" destId="{6488F9B6-3B44-47D5-84F4-CB21553A4FA3}" srcOrd="1" destOrd="0" presId="urn:microsoft.com/office/officeart/2016/7/layout/VerticalDownArrowProcess"/>
    <dgm:cxn modelId="{20797A2A-059F-41E5-B24D-0780F9DC0742}" type="presParOf" srcId="{C3CFABEF-4C78-427A-8BEF-2E1C3EAE59D8}" destId="{A8386220-D310-4FDF-9567-1E680A7D0768}" srcOrd="1" destOrd="0" presId="urn:microsoft.com/office/officeart/2016/7/layout/VerticalDownArrowProcess"/>
    <dgm:cxn modelId="{290FA558-4E69-4397-8B63-7DF493EFCD83}" type="presParOf" srcId="{C3CFABEF-4C78-427A-8BEF-2E1C3EAE59D8}" destId="{4A61E6E8-BE5E-4358-98B5-9094050A15A9}" srcOrd="2" destOrd="0" presId="urn:microsoft.com/office/officeart/2016/7/layout/VerticalDownArrowProcess"/>
    <dgm:cxn modelId="{BA12910E-0105-4536-B7B5-71214F207414}" type="presParOf" srcId="{4A61E6E8-BE5E-4358-98B5-9094050A15A9}" destId="{45E9A20A-8ADC-4837-BD47-44E1F90940E7}" srcOrd="0" destOrd="0" presId="urn:microsoft.com/office/officeart/2016/7/layout/VerticalDownArrowProcess"/>
    <dgm:cxn modelId="{FC1E14A3-C080-4EDB-BF01-C1A9635513D9}" type="presParOf" srcId="{4A61E6E8-BE5E-4358-98B5-9094050A15A9}" destId="{95071C93-E196-468D-8B29-3F27C3CF02E8}" srcOrd="1" destOrd="0" presId="urn:microsoft.com/office/officeart/2016/7/layout/VerticalDownArrowProcess"/>
    <dgm:cxn modelId="{69D85A2C-381D-4C0E-9C5A-6FB843F3EF53}" type="presParOf" srcId="{4A61E6E8-BE5E-4358-98B5-9094050A15A9}" destId="{44CB7EE0-4395-4746-BA06-130AFBA7496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537A7-03C4-4417-9A7B-4A373482C321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7A8D8-DE83-48C8-979F-2299A4A25D11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9174A-E1A0-49E2-B50D-66C65AA3A535}">
      <dsp:nvSpPr>
        <dsp:cNvPr id="0" name=""/>
        <dsp:cNvSpPr/>
      </dsp:nvSpPr>
      <dsp:spPr>
        <a:xfrm>
          <a:off x="1353781" y="2312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Prediction Churn?</a:t>
          </a:r>
        </a:p>
      </dsp:txBody>
      <dsp:txXfrm>
        <a:off x="1353781" y="2312"/>
        <a:ext cx="2821067" cy="1172105"/>
      </dsp:txXfrm>
    </dsp:sp>
    <dsp:sp modelId="{FD218D3F-550F-4DD1-B974-4EF706F4FAB1}">
      <dsp:nvSpPr>
        <dsp:cNvPr id="0" name=""/>
        <dsp:cNvSpPr/>
      </dsp:nvSpPr>
      <dsp:spPr>
        <a:xfrm>
          <a:off x="4174848" y="2312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Types of Churn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 of good churn and bad churn</a:t>
          </a:r>
        </a:p>
      </dsp:txBody>
      <dsp:txXfrm>
        <a:off x="4174848" y="2312"/>
        <a:ext cx="2094189" cy="1172105"/>
      </dsp:txXfrm>
    </dsp:sp>
    <dsp:sp modelId="{E01A5DE1-03B2-4E64-8195-058646CCF401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2F3CF-B3B1-4319-9D01-A78E96E9C746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9BF0B-8199-4775-8AD9-C7C9CF26A32D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Motivation</a:t>
          </a:r>
        </a:p>
      </dsp:txBody>
      <dsp:txXfrm>
        <a:off x="1353781" y="1467444"/>
        <a:ext cx="4915256" cy="1172105"/>
      </dsp:txXfrm>
    </dsp:sp>
    <dsp:sp modelId="{718D2675-C279-4818-8E78-26D09C3658C8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0C410-A897-4E0F-AF3B-C1A014614129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14679-A72A-4E15-B4F3-54EA37307777}">
      <dsp:nvSpPr>
        <dsp:cNvPr id="0" name=""/>
        <dsp:cNvSpPr/>
      </dsp:nvSpPr>
      <dsp:spPr>
        <a:xfrm>
          <a:off x="1353781" y="2932575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Methods</a:t>
          </a:r>
        </a:p>
      </dsp:txBody>
      <dsp:txXfrm>
        <a:off x="1353781" y="2932575"/>
        <a:ext cx="2821067" cy="1172105"/>
      </dsp:txXfrm>
    </dsp:sp>
    <dsp:sp modelId="{4531098D-40F5-4DC5-92E8-3E287DCD1B10}">
      <dsp:nvSpPr>
        <dsp:cNvPr id="0" name=""/>
        <dsp:cNvSpPr/>
      </dsp:nvSpPr>
      <dsp:spPr>
        <a:xfrm>
          <a:off x="4174848" y="2932575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Knowledge Distillation</a:t>
          </a:r>
        </a:p>
      </dsp:txBody>
      <dsp:txXfrm>
        <a:off x="4174848" y="2932575"/>
        <a:ext cx="2094189" cy="1172105"/>
      </dsp:txXfrm>
    </dsp:sp>
    <dsp:sp modelId="{AC3386FD-CF0D-4479-8748-F43F5E68D7FD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16EB7-876C-4A4D-B6E9-8DB500CE921C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91E9A-EE31-469C-B31F-9A62561D75E0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Experiments</a:t>
          </a:r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942C-EA34-4B97-A2BD-D3E9247ADE82}">
      <dsp:nvSpPr>
        <dsp:cNvPr id="0" name=""/>
        <dsp:cNvSpPr/>
      </dsp:nvSpPr>
      <dsp:spPr>
        <a:xfrm>
          <a:off x="0" y="2626263"/>
          <a:ext cx="2628900" cy="1723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Develop</a:t>
          </a:r>
        </a:p>
      </dsp:txBody>
      <dsp:txXfrm>
        <a:off x="0" y="2626263"/>
        <a:ext cx="2628900" cy="1723112"/>
      </dsp:txXfrm>
    </dsp:sp>
    <dsp:sp modelId="{6488F9B6-3B44-47D5-84F4-CB21553A4FA3}">
      <dsp:nvSpPr>
        <dsp:cNvPr id="0" name=""/>
        <dsp:cNvSpPr/>
      </dsp:nvSpPr>
      <dsp:spPr>
        <a:xfrm>
          <a:off x="2628900" y="2626263"/>
          <a:ext cx="7886700" cy="17231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Novel Algorithm : After identifying areas where existing approaches may be made better, our major objective is to develop new churn reduction algorithm.</a:t>
          </a:r>
        </a:p>
      </dsp:txBody>
      <dsp:txXfrm>
        <a:off x="2628900" y="2626263"/>
        <a:ext cx="7886700" cy="1723112"/>
      </dsp:txXfrm>
    </dsp:sp>
    <dsp:sp modelId="{95071C93-E196-468D-8B29-3F27C3CF02E8}">
      <dsp:nvSpPr>
        <dsp:cNvPr id="0" name=""/>
        <dsp:cNvSpPr/>
      </dsp:nvSpPr>
      <dsp:spPr>
        <a:xfrm rot="10800000">
          <a:off x="0" y="1962"/>
          <a:ext cx="2628900" cy="26501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Packaging</a:t>
          </a:r>
        </a:p>
      </dsp:txBody>
      <dsp:txXfrm rot="-10800000">
        <a:off x="0" y="1962"/>
        <a:ext cx="2628900" cy="1722595"/>
      </dsp:txXfrm>
    </dsp:sp>
    <dsp:sp modelId="{44CB7EE0-4395-4746-BA06-130AFBA7496A}">
      <dsp:nvSpPr>
        <dsp:cNvPr id="0" name=""/>
        <dsp:cNvSpPr/>
      </dsp:nvSpPr>
      <dsp:spPr>
        <a:xfrm>
          <a:off x="2628900" y="1962"/>
          <a:ext cx="7886700" cy="172259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Packaging : The final product will be a general, model-agnostic Python package that can help users reduce churn.</a:t>
          </a:r>
        </a:p>
      </dsp:txBody>
      <dsp:txXfrm>
        <a:off x="2628900" y="1962"/>
        <a:ext cx="7886700" cy="172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21:43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21:43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B6ED-462D-074A-B221-0A9C9418523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4F9D-796A-4042-A904-AB9E219B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Introduce ourselves and </a:t>
            </a:r>
            <a:r>
              <a:rPr lang="en-IN" err="1"/>
              <a:t>proofpoint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4F9D-796A-4042-A904-AB9E219B21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58f66f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358f66f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66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Define churn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4F9D-796A-4042-A904-AB9E219B21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58f66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358f66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/>
              <a:t>What is Prediction Churn?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Why is it bad?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GB"/>
              <a:t>Types?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58f66f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358f66f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/>
              <a:t>Successively trained models not behaving consistently cause downstream issues.</a:t>
            </a: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/>
              <a:t>Research is surprisingly lacking, only 3 papers that directly deal with prediction churn.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58f66f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358f66f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/>
              <a:t>Successively trained models not behaving consistently cause downstream issues.</a:t>
            </a: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/>
              <a:t>Research is surprisingly lacking, only 3 papers that directly deal with prediction churn.</a:t>
            </a:r>
            <a:r>
              <a:rPr lang="en-US"/>
              <a:t> </a:t>
            </a:r>
            <a:endParaRPr lang="en-US" sz="1200">
              <a:cs typeface="Calibri"/>
            </a:endParaRPr>
          </a:p>
          <a:p>
            <a:r>
              <a:rPr lang="en-US" i="1"/>
              <a:t>“A unit of experiment will be a unique combination of label modification methodology, model size, dataset, and methodology hyperparameters”.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13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58f66f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358f66f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25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/>
              <a:t>Evaluation Metrics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IN"/>
              <a:t>Accuracy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IN"/>
              <a:t>Churn 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IN"/>
              <a:t>Churn Ratio (Ratio of churn </a:t>
            </a:r>
            <a:r>
              <a:rPr lang="en-IN" err="1"/>
              <a:t>wrt</a:t>
            </a:r>
            <a:r>
              <a:rPr lang="en-IN"/>
              <a:t> baseline)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IN"/>
              <a:t>Win/Loss Ratio (Ratio of new predictions corrected vs made wrong)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IN"/>
              <a:t>Good Churn, Bad Churn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4F9D-796A-4042-A904-AB9E219B21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0ADB-C4F7-22A5-0D89-BFA8FD63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E09EA-06CF-FA85-17BB-E797A074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814C-6663-87C3-DA4B-59851C9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390E-21BD-2AE7-0051-23A1432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C856-1C11-6F29-9447-356364F0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9466-5898-EA85-306C-2E39503D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9E21D-BC83-4229-E80A-4B5CDB956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0E57-F0AC-2404-65FE-083E7225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5F23-D91C-8BC7-EE70-0F43108E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291B-AADD-C9C9-956C-74C8E704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1E737-E231-77FD-1474-5936596E7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7D744-1923-F557-E2F3-557A4DB67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3FDC-244C-7AA9-35E3-B6A1C9A1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01E4-FD3E-73D8-302A-EA9E233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4B0E-FA91-AB07-3363-B6FA75B6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3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3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8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A2C8-3726-1807-754E-8D091C7E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B213-F748-ABBC-B358-609B17E2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A5CD-C753-5633-3621-031757C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B82D-4D0C-0479-91EA-1AD6855A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506F-BA34-5F6E-3333-4E9CCD23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1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56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9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9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390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9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9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3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2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B13C-101E-F8EB-EB99-D6F057B7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AB23-489D-8052-2166-52E7ECF4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8FFD-2E52-6079-BDF5-318873E0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1370-FBFC-8E8B-41D2-2F92B5D0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1747-7F22-8255-9BE1-5B572A67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94AF-03EB-451A-EF4D-B63EA9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8C4C-84D1-E719-4F0A-349F13A50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F0016-1918-8B9B-06E8-56F36033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15172-4A5A-05E9-F3CF-8CC50B09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0AA2-4056-D4B4-B00C-303647E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8872-E864-63B8-7986-59BF2AB4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F13-E53C-41B1-9749-C159EF8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1209-3374-712A-F27B-9336DC2A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2C31D-4C1C-31B3-422E-CC37F13C1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694E4-7CAE-CDF4-CB8D-1ABF5F8EC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27C7-6359-8E5E-F978-83CAB493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F6B72-F6E9-7977-5160-675988AB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54F77-E514-6F1D-CBFE-C626D380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31F37-71BA-3905-EF14-9099C1C5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5C97-A36F-C800-DC6B-287C54E5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09C9-E80F-9FF6-D594-59BB7A06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4669-02DB-7187-4416-BFEC9D21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FCF1A-EE49-86C5-1242-8EF901FA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8302B-B3CA-95AE-9CAF-5277D8E7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71669-1E68-9920-057B-CE08D8A4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FFCA7-A88B-2A99-642F-5259A5CB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5776-5F61-253C-52CC-DB3010A5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91AC-D63B-7E75-C8DF-C603EC8C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2CDB-2C17-80B3-384F-609EF776A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C29CC-5368-5E23-FC5B-FE59D8C2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C84FE-903A-0207-3D65-33838E4E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0E056-AB30-1CF5-FA4D-27AF3FEA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A3C7-2F32-1419-C0F4-2653CBED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A456D-5EB6-1C6D-48C9-67161E027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C2F5D-7015-7F68-0A9A-169332F0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16C4-88BC-E490-B0DF-7F6C8E3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FE079-4D32-DEBC-5814-52620D7B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71FF0-469E-2095-0888-F910358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82BFA-3851-9678-8C31-1FB3F8D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66AD-F1D7-82AE-E4AC-1BE4FEAD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D267-9421-4D52-38E7-0D42B8EF8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16CE-9AC4-054C-ED78-4212D67E3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F9A7-20A1-2BB2-221E-F332F78E2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2DBC41-CCF0-0646-8286-8BBB06A9298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7B95-CED0-114A-BABE-AF020FBE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E324-A69B-DEF0-F9F1-C52B3B1F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08" y="350520"/>
            <a:ext cx="8825658" cy="3329581"/>
          </a:xfrm>
        </p:spPr>
        <p:txBody>
          <a:bodyPr>
            <a:normAutofit/>
          </a:bodyPr>
          <a:lstStyle/>
          <a:p>
            <a:r>
              <a:rPr lang="en-US" sz="6000"/>
              <a:t>Reducing Prediction Churn –Proofpoint, Inc.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7EAC74-4E72-F2D2-50E5-6463626C7C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07008" y="4150588"/>
            <a:ext cx="317426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err="1"/>
              <a:t>Dauren</a:t>
            </a:r>
            <a:r>
              <a:rPr lang="en-US" sz="2000"/>
              <a:t> </a:t>
            </a:r>
            <a:r>
              <a:rPr lang="en-US" sz="2000" err="1"/>
              <a:t>Bizhanov</a:t>
            </a:r>
            <a:endParaRPr lang="en-US" sz="2000"/>
          </a:p>
          <a:p>
            <a:pPr algn="l"/>
            <a:r>
              <a:rPr lang="en-US" sz="2000" err="1"/>
              <a:t>Himangshu</a:t>
            </a:r>
            <a:r>
              <a:rPr lang="en-US" sz="2000"/>
              <a:t> </a:t>
            </a:r>
            <a:r>
              <a:rPr lang="en-US" sz="2000" err="1"/>
              <a:t>Bhantana</a:t>
            </a:r>
            <a:endParaRPr lang="en-US" sz="2000"/>
          </a:p>
          <a:p>
            <a:pPr algn="l"/>
            <a:r>
              <a:rPr lang="en-US" sz="2000"/>
              <a:t>Satvik Kishore</a:t>
            </a:r>
          </a:p>
          <a:p>
            <a:pPr algn="l"/>
            <a:r>
              <a:rPr lang="en-US" sz="2000"/>
              <a:t>Tigran Harutyunyan</a:t>
            </a:r>
          </a:p>
        </p:txBody>
      </p:sp>
    </p:spTree>
    <p:extLst>
      <p:ext uri="{BB962C8B-B14F-4D97-AF65-F5344CB8AC3E}">
        <p14:creationId xmlns:p14="http://schemas.microsoft.com/office/powerpoint/2010/main" val="146883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0B1005EE-83B0-B64D-1FC8-1DA3093283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65137" y="3565340"/>
                <a:ext cx="11360800" cy="2662833"/>
              </a:xfrm>
            </p:spPr>
            <p:txBody>
              <a:bodyPr/>
              <a:lstStyle/>
              <a:p>
                <a:endParaRPr lang="en-US"/>
              </a:p>
              <a:p>
                <a:endParaRPr lang="en-US" b="0">
                  <a:ea typeface="Cambria Math" panose="02040503050406030204" pitchFamily="18" charset="0"/>
                </a:endParaRPr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+0.5∗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0B1005EE-83B0-B64D-1FC8-1DA309328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65137" y="3565340"/>
                <a:ext cx="11360800" cy="26628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50D5C-788A-0F08-1966-AF427D0C93ED}"/>
                  </a:ext>
                </a:extLst>
              </p:cNvPr>
              <p:cNvSpPr txBox="1"/>
              <p:nvPr/>
            </p:nvSpPr>
            <p:spPr>
              <a:xfrm>
                <a:off x="5319510" y="1476257"/>
                <a:ext cx="5943037" cy="987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𝑑𝑖𝑠𝑡𝑖𝑙𝑙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𝑝𝑟𝑒𝑑𝑖𝑐𝑡𝑒𝑑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50D5C-788A-0F08-1966-AF427D0C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10" y="1476257"/>
                <a:ext cx="5943037" cy="987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70FBCA-6170-678E-F506-3F2ED0DD60A0}"/>
                  </a:ext>
                </a:extLst>
              </p:cNvPr>
              <p:cNvSpPr txBox="1"/>
              <p:nvPr/>
            </p:nvSpPr>
            <p:spPr>
              <a:xfrm>
                <a:off x="4863168" y="3159940"/>
                <a:ext cx="6855723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eqArr>
                      </m:e>
                    </m:d>
                  </m:oMath>
                </a14:m>
                <a:endParaRPr lang="en-US" sz="2800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70FBCA-6170-678E-F506-3F2ED0DD6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68" y="3159940"/>
                <a:ext cx="6855723" cy="810799"/>
              </a:xfrm>
              <a:prstGeom prst="rect">
                <a:avLst/>
              </a:prstGeom>
              <a:blipFill>
                <a:blip r:embed="rId4"/>
                <a:stretch>
                  <a:fillRect l="-1868" b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F39A36D-DD33-3C49-9997-14349467AEA3}"/>
              </a:ext>
            </a:extLst>
          </p:cNvPr>
          <p:cNvSpPr txBox="1"/>
          <p:nvPr/>
        </p:nvSpPr>
        <p:spPr>
          <a:xfrm>
            <a:off x="844355" y="2691241"/>
            <a:ext cx="2417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Distillation</a:t>
            </a:r>
            <a:r>
              <a:rPr lang="en-US"/>
              <a:t> </a:t>
            </a:r>
          </a:p>
          <a:p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737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81;p17">
            <a:extLst>
              <a:ext uri="{FF2B5EF4-FFF2-40B4-BE49-F238E27FC236}">
                <a16:creationId xmlns:a16="http://schemas.microsoft.com/office/drawing/2014/main" id="{0374F0A9-0A9F-0489-663A-423E863482EF}"/>
              </a:ext>
            </a:extLst>
          </p:cNvPr>
          <p:cNvPicPr preferRelativeResize="0"/>
          <p:nvPr/>
        </p:nvPicPr>
        <p:blipFill rotWithShape="1">
          <a:blip r:embed="rId2"/>
          <a:srcRect l="7722" t="19143" r="9949" b="8587"/>
          <a:stretch/>
        </p:blipFill>
        <p:spPr>
          <a:xfrm>
            <a:off x="457200" y="558090"/>
            <a:ext cx="11277600" cy="574181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5076CC-7010-A820-C631-FE206C27C20D}"/>
              </a:ext>
            </a:extLst>
          </p:cNvPr>
          <p:cNvSpPr txBox="1"/>
          <p:nvPr/>
        </p:nvSpPr>
        <p:spPr>
          <a:xfrm>
            <a:off x="4958997" y="2801163"/>
            <a:ext cx="2393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/>
              <a:t>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BA9EC-770E-6E33-1620-BCE21F2A1309}"/>
              </a:ext>
            </a:extLst>
          </p:cNvPr>
          <p:cNvSpPr txBox="1"/>
          <p:nvPr/>
        </p:nvSpPr>
        <p:spPr>
          <a:xfrm>
            <a:off x="6514312" y="1067005"/>
            <a:ext cx="2393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19958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68EEB10-FCB2-D214-EBA4-23515835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756C-E604-D317-6885-DAE65504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54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Thank You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20565-795F-BD32-5A34-E4E580C8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2312" y="4049590"/>
            <a:ext cx="8319216" cy="1870562"/>
          </a:xfrm>
        </p:spPr>
        <p:txBody>
          <a:bodyPr/>
          <a:lstStyle/>
          <a:p>
            <a:pPr marL="152400" indent="0">
              <a:buNone/>
            </a:pPr>
            <a:r>
              <a:rPr lang="en-US">
                <a:cs typeface="Calibri"/>
              </a:rPr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8920D-16C2-CCAA-6ECF-F0DC512BE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05" b="11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70A19-3FFE-4FDB-69B4-05B4C554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DDA97AE-122F-735F-F7B9-FD7F68487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741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11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60B138-DEB2-3E44-C649-C5E803B14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985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D993AB5-6B21-655B-4C1A-B90F1CF9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75" y="2913147"/>
            <a:ext cx="3370998" cy="91932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5007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B196D16-94A0-6026-2127-436BEE5B1D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0877" y="3073149"/>
            <a:ext cx="1342297" cy="1204967"/>
          </a:xfrm>
          <a:prstGeom prst="bentConnector3">
            <a:avLst>
              <a:gd name="adj1" fmla="val 3341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C51960-75AA-E953-B931-3B47DEC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59444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Model Consistency is important</a:t>
            </a:r>
          </a:p>
        </p:txBody>
      </p:sp>
      <p:pic>
        <p:nvPicPr>
          <p:cNvPr id="5" name="Graphic 4" descr="Envelope with solid fill">
            <a:extLst>
              <a:ext uri="{FF2B5EF4-FFF2-40B4-BE49-F238E27FC236}">
                <a16:creationId xmlns:a16="http://schemas.microsoft.com/office/drawing/2014/main" id="{236E7D03-9D8C-1820-18DF-9949DE8F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87" y="2090084"/>
            <a:ext cx="914400" cy="9144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E0DDCD9A-E7E9-E4C3-4A9C-36EA558F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87" y="266608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07856-8E78-2566-4C16-7C18687356D8}"/>
              </a:ext>
            </a:extLst>
          </p:cNvPr>
          <p:cNvSpPr txBox="1"/>
          <p:nvPr/>
        </p:nvSpPr>
        <p:spPr>
          <a:xfrm>
            <a:off x="146959" y="2297499"/>
            <a:ext cx="176162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Phishing Bank 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F7B2F-2A83-F0A9-4174-E4B37BB310E2}"/>
              </a:ext>
            </a:extLst>
          </p:cNvPr>
          <p:cNvSpPr txBox="1"/>
          <p:nvPr/>
        </p:nvSpPr>
        <p:spPr>
          <a:xfrm>
            <a:off x="146960" y="2918778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Fake Job Offer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59EA921-46CB-FA9F-1482-9DAC43FA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865" y="2244720"/>
            <a:ext cx="1272959" cy="12729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7E9D4-5283-1595-1585-5E20AD9F92DA}"/>
              </a:ext>
            </a:extLst>
          </p:cNvPr>
          <p:cNvSpPr txBox="1"/>
          <p:nvPr/>
        </p:nvSpPr>
        <p:spPr>
          <a:xfrm>
            <a:off x="4776135" y="1510863"/>
            <a:ext cx="240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Proofpoint</a:t>
            </a:r>
            <a:r>
              <a:rPr lang="en-US" sz="2400"/>
              <a:t>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C0B1EA-711E-444B-B9D4-DFC6FA0964F1}"/>
                  </a:ext>
                </a:extLst>
              </p14:cNvPr>
              <p14:cNvContentPartPr/>
              <p14:nvPr/>
            </p14:nvContentPartPr>
            <p14:xfrm>
              <a:off x="1673662" y="-59573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C0B1EA-711E-444B-B9D4-DFC6FA0964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4662" y="-60473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D9977F1-C7ED-A973-5613-B1C3B124AE79}"/>
              </a:ext>
            </a:extLst>
          </p:cNvPr>
          <p:cNvCxnSpPr>
            <a:cxnSpLocks/>
          </p:cNvCxnSpPr>
          <p:nvPr/>
        </p:nvCxnSpPr>
        <p:spPr>
          <a:xfrm>
            <a:off x="2822986" y="2090084"/>
            <a:ext cx="2133601" cy="4090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7EA2A64F-693F-3EE3-21A0-3DB58E81E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344" y="4472965"/>
            <a:ext cx="1076326" cy="1076326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CB4660FF-F117-E386-30CB-B4C0FC2DB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4172" y="4472965"/>
            <a:ext cx="1076324" cy="1076324"/>
          </a:xfrm>
          <a:prstGeom prst="rect">
            <a:avLst/>
          </a:prstGeom>
        </p:spPr>
      </p:pic>
      <p:pic>
        <p:nvPicPr>
          <p:cNvPr id="31" name="Graphic 30" descr="Envelope with solid fill">
            <a:extLst>
              <a:ext uri="{FF2B5EF4-FFF2-40B4-BE49-F238E27FC236}">
                <a16:creationId xmlns:a16="http://schemas.microsoft.com/office/drawing/2014/main" id="{C5201EBB-440F-9587-D545-0EB11F2FE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87" y="151532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AEA341-4E26-05C1-62F8-BB85D55F1C34}"/>
              </a:ext>
            </a:extLst>
          </p:cNvPr>
          <p:cNvSpPr txBox="1"/>
          <p:nvPr/>
        </p:nvSpPr>
        <p:spPr>
          <a:xfrm>
            <a:off x="123687" y="1773649"/>
            <a:ext cx="17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 from Boss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8B1B1E97-D862-264C-E2E0-1EAE8868855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22987" y="3037028"/>
            <a:ext cx="2133600" cy="8625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A557C7F-4259-7E71-C4F3-3047708623B8}"/>
              </a:ext>
            </a:extLst>
          </p:cNvPr>
          <p:cNvCxnSpPr>
            <a:cxnSpLocks/>
          </p:cNvCxnSpPr>
          <p:nvPr/>
        </p:nvCxnSpPr>
        <p:spPr>
          <a:xfrm>
            <a:off x="2837601" y="2609371"/>
            <a:ext cx="2118986" cy="153286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CB615BE-1226-1E64-05BC-1575ECAC29C1}"/>
              </a:ext>
            </a:extLst>
          </p:cNvPr>
          <p:cNvCxnSpPr/>
          <p:nvPr/>
        </p:nvCxnSpPr>
        <p:spPr>
          <a:xfrm>
            <a:off x="6444824" y="2429728"/>
            <a:ext cx="4477871" cy="1732044"/>
          </a:xfrm>
          <a:prstGeom prst="bentConnector3">
            <a:avLst>
              <a:gd name="adj1" fmla="val 997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4F7EAA-0BD5-054C-F879-EC97F73444C0}"/>
              </a:ext>
            </a:extLst>
          </p:cNvPr>
          <p:cNvSpPr txBox="1"/>
          <p:nvPr/>
        </p:nvSpPr>
        <p:spPr>
          <a:xfrm>
            <a:off x="10546914" y="5160724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Inbox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70DDD-949A-4B94-DCC5-093D06DE6131}"/>
              </a:ext>
            </a:extLst>
          </p:cNvPr>
          <p:cNvCxnSpPr/>
          <p:nvPr/>
        </p:nvCxnSpPr>
        <p:spPr>
          <a:xfrm>
            <a:off x="6444824" y="2762657"/>
            <a:ext cx="291211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563CDF-90E7-A8F1-E453-CE41D10D4F1E}"/>
              </a:ext>
            </a:extLst>
          </p:cNvPr>
          <p:cNvCxnSpPr/>
          <p:nvPr/>
        </p:nvCxnSpPr>
        <p:spPr>
          <a:xfrm flipH="1">
            <a:off x="8104339" y="2762657"/>
            <a:ext cx="1252603" cy="15841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A7D03A-2B30-15B0-15BF-48A2A1AC3457}"/>
              </a:ext>
            </a:extLst>
          </p:cNvPr>
          <p:cNvSpPr txBox="1"/>
          <p:nvPr/>
        </p:nvSpPr>
        <p:spPr>
          <a:xfrm>
            <a:off x="8252670" y="5864523"/>
            <a:ext cx="2024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Model works well</a:t>
            </a:r>
          </a:p>
        </p:txBody>
      </p:sp>
    </p:spTree>
    <p:extLst>
      <p:ext uri="{BB962C8B-B14F-4D97-AF65-F5344CB8AC3E}">
        <p14:creationId xmlns:p14="http://schemas.microsoft.com/office/powerpoint/2010/main" val="412224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CB615BE-1226-1E64-05BC-1575ECAC29C1}"/>
              </a:ext>
            </a:extLst>
          </p:cNvPr>
          <p:cNvCxnSpPr/>
          <p:nvPr/>
        </p:nvCxnSpPr>
        <p:spPr>
          <a:xfrm>
            <a:off x="6444824" y="2429728"/>
            <a:ext cx="4477871" cy="1732044"/>
          </a:xfrm>
          <a:prstGeom prst="bentConnector3">
            <a:avLst>
              <a:gd name="adj1" fmla="val 997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B196D16-94A0-6026-2127-436BEE5B1D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0877" y="3073149"/>
            <a:ext cx="1342297" cy="1204967"/>
          </a:xfrm>
          <a:prstGeom prst="bentConnector3">
            <a:avLst>
              <a:gd name="adj1" fmla="val 3341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C51960-75AA-E953-B931-3B47DEC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59444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Model Consistency is important</a:t>
            </a:r>
          </a:p>
        </p:txBody>
      </p:sp>
      <p:pic>
        <p:nvPicPr>
          <p:cNvPr id="5" name="Graphic 4" descr="Envelope with solid fill">
            <a:extLst>
              <a:ext uri="{FF2B5EF4-FFF2-40B4-BE49-F238E27FC236}">
                <a16:creationId xmlns:a16="http://schemas.microsoft.com/office/drawing/2014/main" id="{236E7D03-9D8C-1820-18DF-9949DE8F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87" y="2090084"/>
            <a:ext cx="914400" cy="9144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E0DDCD9A-E7E9-E4C3-4A9C-36EA558F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87" y="266608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07856-8E78-2566-4C16-7C18687356D8}"/>
              </a:ext>
            </a:extLst>
          </p:cNvPr>
          <p:cNvSpPr txBox="1"/>
          <p:nvPr/>
        </p:nvSpPr>
        <p:spPr>
          <a:xfrm>
            <a:off x="146959" y="2297499"/>
            <a:ext cx="176162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Phishing Bank 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F7B2F-2A83-F0A9-4174-E4B37BB310E2}"/>
              </a:ext>
            </a:extLst>
          </p:cNvPr>
          <p:cNvSpPr txBox="1"/>
          <p:nvPr/>
        </p:nvSpPr>
        <p:spPr>
          <a:xfrm>
            <a:off x="146960" y="2918778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Fake Job Offer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59EA921-46CB-FA9F-1482-9DAC43FA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865" y="2244720"/>
            <a:ext cx="1272959" cy="12729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7E9D4-5283-1595-1585-5E20AD9F92DA}"/>
              </a:ext>
            </a:extLst>
          </p:cNvPr>
          <p:cNvSpPr txBox="1"/>
          <p:nvPr/>
        </p:nvSpPr>
        <p:spPr>
          <a:xfrm>
            <a:off x="4776135" y="1510863"/>
            <a:ext cx="240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Proofpoint</a:t>
            </a:r>
            <a:r>
              <a:rPr lang="en-US" sz="2400"/>
              <a:t>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C0B1EA-711E-444B-B9D4-DFC6FA0964F1}"/>
                  </a:ext>
                </a:extLst>
              </p14:cNvPr>
              <p14:cNvContentPartPr/>
              <p14:nvPr/>
            </p14:nvContentPartPr>
            <p14:xfrm>
              <a:off x="1673662" y="-59573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C0B1EA-711E-444B-B9D4-DFC6FA0964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4662" y="-60473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D9977F1-C7ED-A973-5613-B1C3B124AE79}"/>
              </a:ext>
            </a:extLst>
          </p:cNvPr>
          <p:cNvCxnSpPr>
            <a:cxnSpLocks/>
          </p:cNvCxnSpPr>
          <p:nvPr/>
        </p:nvCxnSpPr>
        <p:spPr>
          <a:xfrm>
            <a:off x="2822986" y="2090084"/>
            <a:ext cx="2133601" cy="4090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7EA2A64F-693F-3EE3-21A0-3DB58E81E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344" y="4472965"/>
            <a:ext cx="1076326" cy="1076326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CB4660FF-F117-E386-30CB-B4C0FC2DB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4172" y="4472965"/>
            <a:ext cx="1076324" cy="1076324"/>
          </a:xfrm>
          <a:prstGeom prst="rect">
            <a:avLst/>
          </a:prstGeom>
        </p:spPr>
      </p:pic>
      <p:pic>
        <p:nvPicPr>
          <p:cNvPr id="31" name="Graphic 30" descr="Envelope with solid fill">
            <a:extLst>
              <a:ext uri="{FF2B5EF4-FFF2-40B4-BE49-F238E27FC236}">
                <a16:creationId xmlns:a16="http://schemas.microsoft.com/office/drawing/2014/main" id="{C5201EBB-440F-9587-D545-0EB11F2FE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87" y="151532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AEA341-4E26-05C1-62F8-BB85D55F1C34}"/>
              </a:ext>
            </a:extLst>
          </p:cNvPr>
          <p:cNvSpPr txBox="1"/>
          <p:nvPr/>
        </p:nvSpPr>
        <p:spPr>
          <a:xfrm>
            <a:off x="123687" y="1773649"/>
            <a:ext cx="17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 from Boss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8B1B1E97-D862-264C-E2E0-1EAE8868855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22987" y="3037028"/>
            <a:ext cx="2133600" cy="8625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A557C7F-4259-7E71-C4F3-3047708623B8}"/>
              </a:ext>
            </a:extLst>
          </p:cNvPr>
          <p:cNvCxnSpPr>
            <a:cxnSpLocks/>
          </p:cNvCxnSpPr>
          <p:nvPr/>
        </p:nvCxnSpPr>
        <p:spPr>
          <a:xfrm>
            <a:off x="2837601" y="2609371"/>
            <a:ext cx="2118986" cy="153286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4F7EAA-0BD5-054C-F879-EC97F73444C0}"/>
              </a:ext>
            </a:extLst>
          </p:cNvPr>
          <p:cNvSpPr txBox="1"/>
          <p:nvPr/>
        </p:nvSpPr>
        <p:spPr>
          <a:xfrm>
            <a:off x="10546914" y="5160724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Inbox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70DDD-949A-4B94-DCC5-093D06DE6131}"/>
              </a:ext>
            </a:extLst>
          </p:cNvPr>
          <p:cNvCxnSpPr/>
          <p:nvPr/>
        </p:nvCxnSpPr>
        <p:spPr>
          <a:xfrm>
            <a:off x="6444824" y="2762657"/>
            <a:ext cx="291211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563CDF-90E7-A8F1-E453-CE41D10D4F1E}"/>
              </a:ext>
            </a:extLst>
          </p:cNvPr>
          <p:cNvCxnSpPr/>
          <p:nvPr/>
        </p:nvCxnSpPr>
        <p:spPr>
          <a:xfrm flipH="1">
            <a:off x="8104339" y="2762657"/>
            <a:ext cx="1252603" cy="15841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23E97C-41EF-48FD-714A-D10BE13C7177}"/>
              </a:ext>
            </a:extLst>
          </p:cNvPr>
          <p:cNvSpPr txBox="1"/>
          <p:nvPr/>
        </p:nvSpPr>
        <p:spPr>
          <a:xfrm>
            <a:off x="7538228" y="5836938"/>
            <a:ext cx="319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Model behavior has changed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912C37-430B-6CA9-5684-095E5604AD55}"/>
              </a:ext>
            </a:extLst>
          </p:cNvPr>
          <p:cNvCxnSpPr>
            <a:cxnSpLocks/>
          </p:cNvCxnSpPr>
          <p:nvPr/>
        </p:nvCxnSpPr>
        <p:spPr>
          <a:xfrm>
            <a:off x="9354399" y="2762657"/>
            <a:ext cx="1015652" cy="15841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0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282FD954-EE77-E62B-9175-C70ED3B9A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2178" y="1094627"/>
            <a:ext cx="6067641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/>
              <a:t>What is Prediction Churn?</a:t>
            </a:r>
            <a:br>
              <a:rPr lang="en-GB"/>
            </a:b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7AB71-CD78-D99B-4AA5-557033A5360B}"/>
              </a:ext>
            </a:extLst>
          </p:cNvPr>
          <p:cNvSpPr txBox="1"/>
          <p:nvPr/>
        </p:nvSpPr>
        <p:spPr>
          <a:xfrm>
            <a:off x="279006" y="3243222"/>
            <a:ext cx="11633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2400" i="1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Types of Churn</a:t>
            </a:r>
          </a:p>
          <a:p>
            <a:pPr lvl="1"/>
            <a:endParaRPr lang="en-US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Churn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Case when an updated version of the model makes correct predictions on cases where the old model made incorrect predictions.</a:t>
            </a:r>
          </a:p>
          <a:p>
            <a:pPr lvl="2"/>
            <a:endParaRPr lang="en-US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Bad Churn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churn is the most problematic since an updated model makes mistakes in cases where the old model’s predictions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were incorrect causing needless inconsistency in behavior.</a:t>
            </a:r>
            <a:endParaRPr lang="en-US" sz="2400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DF360-9FDB-0157-F3B5-5BE79C1D93EE}"/>
              </a:ext>
            </a:extLst>
          </p:cNvPr>
          <p:cNvSpPr txBox="1"/>
          <p:nvPr/>
        </p:nvSpPr>
        <p:spPr>
          <a:xfrm>
            <a:off x="1703540" y="2319892"/>
            <a:ext cx="845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“Churn is a measure of discrepancy between the predictions made by two models. It can be defined as a proportion of mismatched predictions to the number of overall predictions.”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53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A3114-A7D1-6C20-1E1A-7DE559980AFD}"/>
              </a:ext>
            </a:extLst>
          </p:cNvPr>
          <p:cNvSpPr/>
          <p:nvPr/>
        </p:nvSpPr>
        <p:spPr>
          <a:xfrm>
            <a:off x="659852" y="3909678"/>
            <a:ext cx="11161623" cy="80738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5E1DFC-827E-6AEC-3A30-04AF9211BC07}"/>
              </a:ext>
            </a:extLst>
          </p:cNvPr>
          <p:cNvSpPr/>
          <p:nvPr/>
        </p:nvSpPr>
        <p:spPr>
          <a:xfrm>
            <a:off x="620209" y="2875617"/>
            <a:ext cx="11161623" cy="807384"/>
          </a:xfrm>
          <a:prstGeom prst="rect">
            <a:avLst/>
          </a:prstGeom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75103-68BA-DE11-B13F-23554FC6852B}"/>
              </a:ext>
            </a:extLst>
          </p:cNvPr>
          <p:cNvSpPr/>
          <p:nvPr/>
        </p:nvSpPr>
        <p:spPr>
          <a:xfrm>
            <a:off x="614776" y="5045165"/>
            <a:ext cx="11161623" cy="80738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E18111-7C53-8DCE-1E6D-22F14B6A62F9}"/>
              </a:ext>
            </a:extLst>
          </p:cNvPr>
          <p:cNvSpPr txBox="1"/>
          <p:nvPr/>
        </p:nvSpPr>
        <p:spPr>
          <a:xfrm>
            <a:off x="7329714" y="1828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704EF-D85C-278E-B0E9-4CDAC50B26EA}"/>
              </a:ext>
            </a:extLst>
          </p:cNvPr>
          <p:cNvSpPr txBox="1"/>
          <p:nvPr/>
        </p:nvSpPr>
        <p:spPr>
          <a:xfrm>
            <a:off x="10755086" y="2278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C92F8-3467-894A-0448-9473F1F58F13}"/>
              </a:ext>
            </a:extLst>
          </p:cNvPr>
          <p:cNvSpPr txBox="1"/>
          <p:nvPr/>
        </p:nvSpPr>
        <p:spPr>
          <a:xfrm>
            <a:off x="10414795" y="518679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Churn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171E0-B519-BB7F-A75B-CE8521B785C9}"/>
              </a:ext>
            </a:extLst>
          </p:cNvPr>
          <p:cNvGrpSpPr/>
          <p:nvPr/>
        </p:nvGrpSpPr>
        <p:grpSpPr>
          <a:xfrm>
            <a:off x="1442856" y="546749"/>
            <a:ext cx="3466681" cy="5321265"/>
            <a:chOff x="589280" y="552282"/>
            <a:chExt cx="3466681" cy="5321265"/>
          </a:xfrm>
        </p:grpSpPr>
        <p:pic>
          <p:nvPicPr>
            <p:cNvPr id="5" name="Graphic 4" descr="Cat with solid fill">
              <a:extLst>
                <a:ext uri="{FF2B5EF4-FFF2-40B4-BE49-F238E27FC236}">
                  <a16:creationId xmlns:a16="http://schemas.microsoft.com/office/drawing/2014/main" id="{09345984-BBD2-3CE3-C4BC-085613E7C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" y="1914446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4B3445-01C3-2B16-E954-7FCC42FE8718}"/>
                </a:ext>
              </a:extLst>
            </p:cNvPr>
            <p:cNvSpPr txBox="1"/>
            <p:nvPr/>
          </p:nvSpPr>
          <p:spPr>
            <a:xfrm>
              <a:off x="1503679" y="552282"/>
              <a:ext cx="2552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Last Week’s Model</a:t>
              </a:r>
            </a:p>
          </p:txBody>
        </p:sp>
        <p:pic>
          <p:nvPicPr>
            <p:cNvPr id="8" name="Graphic 7" descr="Monkey with solid fill">
              <a:extLst>
                <a:ext uri="{FF2B5EF4-FFF2-40B4-BE49-F238E27FC236}">
                  <a16:creationId xmlns:a16="http://schemas.microsoft.com/office/drawing/2014/main" id="{A07BA8F8-F0B0-87B4-F337-38CEA8EE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280" y="2828358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Snake with solid fill">
              <a:extLst>
                <a:ext uri="{FF2B5EF4-FFF2-40B4-BE49-F238E27FC236}">
                  <a16:creationId xmlns:a16="http://schemas.microsoft.com/office/drawing/2014/main" id="{058E2B4C-4EE1-384F-1EE4-EF04300CE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9440" y="3900093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uppy with solid fill">
              <a:extLst>
                <a:ext uri="{FF2B5EF4-FFF2-40B4-BE49-F238E27FC236}">
                  <a16:creationId xmlns:a16="http://schemas.microsoft.com/office/drawing/2014/main" id="{50AFAF7F-95EB-CD1D-2C3B-0CF947229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9600" y="4959147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917E50-AB6C-1B32-689A-3E2FFA12BD57}"/>
                </a:ext>
              </a:extLst>
            </p:cNvPr>
            <p:cNvSpPr txBox="1"/>
            <p:nvPr/>
          </p:nvSpPr>
          <p:spPr>
            <a:xfrm>
              <a:off x="2351267" y="2191077"/>
              <a:ext cx="493533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Cat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F31AE1-F17C-617E-8239-9DA44C057251}"/>
                </a:ext>
              </a:extLst>
            </p:cNvPr>
            <p:cNvSpPr txBox="1"/>
            <p:nvPr/>
          </p:nvSpPr>
          <p:spPr>
            <a:xfrm>
              <a:off x="2331316" y="3100892"/>
              <a:ext cx="55816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Dog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E0AF5E-9D1D-0A9B-E68D-E0181AEBD5FB}"/>
                </a:ext>
              </a:extLst>
            </p:cNvPr>
            <p:cNvSpPr txBox="1"/>
            <p:nvPr/>
          </p:nvSpPr>
          <p:spPr>
            <a:xfrm>
              <a:off x="2293257" y="4172627"/>
              <a:ext cx="732316" cy="369332"/>
            </a:xfrm>
            <a:prstGeom prst="rect">
              <a:avLst/>
            </a:prstGeom>
            <a:solidFill>
              <a:schemeClr val="accent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/>
                <a:t>Snake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9CE67A-9DA9-FDAA-8C46-58F8F9FB6CD9}"/>
                </a:ext>
              </a:extLst>
            </p:cNvPr>
            <p:cNvSpPr txBox="1"/>
            <p:nvPr/>
          </p:nvSpPr>
          <p:spPr>
            <a:xfrm>
              <a:off x="2293257" y="5232169"/>
              <a:ext cx="94038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cs typeface="Calibri"/>
                </a:rPr>
                <a:t>Monkey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CD7644-F635-A67A-83FA-D64485DA4508}"/>
                </a:ext>
              </a:extLst>
            </p:cNvPr>
            <p:cNvSpPr txBox="1"/>
            <p:nvPr/>
          </p:nvSpPr>
          <p:spPr>
            <a:xfrm>
              <a:off x="660092" y="1556105"/>
              <a:ext cx="1166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True Label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006256-5365-1B13-93CD-5D1E9FCEBA13}"/>
                </a:ext>
              </a:extLst>
            </p:cNvPr>
            <p:cNvSpPr txBox="1"/>
            <p:nvPr/>
          </p:nvSpPr>
          <p:spPr>
            <a:xfrm>
              <a:off x="2310547" y="1557623"/>
              <a:ext cx="1745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Predicted Labels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3AF5B6D-0D5D-4D66-AF90-9ADE59194211}"/>
              </a:ext>
            </a:extLst>
          </p:cNvPr>
          <p:cNvSpPr txBox="1"/>
          <p:nvPr/>
        </p:nvSpPr>
        <p:spPr>
          <a:xfrm>
            <a:off x="9924867" y="2861818"/>
            <a:ext cx="1646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92D050"/>
                </a:solidFill>
              </a:rPr>
              <a:t>Churn, </a:t>
            </a:r>
            <a:br>
              <a:rPr lang="en-US" sz="2400">
                <a:solidFill>
                  <a:srgbClr val="92D050"/>
                </a:solidFill>
              </a:rPr>
            </a:br>
            <a:r>
              <a:rPr lang="en-US" sz="2400">
                <a:solidFill>
                  <a:srgbClr val="92D050"/>
                </a:solidFill>
              </a:rPr>
              <a:t>but good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761D6-AF0D-E16C-A0BD-11E3AF98577C}"/>
              </a:ext>
            </a:extLst>
          </p:cNvPr>
          <p:cNvGrpSpPr/>
          <p:nvPr/>
        </p:nvGrpSpPr>
        <p:grpSpPr>
          <a:xfrm>
            <a:off x="7002321" y="546749"/>
            <a:ext cx="3412474" cy="5305800"/>
            <a:chOff x="7002321" y="546749"/>
            <a:chExt cx="3412474" cy="5305800"/>
          </a:xfrm>
        </p:grpSpPr>
        <p:pic>
          <p:nvPicPr>
            <p:cNvPr id="22" name="Graphic 21" descr="Cat with solid fill">
              <a:extLst>
                <a:ext uri="{FF2B5EF4-FFF2-40B4-BE49-F238E27FC236}">
                  <a16:creationId xmlns:a16="http://schemas.microsoft.com/office/drawing/2014/main" id="{9F0A8654-6B5B-6066-394B-1DAC0C92D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5292" y="1832488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Monkey with solid fill">
              <a:extLst>
                <a:ext uri="{FF2B5EF4-FFF2-40B4-BE49-F238E27FC236}">
                  <a16:creationId xmlns:a16="http://schemas.microsoft.com/office/drawing/2014/main" id="{83991E65-95B5-776A-3DCE-58CD3DDF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4972" y="280736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Snake with solid fill">
              <a:extLst>
                <a:ext uri="{FF2B5EF4-FFF2-40B4-BE49-F238E27FC236}">
                  <a16:creationId xmlns:a16="http://schemas.microsoft.com/office/drawing/2014/main" id="{69159BDB-375E-F39B-DE8E-2BA8225C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25132" y="387909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Puppy with solid fill">
              <a:extLst>
                <a:ext uri="{FF2B5EF4-FFF2-40B4-BE49-F238E27FC236}">
                  <a16:creationId xmlns:a16="http://schemas.microsoft.com/office/drawing/2014/main" id="{29BCF75D-3420-98AF-00A5-39146215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35292" y="4938149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3EF4A-0F13-50A8-41CA-9AAC99B34664}"/>
                </a:ext>
              </a:extLst>
            </p:cNvPr>
            <p:cNvSpPr txBox="1"/>
            <p:nvPr/>
          </p:nvSpPr>
          <p:spPr>
            <a:xfrm>
              <a:off x="8762089" y="2078130"/>
              <a:ext cx="493533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Cat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39DB1-F7A0-DDD4-91A0-4EBCC83A9A2F}"/>
                </a:ext>
              </a:extLst>
            </p:cNvPr>
            <p:cNvSpPr txBox="1"/>
            <p:nvPr/>
          </p:nvSpPr>
          <p:spPr>
            <a:xfrm>
              <a:off x="8726387" y="3079012"/>
              <a:ext cx="940386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Monkey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9E69AF-E671-00CC-87E4-0B5E1431F029}"/>
                </a:ext>
              </a:extLst>
            </p:cNvPr>
            <p:cNvSpPr txBox="1"/>
            <p:nvPr/>
          </p:nvSpPr>
          <p:spPr>
            <a:xfrm>
              <a:off x="8726387" y="4151629"/>
              <a:ext cx="73231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Lizard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C3A05-1B5C-6A1D-0515-C1678F45C12C}"/>
                </a:ext>
              </a:extLst>
            </p:cNvPr>
            <p:cNvSpPr txBox="1"/>
            <p:nvPr/>
          </p:nvSpPr>
          <p:spPr>
            <a:xfrm>
              <a:off x="8726387" y="5210683"/>
              <a:ext cx="1016112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Elephant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CCFC07-F54D-0A54-EEAF-232F24A99F6C}"/>
                </a:ext>
              </a:extLst>
            </p:cNvPr>
            <p:cNvSpPr txBox="1"/>
            <p:nvPr/>
          </p:nvSpPr>
          <p:spPr>
            <a:xfrm>
              <a:off x="7002321" y="1445062"/>
              <a:ext cx="1166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True Label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268524-75D1-DE06-4CA2-A52F99847D2B}"/>
                </a:ext>
              </a:extLst>
            </p:cNvPr>
            <p:cNvSpPr txBox="1"/>
            <p:nvPr/>
          </p:nvSpPr>
          <p:spPr>
            <a:xfrm>
              <a:off x="8652776" y="1446580"/>
              <a:ext cx="174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Predicted Labels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5775BC-D640-716E-AD18-B69A4812B52B}"/>
                </a:ext>
              </a:extLst>
            </p:cNvPr>
            <p:cNvSpPr txBox="1"/>
            <p:nvPr/>
          </p:nvSpPr>
          <p:spPr>
            <a:xfrm>
              <a:off x="7862514" y="546749"/>
              <a:ext cx="2552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This Week’s Model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360C28-0002-9577-9800-F67CE18810D1}"/>
              </a:ext>
            </a:extLst>
          </p:cNvPr>
          <p:cNvSpPr txBox="1"/>
          <p:nvPr/>
        </p:nvSpPr>
        <p:spPr>
          <a:xfrm>
            <a:off x="10427010" y="4137162"/>
            <a:ext cx="106792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Churn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  <p:bldP spid="28" grpId="0" animBg="1"/>
      <p:bldP spid="16" grpId="0"/>
      <p:bldP spid="3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30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37827" y="586856"/>
            <a:ext cx="8154174" cy="56086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Experiment to determine the best method </a:t>
            </a: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Implement a model agnostic open-source tool that can help users reduce their prediction churn.</a:t>
            </a:r>
            <a:endParaRPr lang="en-US" sz="2400">
              <a:cs typeface="Calibri"/>
            </a:endParaRP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/>
              <a:t>Develop a novel methodology that can uniquely address our client’s problems (we do not know this yet).</a:t>
            </a:r>
            <a:endParaRPr lang="en-US"/>
          </a:p>
          <a:p>
            <a:pPr marL="457200" indent="-228600">
              <a:spcAft>
                <a:spcPts val="1600"/>
              </a:spcAft>
              <a:buChar char="•"/>
            </a:pPr>
            <a:endParaRPr lang="en-US" sz="200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sp>
        <p:nvSpPr>
          <p:cNvPr id="130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37827" y="447335"/>
            <a:ext cx="8154174" cy="57481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608965" indent="-456565"/>
            <a:r>
              <a:rPr lang="en-US" sz="1900" b="1"/>
              <a:t>Methods</a:t>
            </a:r>
            <a:endParaRPr lang="en-US"/>
          </a:p>
          <a:p>
            <a:pPr marL="1218565" lvl="1" indent="-422910">
              <a:lnSpc>
                <a:spcPct val="150000"/>
              </a:lnSpc>
            </a:pPr>
            <a:r>
              <a:rPr lang="en-US" sz="1900"/>
              <a:t>Anchor</a:t>
            </a:r>
          </a:p>
          <a:p>
            <a:pPr marL="1218565" lvl="1" indent="-422910">
              <a:lnSpc>
                <a:spcPct val="150000"/>
              </a:lnSpc>
            </a:pPr>
            <a:r>
              <a:rPr lang="en-US" sz="1900"/>
              <a:t>Label Smoothing</a:t>
            </a:r>
          </a:p>
          <a:p>
            <a:pPr marL="1218565" lvl="1" indent="-422910">
              <a:lnSpc>
                <a:spcPct val="150000"/>
              </a:lnSpc>
            </a:pPr>
            <a:r>
              <a:rPr lang="en-US" sz="1900"/>
              <a:t>Knowledge Distillation</a:t>
            </a:r>
            <a:endParaRPr lang="en-US" sz="1900">
              <a:cs typeface="Calibri"/>
            </a:endParaRPr>
          </a:p>
          <a:p>
            <a:pPr marL="795655" lvl="1" indent="0">
              <a:lnSpc>
                <a:spcPct val="150000"/>
              </a:lnSpc>
              <a:buNone/>
            </a:pPr>
            <a:endParaRPr lang="en-US" sz="1900">
              <a:cs typeface="Calibri"/>
            </a:endParaRPr>
          </a:p>
          <a:p>
            <a:pPr marL="608965" lvl="0" indent="-456565">
              <a:lnSpc>
                <a:spcPct val="90000"/>
              </a:lnSpc>
            </a:pPr>
            <a:r>
              <a:rPr lang="en-US" sz="1900" b="1"/>
              <a:t>Model Architecture:</a:t>
            </a:r>
            <a:endParaRPr lang="en-US" sz="1900" b="1">
              <a:cs typeface="Calibri"/>
            </a:endParaRPr>
          </a:p>
          <a:p>
            <a:pPr marL="1218565" lvl="1" indent="-422910">
              <a:lnSpc>
                <a:spcPct val="150000"/>
              </a:lnSpc>
            </a:pPr>
            <a:r>
              <a:rPr lang="en-US" sz="1900" err="1"/>
              <a:t>ResNet</a:t>
            </a:r>
            <a:r>
              <a:rPr lang="en-US" sz="1900"/>
              <a:t> for image classification data.</a:t>
            </a:r>
            <a:endParaRPr lang="en-US" sz="1900">
              <a:cs typeface="Calibri"/>
            </a:endParaRPr>
          </a:p>
          <a:p>
            <a:pPr marL="1218565" lvl="1" indent="-422910">
              <a:lnSpc>
                <a:spcPct val="150000"/>
              </a:lnSpc>
            </a:pPr>
            <a:r>
              <a:rPr lang="en-US" sz="1900"/>
              <a:t>Bidirectional LSTM for text classification (sentiment analysis).</a:t>
            </a:r>
            <a:endParaRPr lang="en-US" sz="1900">
              <a:cs typeface="Calibri"/>
            </a:endParaRPr>
          </a:p>
          <a:p>
            <a:pPr marL="1218565" lvl="1" indent="-422910">
              <a:lnSpc>
                <a:spcPct val="150000"/>
              </a:lnSpc>
            </a:pPr>
            <a:r>
              <a:rPr lang="en-US" sz="1900" err="1"/>
              <a:t>TabNet</a:t>
            </a:r>
            <a:r>
              <a:rPr lang="en-US" sz="1900"/>
              <a:t> for classification of tabular data</a:t>
            </a:r>
            <a:endParaRPr lang="en-US" sz="1900">
              <a:cs typeface="Calibri"/>
            </a:endParaRPr>
          </a:p>
          <a:p>
            <a:pPr marL="228600" indent="0">
              <a:spcAft>
                <a:spcPts val="1600"/>
              </a:spcAft>
              <a:buNone/>
            </a:pPr>
            <a:endParaRPr lang="en-US" sz="2000"/>
          </a:p>
          <a:p>
            <a:pPr marL="228600" indent="0">
              <a:spcAft>
                <a:spcPts val="1600"/>
              </a:spcAft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044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9;p17">
            <a:extLst>
              <a:ext uri="{FF2B5EF4-FFF2-40B4-BE49-F238E27FC236}">
                <a16:creationId xmlns:a16="http://schemas.microsoft.com/office/drawing/2014/main" id="{08839169-4174-5EB0-AD04-916CDE686340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Distillation</a:t>
            </a:r>
          </a:p>
        </p:txBody>
      </p:sp>
      <p:sp>
        <p:nvSpPr>
          <p:cNvPr id="5" name="Google Shape;80;p17">
            <a:extLst>
              <a:ext uri="{FF2B5EF4-FFF2-40B4-BE49-F238E27FC236}">
                <a16:creationId xmlns:a16="http://schemas.microsoft.com/office/drawing/2014/main" id="{7090CC41-1E26-3160-7003-E31950E5A263}"/>
              </a:ext>
            </a:extLst>
          </p:cNvPr>
          <p:cNvSpPr txBox="1">
            <a:spLocks/>
          </p:cNvSpPr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/>
              <a:t>Older model’s predictions are combined with the true label in a weighted manner.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/>
              <a:t>Distillation has been typically used to train a smaller network to mimic a larger network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/>
              <a:t>In our context, a newer model learns to partially mimic the older model in addition to learning from newer data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/>
              <a:t>Training is done by optimizing on the loss while constraining on the churn.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453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{1E3EF6E9-EACE-284E-80B7-1FF296AE4933}tf10001079_mac</Template>
  <TotalTime>0</TotalTime>
  <Words>555</Words>
  <Application>Microsoft Macintosh PowerPoint</Application>
  <PresentationFormat>Widescreen</PresentationFormat>
  <Paragraphs>109</Paragraphs>
  <Slides>14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Cambria Math</vt:lpstr>
      <vt:lpstr>Century Gothic</vt:lpstr>
      <vt:lpstr>Times New Roman</vt:lpstr>
      <vt:lpstr>Wingdings 3</vt:lpstr>
      <vt:lpstr>Office Theme</vt:lpstr>
      <vt:lpstr>Ion</vt:lpstr>
      <vt:lpstr>Reducing Prediction Churn –Proofpoint, Inc.</vt:lpstr>
      <vt:lpstr>Agenda</vt:lpstr>
      <vt:lpstr>Model Consistency is important</vt:lpstr>
      <vt:lpstr>Model Consistency is important</vt:lpstr>
      <vt:lpstr>What is Prediction Churn? </vt:lpstr>
      <vt:lpstr>PowerPoint Presentation</vt:lpstr>
      <vt:lpstr>Motivation</vt:lpstr>
      <vt:lpstr>Experiments</vt:lpstr>
      <vt:lpstr>PowerPoint Presentation</vt:lpstr>
      <vt:lpstr>PowerPoint Presentation</vt:lpstr>
      <vt:lpstr>PowerPoint Presentation</vt:lpstr>
      <vt:lpstr>PowerPoint Presentation</vt:lpstr>
      <vt:lpstr>Thank You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Satvik Kishore</dc:creator>
  <cp:lastModifiedBy>Himangshu raj Bhantana</cp:lastModifiedBy>
  <cp:revision>2</cp:revision>
  <dcterms:created xsi:type="dcterms:W3CDTF">2022-10-24T20:57:26Z</dcterms:created>
  <dcterms:modified xsi:type="dcterms:W3CDTF">2022-10-31T16:09:48Z</dcterms:modified>
</cp:coreProperties>
</file>