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73" r:id="rId10"/>
    <p:sldId id="270" r:id="rId11"/>
    <p:sldId id="271" r:id="rId12"/>
    <p:sldId id="269" r:id="rId13"/>
    <p:sldId id="272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7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21635A-1188-C340-857D-5B18C0B4CE1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6400" y="6443943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oss2serve.org/index.php/Git:_GitHub_Workflow_Activity" TargetMode="External"/><Relationship Id="rId4" Type="http://schemas.openxmlformats.org/officeDocument/2006/relationships/hyperlink" Target="https://github.com/StoneyJackson/github-workflow-activity/blob/master/presentation.pptx" TargetMode="External"/><Relationship Id="rId5" Type="http://schemas.openxmlformats.org/officeDocument/2006/relationships/hyperlink" Target="http://foss2serve.org/index.php/Git:_Working_Locally_from_the_Command_Lin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ss2serve.org/index.php/Git:_GitHub_Issues_and_Pull_Reque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Grant Braught</a:t>
            </a:r>
          </a:p>
          <a:p>
            <a:r>
              <a:rPr lang="en-US" dirty="0" smtClean="0"/>
              <a:t>Dickinson </a:t>
            </a:r>
            <a:r>
              <a:rPr lang="en-US" dirty="0" smtClean="0"/>
              <a:t>College</a:t>
            </a:r>
          </a:p>
          <a:p>
            <a:r>
              <a:rPr lang="en-US" dirty="0" smtClean="0"/>
              <a:t>COMP491</a:t>
            </a:r>
          </a:p>
          <a:p>
            <a:r>
              <a:rPr lang="en-US" dirty="0" smtClean="0"/>
              <a:t>Fall 2016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Licensed under a Creative Commons Attribution-</a:t>
            </a:r>
            <a:r>
              <a:rPr lang="en-US" sz="1050" dirty="0" err="1" smtClean="0"/>
              <a:t>NonCommercial</a:t>
            </a:r>
            <a:r>
              <a:rPr lang="en-US" sz="1050" dirty="0" smtClean="0"/>
              <a:t>-</a:t>
            </a:r>
            <a:r>
              <a:rPr lang="en-US" sz="1050" dirty="0" err="1" smtClean="0"/>
              <a:t>ShareAlike</a:t>
            </a:r>
            <a:r>
              <a:rPr lang="en-US" sz="1050" dirty="0" smtClean="0"/>
              <a:t> 4.0 International License.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4704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 smtClean="0"/>
              <a:t>Synch Upstream</a:t>
            </a:r>
            <a:r>
              <a:rPr lang="en-US" dirty="0"/>
              <a:t>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checkout master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fetch upstream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merge upstream/master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Upstream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Origin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/>
              </a:r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/>
              <a:t>Push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Left Arrow 20"/>
          <p:cNvSpPr/>
          <p:nvPr/>
        </p:nvSpPr>
        <p:spPr>
          <a:xfrm rot="18951212">
            <a:off x="2255470" y="3809235"/>
            <a:ext cx="2795872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fetch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396438" y="6099113"/>
            <a:ext cx="1253993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</p:txBody>
      </p: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</a:t>
            </a:r>
            <a:r>
              <a:rPr lang="en-US" sz="1200" dirty="0" smtClean="0"/>
              <a:t> Branch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946286" y="564971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</a:t>
            </a:r>
            <a:r>
              <a:rPr lang="en-US" sz="1100" dirty="0" smtClean="0"/>
              <a:t>pstream/master</a:t>
            </a:r>
            <a:endParaRPr lang="en-US" sz="1100" dirty="0" smtClean="0"/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498934" y="614300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</p:cNvCxnSpPr>
          <p:nvPr/>
        </p:nvCxnSpPr>
        <p:spPr>
          <a:xfrm flipV="1">
            <a:off x="1639020" y="620976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876336" y="620385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741137" y="614146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997776" y="614527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rved Right Arrow 73"/>
          <p:cNvSpPr/>
          <p:nvPr/>
        </p:nvSpPr>
        <p:spPr>
          <a:xfrm flipV="1">
            <a:off x="964162" y="5415299"/>
            <a:ext cx="418293" cy="923734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11143" y="5755137"/>
            <a:ext cx="79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merge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2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checkout </a:t>
            </a:r>
            <a:r>
              <a:rPr lang="en-US" sz="1600" i="1" dirty="0" smtClean="0"/>
              <a:t>feature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rebase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Upstream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Origin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/>
              </a:r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 rot="309397">
            <a:off x="2607503" y="5758044"/>
            <a:ext cx="1102903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Left Arrow 20"/>
          <p:cNvSpPr/>
          <p:nvPr/>
        </p:nvSpPr>
        <p:spPr>
          <a:xfrm rot="18951212">
            <a:off x="2255470" y="3809235"/>
            <a:ext cx="2795872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2051720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368209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 flipV="1">
            <a:off x="2215368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396438" y="6099113"/>
            <a:ext cx="1253993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</p:txBody>
      </p: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</a:t>
            </a:r>
            <a:r>
              <a:rPr lang="en-US" sz="1200" dirty="0" smtClean="0"/>
              <a:t> Branch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946286" y="564971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</a:t>
            </a:r>
            <a:r>
              <a:rPr lang="en-US" sz="1100" dirty="0" smtClean="0"/>
              <a:t>pstream/master</a:t>
            </a:r>
            <a:endParaRPr lang="en-US" sz="1100" dirty="0" smtClean="0"/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498934" y="614300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</p:cNvCxnSpPr>
          <p:nvPr/>
        </p:nvCxnSpPr>
        <p:spPr>
          <a:xfrm flipV="1">
            <a:off x="1639020" y="620976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876336" y="620385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741137" y="614146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997776" y="614527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rved Right Arrow 73"/>
          <p:cNvSpPr/>
          <p:nvPr/>
        </p:nvSpPr>
        <p:spPr>
          <a:xfrm flipV="1">
            <a:off x="964162" y="5415299"/>
            <a:ext cx="418293" cy="923734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392508" y="5755137"/>
            <a:ext cx="828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rebase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10141" y="58471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93" name="Oval 9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6"/>
            <a:endCxn id="9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8" idx="6"/>
            <a:endCxn id="99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1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 smtClean="0"/>
              <a:t>Merge Tool (Meld)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6350" y="785498"/>
            <a:ext cx="346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mergetool</a:t>
            </a: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46" y="1537821"/>
            <a:ext cx="7842636" cy="5049585"/>
          </a:xfrm>
          <a:prstGeom prst="rect">
            <a:avLst/>
          </a:prstGeom>
        </p:spPr>
      </p:pic>
      <p:sp>
        <p:nvSpPr>
          <p:cNvPr id="94" name="Rounded Rectangle 93"/>
          <p:cNvSpPr/>
          <p:nvPr/>
        </p:nvSpPr>
        <p:spPr>
          <a:xfrm>
            <a:off x="865254" y="5510782"/>
            <a:ext cx="2162433" cy="569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Master Branch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6112389" y="5510783"/>
            <a:ext cx="2162433" cy="5695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Feature</a:t>
            </a:r>
            <a:r>
              <a:rPr lang="en-US" sz="2000" dirty="0" smtClean="0"/>
              <a:t> Branch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513917" y="5510782"/>
            <a:ext cx="2162433" cy="5695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Merged Result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2963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 smtClean="0"/>
              <a:t>Rebase Continue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git</a:t>
            </a:r>
            <a:r>
              <a:rPr lang="en-US" sz="1600" dirty="0" smtClean="0"/>
              <a:t> rebase --continue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push --force origin </a:t>
            </a:r>
            <a:r>
              <a:rPr lang="en-US" sz="1600" i="1" dirty="0" smtClean="0"/>
              <a:t>feature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Upstream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Origin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/>
              </a:r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 rot="309397">
            <a:off x="2607503" y="5758044"/>
            <a:ext cx="1102903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Push --force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 </a:t>
            </a:r>
          </a:p>
          <a:p>
            <a:pPr algn="ctr"/>
            <a:r>
              <a:rPr lang="en-US" sz="1600" dirty="0" smtClean="0"/>
              <a:t>Pull Request</a:t>
            </a:r>
            <a:endParaRPr lang="en-US" sz="1600" dirty="0"/>
          </a:p>
        </p:txBody>
      </p:sp>
      <p:sp>
        <p:nvSpPr>
          <p:cNvPr id="21" name="Left Arrow 20"/>
          <p:cNvSpPr/>
          <p:nvPr/>
        </p:nvSpPr>
        <p:spPr>
          <a:xfrm rot="18951212">
            <a:off x="2255470" y="3809235"/>
            <a:ext cx="2795872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2051720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368209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 flipV="1">
            <a:off x="2215368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396438" y="6099113"/>
            <a:ext cx="1253993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</p:txBody>
      </p: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</a:t>
            </a:r>
            <a:r>
              <a:rPr lang="en-US" sz="1200" dirty="0" smtClean="0"/>
              <a:t> Branch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946286" y="564971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</a:t>
            </a:r>
            <a:r>
              <a:rPr lang="en-US" sz="1100" dirty="0" smtClean="0"/>
              <a:t>pstream/master</a:t>
            </a:r>
            <a:endParaRPr lang="en-US" sz="1100" dirty="0" smtClean="0"/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498934" y="614300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</p:cNvCxnSpPr>
          <p:nvPr/>
        </p:nvCxnSpPr>
        <p:spPr>
          <a:xfrm flipV="1">
            <a:off x="1639020" y="620976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876336" y="620385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741137" y="614146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997776" y="614527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10141" y="58471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382455" y="281289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76" name="Oval 75"/>
          <p:cNvSpPr/>
          <p:nvPr/>
        </p:nvSpPr>
        <p:spPr>
          <a:xfrm>
            <a:off x="1426652" y="286389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76" idx="6"/>
            <a:endCxn id="82" idx="2"/>
          </p:cNvCxnSpPr>
          <p:nvPr/>
        </p:nvCxnSpPr>
        <p:spPr>
          <a:xfrm flipV="1">
            <a:off x="1566738" y="2930653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672628" y="286061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1382456" y="314111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84" name="Straight Connector 83"/>
          <p:cNvCxnSpPr/>
          <p:nvPr/>
        </p:nvCxnSpPr>
        <p:spPr>
          <a:xfrm flipH="1" flipV="1">
            <a:off x="2037738" y="300069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354227" y="318617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endCxn id="85" idx="2"/>
          </p:cNvCxnSpPr>
          <p:nvPr/>
        </p:nvCxnSpPr>
        <p:spPr>
          <a:xfrm flipV="1">
            <a:off x="2201386" y="325621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822319" y="291280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943759" y="28542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096159" y="319904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919632" y="280534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endCxn id="90" idx="2"/>
          </p:cNvCxnSpPr>
          <p:nvPr/>
        </p:nvCxnSpPr>
        <p:spPr>
          <a:xfrm flipV="1">
            <a:off x="4766791" y="287538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0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"/>
                <a:cs typeface="Calibri"/>
                <a:hlinkClick r:id="rId2"/>
              </a:rPr>
              <a:t>http</a:t>
            </a:r>
            <a:r>
              <a:rPr lang="en-US" sz="1600" dirty="0">
                <a:latin typeface="Calibri"/>
                <a:cs typeface="Calibri"/>
                <a:hlinkClick r:id="rId2"/>
              </a:rPr>
              <a:t>://foss2serve.org/index.php/Git:</a:t>
            </a:r>
            <a:r>
              <a:rPr lang="en-US" sz="1600" dirty="0" smtClean="0">
                <a:latin typeface="Calibri"/>
                <a:cs typeface="Calibri"/>
                <a:hlinkClick r:id="rId2"/>
              </a:rPr>
              <a:t>_GitHub_Issues_and_Pull_Request</a:t>
            </a:r>
            <a:endParaRPr lang="en-US" sz="1600" dirty="0" smtClean="0">
              <a:latin typeface="Calibri"/>
              <a:cs typeface="Calibri"/>
            </a:endParaRPr>
          </a:p>
          <a:p>
            <a:pPr lvl="1"/>
            <a:r>
              <a:rPr lang="en-US" sz="1400" dirty="0" smtClean="0">
                <a:latin typeface="Calibri"/>
                <a:cs typeface="Calibri"/>
              </a:rPr>
              <a:t>A similar activity produced by Chris Murphy. </a:t>
            </a:r>
          </a:p>
          <a:p>
            <a:r>
              <a:rPr lang="en-US" sz="1600" dirty="0">
                <a:latin typeface="Calibri"/>
                <a:cs typeface="Calibri"/>
                <a:hlinkClick r:id="rId3"/>
              </a:rPr>
              <a:t>http://foss2serve.org/index.php/Git:</a:t>
            </a:r>
            <a:r>
              <a:rPr lang="en-US" sz="1600" dirty="0" smtClean="0">
                <a:latin typeface="Calibri"/>
                <a:cs typeface="Calibri"/>
                <a:hlinkClick r:id="rId3"/>
              </a:rPr>
              <a:t>_GitHub_Workflow_Activity</a:t>
            </a:r>
            <a:endParaRPr lang="en-US" sz="1600" dirty="0" smtClean="0">
              <a:latin typeface="Calibri"/>
              <a:cs typeface="Calibri"/>
            </a:endParaRPr>
          </a:p>
          <a:p>
            <a:pPr lvl="1"/>
            <a:r>
              <a:rPr lang="en-US" sz="1400" dirty="0" smtClean="0">
                <a:latin typeface="Calibri"/>
                <a:cs typeface="Calibri"/>
              </a:rPr>
              <a:t>A similar </a:t>
            </a:r>
            <a:r>
              <a:rPr lang="en-US" sz="1400" dirty="0">
                <a:latin typeface="Calibri"/>
                <a:cs typeface="Calibri"/>
              </a:rPr>
              <a:t>activity produced </a:t>
            </a:r>
            <a:r>
              <a:rPr lang="en-US" sz="1400" dirty="0" smtClean="0">
                <a:latin typeface="Calibri"/>
                <a:cs typeface="Calibri"/>
              </a:rPr>
              <a:t>by </a:t>
            </a:r>
            <a:r>
              <a:rPr lang="en-US" sz="1400" dirty="0" err="1" smtClean="0">
                <a:latin typeface="Calibri"/>
                <a:cs typeface="Calibri"/>
              </a:rPr>
              <a:t>Darci</a:t>
            </a:r>
            <a:r>
              <a:rPr lang="en-US" sz="1400" dirty="0" smtClean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smtClean="0">
                <a:latin typeface="Calibri"/>
                <a:cs typeface="Calibri"/>
              </a:rPr>
              <a:t>Jackson.</a:t>
            </a:r>
          </a:p>
          <a:p>
            <a:r>
              <a:rPr lang="en-US" sz="1600" dirty="0">
                <a:latin typeface="Calibri"/>
                <a:cs typeface="Calibri"/>
                <a:hlinkClick r:id="rId4"/>
              </a:rPr>
              <a:t>https://github.com/StoneyJackson/github-workflow-activity/blob/master/presentation.pptx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 smtClean="0">
                <a:latin typeface="Calibri"/>
                <a:cs typeface="Calibri"/>
              </a:rPr>
              <a:t>Slides used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Stony </a:t>
            </a:r>
            <a:r>
              <a:rPr lang="en-US" sz="1400" dirty="0" smtClean="0">
                <a:latin typeface="Calibri"/>
                <a:cs typeface="Calibri"/>
              </a:rPr>
              <a:t>Jackson with the above activity.</a:t>
            </a:r>
          </a:p>
          <a:p>
            <a:pPr lvl="1"/>
            <a:r>
              <a:rPr lang="en-US" sz="1400" dirty="0" smtClean="0">
                <a:latin typeface="Calibri"/>
                <a:cs typeface="Calibri"/>
              </a:rPr>
              <a:t>Basic </a:t>
            </a:r>
            <a:r>
              <a:rPr lang="en-US" sz="1400" dirty="0" err="1" smtClean="0">
                <a:latin typeface="Calibri"/>
                <a:cs typeface="Calibri"/>
              </a:rPr>
              <a:t>GitHub</a:t>
            </a:r>
            <a:r>
              <a:rPr lang="en-US" sz="1400" dirty="0" smtClean="0">
                <a:latin typeface="Calibri"/>
                <a:cs typeface="Calibri"/>
              </a:rPr>
              <a:t> elements (cloud/arrows/</a:t>
            </a:r>
            <a:r>
              <a:rPr lang="en-US" sz="1400" dirty="0" err="1" smtClean="0">
                <a:latin typeface="Calibri"/>
                <a:cs typeface="Calibri"/>
              </a:rPr>
              <a:t>filesystems</a:t>
            </a:r>
            <a:r>
              <a:rPr lang="en-US" sz="1400" dirty="0" smtClean="0">
                <a:latin typeface="Calibri"/>
                <a:cs typeface="Calibri"/>
              </a:rPr>
              <a:t>) were copied from this slide set.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600" dirty="0">
                <a:latin typeface="Calibri"/>
                <a:cs typeface="Calibri"/>
                <a:hlinkClick r:id="rId5"/>
              </a:rPr>
              <a:t>http://foss2serve.org/index.php/Git:</a:t>
            </a:r>
            <a:r>
              <a:rPr lang="en-US" sz="1600" dirty="0" smtClean="0">
                <a:latin typeface="Calibri"/>
                <a:cs typeface="Calibri"/>
                <a:hlinkClick r:id="rId5"/>
              </a:rPr>
              <a:t>_Working_Locally_from_the_Command_Line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 smtClean="0">
                <a:latin typeface="Calibri"/>
                <a:cs typeface="Calibri"/>
              </a:rPr>
              <a:t>Activity introducing some of the basic </a:t>
            </a:r>
            <a:r>
              <a:rPr lang="en-US" sz="1400" dirty="0" err="1" smtClean="0">
                <a:latin typeface="Calibri"/>
                <a:cs typeface="Calibri"/>
              </a:rPr>
              <a:t>git</a:t>
            </a:r>
            <a:r>
              <a:rPr lang="en-US" sz="1400" dirty="0" smtClean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commands produced by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Jackson, Nick </a:t>
            </a:r>
            <a:r>
              <a:rPr lang="en-US" sz="1400" dirty="0" err="1" smtClean="0">
                <a:latin typeface="Calibri"/>
                <a:cs typeface="Calibri"/>
              </a:rPr>
              <a:t>Yeates</a:t>
            </a:r>
            <a:r>
              <a:rPr lang="en-US" sz="1400" dirty="0" smtClean="0">
                <a:latin typeface="Calibri"/>
                <a:cs typeface="Calibri"/>
              </a:rPr>
              <a:t>.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580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8" y="455419"/>
            <a:ext cx="5701914" cy="895056"/>
          </a:xfrm>
        </p:spPr>
        <p:txBody>
          <a:bodyPr/>
          <a:lstStyle/>
          <a:p>
            <a:pPr algn="l"/>
            <a:r>
              <a:rPr lang="en-US" dirty="0" smtClean="0"/>
              <a:t>Fork / Clone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76882" y="2081094"/>
            <a:ext cx="254124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Fork repo </a:t>
            </a:r>
            <a:r>
              <a:rPr lang="en-US" sz="1600" i="1" dirty="0"/>
              <a:t>on </a:t>
            </a:r>
            <a:r>
              <a:rPr lang="en-US" sz="1600" i="1" dirty="0" err="1" smtClean="0"/>
              <a:t>GitHub</a:t>
            </a:r>
            <a:endParaRPr lang="en-US" sz="1600" i="1" dirty="0"/>
          </a:p>
          <a:p>
            <a:r>
              <a:rPr lang="en-US" sz="1600" dirty="0" smtClean="0"/>
              <a:t>cd Documents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clone </a:t>
            </a:r>
            <a:r>
              <a:rPr lang="en-US" sz="1600" i="1" dirty="0" smtClean="0"/>
              <a:t>&lt;URL&gt;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remote –v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-issues-activity</a:t>
            </a:r>
          </a:p>
          <a:p>
            <a:r>
              <a:rPr lang="en-US" sz="1600" dirty="0" err="1"/>
              <a:t>l</a:t>
            </a:r>
            <a:r>
              <a:rPr lang="en-US" sz="1600" dirty="0" err="1" smtClean="0"/>
              <a:t>s</a:t>
            </a:r>
            <a:endParaRPr lang="en-US" sz="1600" dirty="0" smtClean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3575206"/>
            <a:chOff x="1355581" y="1021204"/>
            <a:chExt cx="6524194" cy="3917903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Upstream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Origin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Left Arrow 65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    clone</a:t>
              </a:r>
              <a:endParaRPr lang="en-US" sz="2000" dirty="0"/>
            </a:p>
          </p:txBody>
        </p:sp>
        <p:sp>
          <p:nvSpPr>
            <p:cNvPr id="67" name="Left Arrow 66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</a:t>
            </a:r>
            <a:endParaRPr lang="en-US" sz="1400" dirty="0"/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744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 smtClean="0"/>
              <a:t>Branch / Checkout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531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-issues-activity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branch –a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branch </a:t>
            </a:r>
            <a:r>
              <a:rPr lang="en-US" sz="1600" i="1" dirty="0" smtClean="0"/>
              <a:t>feature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checkout </a:t>
            </a:r>
            <a:r>
              <a:rPr lang="en-US" sz="1600" i="1" dirty="0" smtClean="0"/>
              <a:t>feature</a:t>
            </a:r>
            <a:endParaRPr lang="en-US" sz="1600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Upstream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Origin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checkout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</a:t>
            </a:r>
            <a:r>
              <a:rPr lang="en-US" sz="1200" dirty="0" smtClean="0"/>
              <a:t>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79" name="Oval 78"/>
          <p:cNvSpPr/>
          <p:nvPr/>
        </p:nvSpPr>
        <p:spPr>
          <a:xfrm>
            <a:off x="4018921" y="6002814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 smtClean="0"/>
              <a:t>Status / Add / Commit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7330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Make changes to files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status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add </a:t>
            </a:r>
            <a:r>
              <a:rPr lang="en-US" sz="1600" i="1" dirty="0" smtClean="0"/>
              <a:t>filename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commit –m </a:t>
            </a:r>
            <a:r>
              <a:rPr lang="en-US" sz="1600" i="1" dirty="0" smtClean="0"/>
              <a:t>“message”</a:t>
            </a:r>
            <a:endParaRPr lang="en-US" sz="1600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575206"/>
            <a:chOff x="1355581" y="1021204"/>
            <a:chExt cx="6524194" cy="3917903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Upstream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Origin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Left Arrow 32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   </a:t>
              </a:r>
              <a:endParaRPr lang="en-US" sz="2000" dirty="0"/>
            </a:p>
          </p:txBody>
        </p:sp>
        <p:sp>
          <p:nvSpPr>
            <p:cNvPr id="34" name="Left Arrow 33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1402159" flipH="1">
            <a:off x="2664010" y="6116698"/>
            <a:ext cx="89709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add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11957" y="21915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</a:t>
            </a:r>
            <a:r>
              <a:rPr lang="en-US" sz="1200" dirty="0" smtClean="0"/>
              <a:t>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 smtClean="0"/>
              <a:t>Push / Pull Request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0249" y="2081094"/>
            <a:ext cx="3467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i="1" dirty="0" smtClean="0"/>
              <a:t>feature</a:t>
            </a:r>
          </a:p>
          <a:p>
            <a:r>
              <a:rPr lang="en-US" i="1" dirty="0" smtClean="0"/>
              <a:t>Check feature on </a:t>
            </a:r>
            <a:r>
              <a:rPr lang="en-US" i="1" dirty="0" err="1" smtClean="0"/>
              <a:t>GitHub</a:t>
            </a:r>
            <a:endParaRPr lang="en-US" i="1" dirty="0" smtClean="0"/>
          </a:p>
          <a:p>
            <a:r>
              <a:rPr lang="en-US" i="1" dirty="0" smtClean="0"/>
              <a:t>Pull Request to Upstream</a:t>
            </a:r>
          </a:p>
          <a:p>
            <a:r>
              <a:rPr lang="en-US" i="1" dirty="0" smtClean="0"/>
              <a:t>Upstream does merge(s)</a:t>
            </a:r>
            <a:endParaRPr lang="en-US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Upstream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Origin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Your Machine</a:t>
            </a:r>
          </a:p>
        </p:txBody>
      </p:sp>
      <p:sp>
        <p:nvSpPr>
          <p:cNvPr id="50" name="Up Arrow 49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</a:t>
            </a:r>
            <a:r>
              <a:rPr lang="en-US" sz="1200" dirty="0" smtClean="0"/>
              <a:t> Branch</a:t>
            </a:r>
          </a:p>
        </p:txBody>
      </p:sp>
      <p:sp>
        <p:nvSpPr>
          <p:cNvPr id="59" name="Right Arrow 58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63" name="Oval 62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endCxn id="89" idx="2"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0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 smtClean="0"/>
              <a:t>Remote Add / Fetch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checkout master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remote add upstream </a:t>
            </a:r>
            <a:r>
              <a:rPr lang="en-US" sz="1600" i="1" dirty="0" smtClean="0"/>
              <a:t>&lt;URL&gt;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remote –v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fetch upstream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Upstream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Origin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1" name="Can 3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/>
              </a:r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Your Machine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</a:t>
            </a:r>
            <a:endParaRPr lang="en-US" sz="1400" dirty="0"/>
          </a:p>
        </p:txBody>
      </p:sp>
      <p:sp>
        <p:nvSpPr>
          <p:cNvPr id="42" name="Right Arrow 41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/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 rot="18951212">
            <a:off x="2255470" y="3809235"/>
            <a:ext cx="2795872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fetch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62" name="Oval 61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2" idx="6"/>
            <a:endCxn id="64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66" name="Straight Connector 65"/>
          <p:cNvCxnSpPr>
            <a:endCxn id="64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67" idx="6"/>
            <a:endCxn id="68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71" name="Oval 7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1" idx="6"/>
            <a:endCxn id="7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75" name="Oval 74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0" idx="6"/>
            <a:endCxn id="81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endCxn id="83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endCxn id="85" idx="2"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Master Branch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</a:t>
            </a:r>
            <a:r>
              <a:rPr lang="en-US" sz="1200" dirty="0" smtClean="0"/>
              <a:t> Branch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6946286" y="564971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</a:t>
            </a:r>
            <a:r>
              <a:rPr lang="en-US" sz="1100" dirty="0" smtClean="0"/>
              <a:t>pstream/master</a:t>
            </a:r>
            <a:endParaRPr lang="en-US" sz="1100" dirty="0" smtClean="0"/>
          </a:p>
        </p:txBody>
      </p:sp>
      <p:sp>
        <p:nvSpPr>
          <p:cNvPr id="90" name="Rounded Rectangle 89"/>
          <p:cNvSpPr/>
          <p:nvPr/>
        </p:nvSpPr>
        <p:spPr>
          <a:xfrm>
            <a:off x="1396438" y="6099113"/>
            <a:ext cx="1253993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</p:txBody>
      </p:sp>
      <p:sp>
        <p:nvSpPr>
          <p:cNvPr id="91" name="Oval 90"/>
          <p:cNvSpPr/>
          <p:nvPr/>
        </p:nvSpPr>
        <p:spPr>
          <a:xfrm>
            <a:off x="1459597" y="614914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99683" y="621590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705573" y="614586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89840" y="6139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endCxn id="94" idx="2"/>
          </p:cNvCxnSpPr>
          <p:nvPr/>
        </p:nvCxnSpPr>
        <p:spPr>
          <a:xfrm flipV="1">
            <a:off x="1836999" y="621000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295601" y="6139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endCxn id="96" idx="2"/>
          </p:cNvCxnSpPr>
          <p:nvPr/>
        </p:nvCxnSpPr>
        <p:spPr>
          <a:xfrm flipV="1">
            <a:off x="2142760" y="621000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5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 smtClean="0"/>
              <a:t>Merge / Push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git</a:t>
            </a:r>
            <a:r>
              <a:rPr lang="en-US" sz="1600" dirty="0" smtClean="0"/>
              <a:t> merge upstream/master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push origin master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Upstream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Origin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1" name="Can 3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/>
              </a:r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 rot="18951212">
            <a:off x="2255470" y="3809235"/>
            <a:ext cx="2795872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ounded Rectangle 56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58" name="Oval 57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8" idx="6"/>
            <a:endCxn id="60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63" name="Oval 62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6"/>
            <a:endCxn id="64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endCxn id="66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endCxn id="68" idx="2"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71" name="Oval 70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1" idx="6"/>
            <a:endCxn id="73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75" name="Straight Connector 74"/>
          <p:cNvCxnSpPr>
            <a:endCxn id="73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76" idx="6"/>
            <a:endCxn id="77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396438" y="6099113"/>
            <a:ext cx="1253993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</p:txBody>
      </p:sp>
      <p:sp>
        <p:nvSpPr>
          <p:cNvPr id="80" name="Oval 79"/>
          <p:cNvSpPr/>
          <p:nvPr/>
        </p:nvSpPr>
        <p:spPr>
          <a:xfrm>
            <a:off x="1459597" y="614914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80" idx="6"/>
            <a:endCxn id="82" idx="2"/>
          </p:cNvCxnSpPr>
          <p:nvPr/>
        </p:nvCxnSpPr>
        <p:spPr>
          <a:xfrm flipV="1">
            <a:off x="1599683" y="621590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705573" y="614586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66322" y="55167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endCxn id="83" idx="2"/>
          </p:cNvCxnSpPr>
          <p:nvPr/>
        </p:nvCxnSpPr>
        <p:spPr>
          <a:xfrm flipV="1">
            <a:off x="1813481" y="558682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272083" y="55167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endCxn id="85" idx="2"/>
          </p:cNvCxnSpPr>
          <p:nvPr/>
        </p:nvCxnSpPr>
        <p:spPr>
          <a:xfrm flipV="1">
            <a:off x="2119242" y="558682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Master Branch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</a:t>
            </a:r>
            <a:r>
              <a:rPr lang="en-US" sz="1200" dirty="0" smtClean="0"/>
              <a:t> Branch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6946286" y="564971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</a:t>
            </a:r>
            <a:r>
              <a:rPr lang="en-US" sz="1100" dirty="0" smtClean="0"/>
              <a:t>pstream/master</a:t>
            </a:r>
            <a:endParaRPr lang="en-US" sz="1100" dirty="0" smtClean="0"/>
          </a:p>
        </p:txBody>
      </p:sp>
      <p:sp>
        <p:nvSpPr>
          <p:cNvPr id="90" name="Parallelogram 8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92" name="Rounded Rectangle 91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98" name="Oval 97"/>
          <p:cNvSpPr/>
          <p:nvPr/>
        </p:nvSpPr>
        <p:spPr>
          <a:xfrm>
            <a:off x="1977614" y="613950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endCxn id="98" idx="2"/>
          </p:cNvCxnSpPr>
          <p:nvPr/>
        </p:nvCxnSpPr>
        <p:spPr>
          <a:xfrm flipV="1">
            <a:off x="1824773" y="620954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2283375" y="613950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endCxn id="100" idx="2"/>
          </p:cNvCxnSpPr>
          <p:nvPr/>
        </p:nvCxnSpPr>
        <p:spPr>
          <a:xfrm flipV="1">
            <a:off x="2130534" y="620954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396437" y="276297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03" name="Oval 102"/>
          <p:cNvSpPr/>
          <p:nvPr/>
        </p:nvSpPr>
        <p:spPr>
          <a:xfrm>
            <a:off x="1440634" y="2813980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>
            <a:stCxn id="103" idx="6"/>
            <a:endCxn id="105" idx="2"/>
          </p:cNvCxnSpPr>
          <p:nvPr/>
        </p:nvCxnSpPr>
        <p:spPr>
          <a:xfrm flipV="1">
            <a:off x="1580720" y="2880735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686610" y="28106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966322" y="28187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endCxn id="106" idx="2"/>
          </p:cNvCxnSpPr>
          <p:nvPr/>
        </p:nvCxnSpPr>
        <p:spPr>
          <a:xfrm flipV="1">
            <a:off x="1813481" y="288879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272083" y="28187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endCxn id="108" idx="2"/>
          </p:cNvCxnSpPr>
          <p:nvPr/>
        </p:nvCxnSpPr>
        <p:spPr>
          <a:xfrm flipV="1">
            <a:off x="2119242" y="288879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4047555" y="594265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rved Right Arrow 110"/>
          <p:cNvSpPr/>
          <p:nvPr/>
        </p:nvSpPr>
        <p:spPr>
          <a:xfrm flipV="1">
            <a:off x="964162" y="5415299"/>
            <a:ext cx="418293" cy="923734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411143" y="5755137"/>
            <a:ext cx="79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merge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630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git</a:t>
            </a:r>
            <a:r>
              <a:rPr lang="en-US" sz="1600" dirty="0" smtClean="0"/>
              <a:t> branch –d </a:t>
            </a:r>
            <a:r>
              <a:rPr lang="en-US" sz="1600" i="1" dirty="0" smtClean="0"/>
              <a:t>feature</a:t>
            </a:r>
          </a:p>
          <a:p>
            <a:r>
              <a:rPr lang="en-US" sz="1600" i="1" dirty="0" err="1"/>
              <a:t>g</a:t>
            </a:r>
            <a:r>
              <a:rPr lang="en-US" sz="1600" i="1" dirty="0" err="1" smtClean="0"/>
              <a:t>it</a:t>
            </a:r>
            <a:r>
              <a:rPr lang="en-US" sz="1600" i="1" dirty="0" smtClean="0"/>
              <a:t> push origin :feature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Upstream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Origin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1" name="Can 3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/>
              </a:r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 rot="18951212">
            <a:off x="2255470" y="3809235"/>
            <a:ext cx="2795872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ounded Rectangle 56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58" name="Oval 57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8" idx="6"/>
            <a:endCxn id="60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endCxn id="66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endCxn id="68" idx="2"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71" name="Oval 70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1" idx="6"/>
            <a:endCxn id="73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396438" y="6099113"/>
            <a:ext cx="1253993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</p:txBody>
      </p:sp>
      <p:sp>
        <p:nvSpPr>
          <p:cNvPr id="80" name="Oval 79"/>
          <p:cNvSpPr/>
          <p:nvPr/>
        </p:nvSpPr>
        <p:spPr>
          <a:xfrm>
            <a:off x="1459597" y="614914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80" idx="6"/>
            <a:endCxn id="82" idx="2"/>
          </p:cNvCxnSpPr>
          <p:nvPr/>
        </p:nvCxnSpPr>
        <p:spPr>
          <a:xfrm flipV="1">
            <a:off x="1599683" y="621590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705573" y="614586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66322" y="55167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endCxn id="83" idx="2"/>
          </p:cNvCxnSpPr>
          <p:nvPr/>
        </p:nvCxnSpPr>
        <p:spPr>
          <a:xfrm flipV="1">
            <a:off x="1813481" y="558682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272083" y="55167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endCxn id="85" idx="2"/>
          </p:cNvCxnSpPr>
          <p:nvPr/>
        </p:nvCxnSpPr>
        <p:spPr>
          <a:xfrm flipV="1">
            <a:off x="2119242" y="558682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Master Branch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</a:t>
            </a:r>
            <a:r>
              <a:rPr lang="en-US" sz="1200" dirty="0" smtClean="0"/>
              <a:t> Branch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6946286" y="564971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</a:t>
            </a:r>
            <a:r>
              <a:rPr lang="en-US" sz="1100" dirty="0" smtClean="0"/>
              <a:t>pstream/master</a:t>
            </a:r>
            <a:endParaRPr lang="en-US" sz="1100" dirty="0" smtClean="0"/>
          </a:p>
        </p:txBody>
      </p:sp>
      <p:sp>
        <p:nvSpPr>
          <p:cNvPr id="90" name="Parallelogram 8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92" name="Rounded Rectangle 91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98" name="Oval 97"/>
          <p:cNvSpPr/>
          <p:nvPr/>
        </p:nvSpPr>
        <p:spPr>
          <a:xfrm>
            <a:off x="1977614" y="613950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endCxn id="98" idx="2"/>
          </p:cNvCxnSpPr>
          <p:nvPr/>
        </p:nvCxnSpPr>
        <p:spPr>
          <a:xfrm flipV="1">
            <a:off x="1824773" y="620954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2283375" y="613950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endCxn id="100" idx="2"/>
          </p:cNvCxnSpPr>
          <p:nvPr/>
        </p:nvCxnSpPr>
        <p:spPr>
          <a:xfrm flipV="1">
            <a:off x="2130534" y="620954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396437" y="276297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03" name="Oval 102"/>
          <p:cNvSpPr/>
          <p:nvPr/>
        </p:nvSpPr>
        <p:spPr>
          <a:xfrm>
            <a:off x="1440634" y="2813980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>
            <a:stCxn id="103" idx="6"/>
            <a:endCxn id="105" idx="2"/>
          </p:cNvCxnSpPr>
          <p:nvPr/>
        </p:nvCxnSpPr>
        <p:spPr>
          <a:xfrm flipV="1">
            <a:off x="1580720" y="2880735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686610" y="28106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966322" y="28187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endCxn id="106" idx="2"/>
          </p:cNvCxnSpPr>
          <p:nvPr/>
        </p:nvCxnSpPr>
        <p:spPr>
          <a:xfrm flipV="1">
            <a:off x="1813481" y="288879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272083" y="28187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endCxn id="108" idx="2"/>
          </p:cNvCxnSpPr>
          <p:nvPr/>
        </p:nvCxnSpPr>
        <p:spPr>
          <a:xfrm flipV="1">
            <a:off x="2119242" y="288879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4047555" y="594265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674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 smtClean="0"/>
              <a:t>Concurrent Changes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Synch with upstream</a:t>
            </a:r>
            <a:endParaRPr lang="en-US" sz="1600" i="1" dirty="0"/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branch </a:t>
            </a:r>
            <a:r>
              <a:rPr lang="en-US" sz="1600" i="1" dirty="0" smtClean="0"/>
              <a:t>feature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checkout </a:t>
            </a:r>
            <a:r>
              <a:rPr lang="en-US" sz="1600" i="1" dirty="0" smtClean="0"/>
              <a:t>feature</a:t>
            </a:r>
          </a:p>
          <a:p>
            <a:r>
              <a:rPr lang="en-US" sz="1600" i="1" dirty="0" smtClean="0"/>
              <a:t>Modify feature</a:t>
            </a:r>
          </a:p>
          <a:p>
            <a:r>
              <a:rPr lang="en-US" sz="1600" i="1" dirty="0" smtClean="0"/>
              <a:t>Upstream modified too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push origin </a:t>
            </a:r>
            <a:r>
              <a:rPr lang="en-US" sz="1600" i="1" dirty="0" smtClean="0"/>
              <a:t>feature</a:t>
            </a:r>
          </a:p>
          <a:p>
            <a:r>
              <a:rPr lang="en-US" sz="1600" dirty="0" smtClean="0"/>
              <a:t>Issue Pull Request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Upstream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Origin</a:t>
              </a:r>
              <a:endParaRPr lang="en-US" sz="2000" dirty="0"/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/>
              </a:r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/>
              <a:t>Push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Pull Request</a:t>
            </a:r>
            <a:endParaRPr lang="en-US" sz="1600" dirty="0"/>
          </a:p>
        </p:txBody>
      </p:sp>
      <p:sp>
        <p:nvSpPr>
          <p:cNvPr id="21" name="Left Arrow 20"/>
          <p:cNvSpPr/>
          <p:nvPr/>
        </p:nvSpPr>
        <p:spPr>
          <a:xfrm rot="18951212">
            <a:off x="2255470" y="3809235"/>
            <a:ext cx="2795872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396438" y="6099113"/>
            <a:ext cx="1253993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</p:txBody>
      </p: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</a:t>
            </a:r>
            <a:r>
              <a:rPr lang="en-US" sz="1200" dirty="0" smtClean="0"/>
              <a:t> Branch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946286" y="564971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</a:t>
            </a:r>
            <a:r>
              <a:rPr lang="en-US" sz="1100" dirty="0" smtClean="0"/>
              <a:t>pstream/master</a:t>
            </a:r>
            <a:endParaRPr lang="en-US" sz="1100" dirty="0" smtClean="0"/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498934" y="614300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</p:cNvCxnSpPr>
          <p:nvPr/>
        </p:nvCxnSpPr>
        <p:spPr>
          <a:xfrm flipV="1">
            <a:off x="1639020" y="620976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Curved Right Arrow 73"/>
          <p:cNvSpPr/>
          <p:nvPr/>
        </p:nvSpPr>
        <p:spPr>
          <a:xfrm flipV="1">
            <a:off x="964162" y="5415299"/>
            <a:ext cx="418293" cy="923734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11143" y="5755137"/>
            <a:ext cx="79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merge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749207" y="61485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96626" y="31556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304322" y="292223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3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4670</TotalTime>
  <Words>563</Words>
  <Application>Microsoft Macintosh PowerPoint</Application>
  <PresentationFormat>On-screen Show (4:3)</PresentationFormat>
  <Paragraphs>222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A Git/GitHub Workflow</vt:lpstr>
      <vt:lpstr>Fork / Clone</vt:lpstr>
      <vt:lpstr>Branch / Checkout</vt:lpstr>
      <vt:lpstr>Status / Add / Commit</vt:lpstr>
      <vt:lpstr>Push / Pull Request</vt:lpstr>
      <vt:lpstr>Remote Add / Fetch</vt:lpstr>
      <vt:lpstr>Merge / Push</vt:lpstr>
      <vt:lpstr>Delete</vt:lpstr>
      <vt:lpstr>Concurrent Changes</vt:lpstr>
      <vt:lpstr>Synch Upstream Changes</vt:lpstr>
      <vt:lpstr>Rebase</vt:lpstr>
      <vt:lpstr>Merge Tool (Meld)</vt:lpstr>
      <vt:lpstr>Rebase Continue</vt:lpstr>
      <vt:lpstr>Credits</vt:lpstr>
    </vt:vector>
  </TitlesOfParts>
  <Company>Dickinson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Workflow</dc:title>
  <dc:creator>Grant Braught</dc:creator>
  <cp:lastModifiedBy>Grant Braught</cp:lastModifiedBy>
  <cp:revision>116</cp:revision>
  <dcterms:created xsi:type="dcterms:W3CDTF">2016-09-13T18:37:45Z</dcterms:created>
  <dcterms:modified xsi:type="dcterms:W3CDTF">2016-09-20T17:57:11Z</dcterms:modified>
</cp:coreProperties>
</file>