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89" r:id="rId2"/>
    <p:sldId id="292" r:id="rId3"/>
    <p:sldId id="290" r:id="rId4"/>
    <p:sldId id="295" r:id="rId5"/>
    <p:sldId id="294" r:id="rId6"/>
    <p:sldId id="296" r:id="rId7"/>
    <p:sldId id="297" r:id="rId8"/>
    <p:sldId id="287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041"/>
  </p:normalViewPr>
  <p:slideViewPr>
    <p:cSldViewPr snapToGrid="0" snapToObjects="1">
      <p:cViewPr varScale="1">
        <p:scale>
          <a:sx n="139" d="100"/>
          <a:sy n="139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Proprietary licenses</a:t>
            </a:r>
          </a:p>
          <a:p>
            <a:r>
              <a:rPr lang="en-US" dirty="0"/>
              <a:t>  often restrictive – prohibiting you from copying or sharing or modifying the software in any way.</a:t>
            </a:r>
          </a:p>
          <a:p>
            <a:r>
              <a:rPr lang="en-US" dirty="0"/>
              <a:t>  Usually developed by companies who earn money from the sale of he software</a:t>
            </a:r>
          </a:p>
          <a:p>
            <a:endParaRPr lang="en-US" dirty="0"/>
          </a:p>
          <a:p>
            <a:r>
              <a:rPr lang="en-US" dirty="0"/>
              <a:t>FOSS licenses </a:t>
            </a:r>
          </a:p>
          <a:p>
            <a:r>
              <a:rPr lang="en-US" dirty="0"/>
              <a:t>  always permissive – granting others the right of copy, modify and share the software.</a:t>
            </a:r>
          </a:p>
          <a:p>
            <a:r>
              <a:rPr lang="en-US" dirty="0"/>
              <a:t>  Usually developed by communities of individuals and businesses for the common benefit of everyone.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9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create intellectual property you own it.</a:t>
            </a:r>
          </a:p>
          <a:p>
            <a:r>
              <a:rPr lang="en-US" dirty="0"/>
              <a:t>Or if you create it for an employer they will often own it</a:t>
            </a:r>
          </a:p>
          <a:p>
            <a:r>
              <a:rPr lang="en-US" dirty="0"/>
              <a:t>  known as a work for hire.</a:t>
            </a:r>
          </a:p>
          <a:p>
            <a:endParaRPr lang="en-US" dirty="0"/>
          </a:p>
          <a:p>
            <a:r>
              <a:rPr lang="en-US" dirty="0"/>
              <a:t>There are four categories of protection for intellectual property.</a:t>
            </a:r>
          </a:p>
          <a:p>
            <a:r>
              <a:rPr lang="en-US" dirty="0"/>
              <a:t>Which applies depends upon what you are protecting.</a:t>
            </a:r>
          </a:p>
          <a:p>
            <a:r>
              <a:rPr lang="en-US" dirty="0"/>
              <a:t>Rather than go over these in details here – you’ll watch a video in the activities that covers them.</a:t>
            </a:r>
          </a:p>
          <a:p>
            <a:r>
              <a:rPr lang="en-US" dirty="0"/>
              <a:t>But these categories exist around the world but are largely controlled by individual countries.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Thus the specific legal mechanisms corresponding to these differs from country to country.</a:t>
            </a:r>
          </a:p>
          <a:p>
            <a:r>
              <a:rPr lang="en-US" dirty="0"/>
              <a:t>Which can also complicate the enforcement.</a:t>
            </a:r>
          </a:p>
          <a:p>
            <a:endParaRPr lang="en-US" dirty="0"/>
          </a:p>
          <a:p>
            <a:r>
              <a:rPr lang="en-US" dirty="0"/>
              <a:t>  - Trademarks</a:t>
            </a:r>
          </a:p>
          <a:p>
            <a:r>
              <a:rPr lang="en-US" dirty="0"/>
              <a:t>	protect a brand</a:t>
            </a:r>
          </a:p>
          <a:p>
            <a:r>
              <a:rPr lang="en-US" dirty="0"/>
              <a:t>	slogans, logos, distinctive sounds, or colors </a:t>
            </a:r>
          </a:p>
          <a:p>
            <a:r>
              <a:rPr lang="en-US" dirty="0"/>
              <a:t>		</a:t>
            </a:r>
            <a:r>
              <a:rPr lang="en-US" dirty="0" err="1"/>
              <a:t>nike</a:t>
            </a:r>
            <a:r>
              <a:rPr lang="en-US" dirty="0"/>
              <a:t>, coke-a-cola</a:t>
            </a:r>
          </a:p>
          <a:p>
            <a:r>
              <a:rPr lang="en-US" dirty="0"/>
              <a:t>  - Copyrights</a:t>
            </a:r>
          </a:p>
          <a:p>
            <a:r>
              <a:rPr lang="en-US" dirty="0"/>
              <a:t>	protect creative works embodied in a fixed tangible form</a:t>
            </a:r>
          </a:p>
          <a:p>
            <a:r>
              <a:rPr lang="en-US" dirty="0"/>
              <a:t>	books, music, plays, movies and software programs.</a:t>
            </a:r>
          </a:p>
          <a:p>
            <a:r>
              <a:rPr lang="en-US" dirty="0"/>
              <a:t>	Automatic upon completion.</a:t>
            </a:r>
          </a:p>
          <a:p>
            <a:r>
              <a:rPr lang="en-US" dirty="0"/>
              <a:t>  - Patents</a:t>
            </a:r>
          </a:p>
          <a:p>
            <a:r>
              <a:rPr lang="en-US" dirty="0"/>
              <a:t>	protect inventions or processes with commercial value</a:t>
            </a:r>
          </a:p>
          <a:p>
            <a:r>
              <a:rPr lang="en-US" dirty="0"/>
              <a:t>	the idea rather than a specific physical form</a:t>
            </a:r>
          </a:p>
          <a:p>
            <a:r>
              <a:rPr lang="en-US" dirty="0"/>
              <a:t>		Light bulb – the patent protected not just the specific form but any device performing the same function in fundamentally the same way.</a:t>
            </a:r>
          </a:p>
          <a:p>
            <a:r>
              <a:rPr lang="en-US" dirty="0"/>
              <a:t>  - Design Rights’</a:t>
            </a:r>
          </a:p>
          <a:p>
            <a:r>
              <a:rPr lang="en-US" dirty="0"/>
              <a:t>	novel new forms or designs for products and packaging</a:t>
            </a:r>
          </a:p>
          <a:p>
            <a:r>
              <a:rPr lang="en-US" dirty="0"/>
              <a:t>	confer commercial value by improving appeal or functionality</a:t>
            </a:r>
          </a:p>
          <a:p>
            <a:r>
              <a:rPr lang="en-US" dirty="0"/>
              <a:t>		The shape of the coke-a-cola bottle, iPhone design, computer font</a:t>
            </a:r>
          </a:p>
        </p:txBody>
      </p:sp>
    </p:spTree>
    <p:extLst>
      <p:ext uri="{BB962C8B-B14F-4D97-AF65-F5344CB8AC3E}">
        <p14:creationId xmlns:p14="http://schemas.microsoft.com/office/powerpoint/2010/main" val="1542177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software, like every creative work, is immediately and automatically copyrighted.</a:t>
            </a:r>
          </a:p>
          <a:p>
            <a:r>
              <a:rPr lang="en-US" dirty="0"/>
              <a:t>	Including the shell script you wrote last week.</a:t>
            </a:r>
          </a:p>
          <a:p>
            <a:endParaRPr lang="en-US" dirty="0"/>
          </a:p>
          <a:p>
            <a:r>
              <a:rPr lang="en-US" dirty="0"/>
              <a:t>Software that expresses a novel process with commercial value is patentable.</a:t>
            </a:r>
          </a:p>
          <a:p>
            <a:r>
              <a:rPr lang="en-US" dirty="0"/>
              <a:t>	E.g. Googles page rank algorithm for ranking search results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8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1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 by-</a:t>
            </a:r>
            <a:r>
              <a:rPr lang="en-US" dirty="0" err="1"/>
              <a:t>sa</a:t>
            </a:r>
            <a:r>
              <a:rPr lang="en-US" dirty="0"/>
              <a:t> requires attribution and “share alike” which is copyleft.</a:t>
            </a:r>
          </a:p>
          <a:p>
            <a:r>
              <a:rPr lang="en-US" dirty="0"/>
              <a:t>So code from stack exchange if integrated into a product, requires that it be </a:t>
            </a:r>
            <a:r>
              <a:rPr lang="en-US" dirty="0" err="1"/>
              <a:t>sa</a:t>
            </a:r>
            <a:r>
              <a:rPr lang="en-US" dirty="0"/>
              <a:t> also…</a:t>
            </a:r>
          </a:p>
          <a:p>
            <a:endParaRPr lang="en-US" dirty="0"/>
          </a:p>
          <a:p>
            <a:r>
              <a:rPr lang="en-US" dirty="0"/>
              <a:t>Commercial software houses go to great length to ensure that no copyleft code appears in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149791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ossbytes.com/open-sources-license-type/" TargetMode="External"/><Relationship Id="rId7" Type="http://schemas.openxmlformats.org/officeDocument/2006/relationships/hyperlink" Target="https://www.fsf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source.or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.stackexchange.com/questions/12527/do-i-have-to-worry-about-copyright-issues-for-code-posted-on-stack-overflo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tiff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8.tiff"/><Relationship Id="rId4" Type="http://schemas.openxmlformats.org/officeDocument/2006/relationships/hyperlink" Target="https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2B4D-E473-CF4B-ABB1-324C5AE1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696425"/>
            <a:ext cx="6196362" cy="1159800"/>
          </a:xfrm>
        </p:spPr>
        <p:txBody>
          <a:bodyPr/>
          <a:lstStyle/>
          <a:p>
            <a:r>
              <a:rPr lang="en-US" sz="4400" dirty="0"/>
              <a:t>06 – Software Licensing and FOSS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F10D7-3AEE-DE4A-A144-D3A7B7CCE3FB}"/>
              </a:ext>
            </a:extLst>
          </p:cNvPr>
          <p:cNvSpPr txBox="1"/>
          <p:nvPr/>
        </p:nvSpPr>
        <p:spPr>
          <a:xfrm>
            <a:off x="758639" y="2361003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190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Fall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CF9C7-4A8B-884A-8CBC-134D01EF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82246">
            <a:off x="4392575" y="1802607"/>
            <a:ext cx="3153623" cy="210904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416A2B-BFCB-404D-AB7A-60CF7480824D}"/>
              </a:ext>
            </a:extLst>
          </p:cNvPr>
          <p:cNvSpPr txBox="1"/>
          <p:nvPr/>
        </p:nvSpPr>
        <p:spPr>
          <a:xfrm>
            <a:off x="867934" y="4851492"/>
            <a:ext cx="31069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https://fossbytes.com/open-sources-license-type/</a:t>
            </a:r>
            <a:endParaRPr lang="en-US" sz="105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CFBB5-35EB-674E-8320-6D97B3EC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612" y="4894182"/>
            <a:ext cx="440066" cy="168536"/>
          </a:xfrm>
          <a:prstGeom prst="rect">
            <a:avLst/>
          </a:prstGeom>
        </p:spPr>
      </p:pic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7AC8D0A-A5A5-434B-885D-8CE67E81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659" y="3287276"/>
            <a:ext cx="1317019" cy="13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1110D5-204A-CB4F-8679-97B149062A93}"/>
              </a:ext>
            </a:extLst>
          </p:cNvPr>
          <p:cNvSpPr txBox="1"/>
          <p:nvPr/>
        </p:nvSpPr>
        <p:spPr>
          <a:xfrm>
            <a:off x="15321" y="4674127"/>
            <a:ext cx="36391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Images from: </a:t>
            </a:r>
            <a:r>
              <a: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https://opensource.org/</a:t>
            </a:r>
            <a:r>
              <a: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050" dirty="0">
                <a:solidFill>
                  <a:schemeClr val="accent5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https://www.fsf.org/</a:t>
            </a:r>
            <a:endParaRPr lang="en-US" sz="1050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5FD4E4-E2FC-2446-A4E0-ADD986575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5109">
            <a:off x="277212" y="3352416"/>
            <a:ext cx="3594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8A92-CC2F-5B46-B1E3-396ED2A4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and 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12BD-C609-5142-B329-7216CE81A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1" dirty="0"/>
              <a:t>Software licenses </a:t>
            </a:r>
            <a:r>
              <a:rPr lang="en-US" sz="1800" dirty="0"/>
              <a:t>are legal documents that grant or restrict rights on the way software may be used, copied, modified and distributed.</a:t>
            </a:r>
          </a:p>
          <a:p>
            <a:endParaRPr lang="en-US" sz="1200" dirty="0"/>
          </a:p>
          <a:p>
            <a:pPr lvl="1"/>
            <a:r>
              <a:rPr lang="en-US" sz="1600" dirty="0"/>
              <a:t>Proprietary Software Licenses</a:t>
            </a:r>
          </a:p>
          <a:p>
            <a:pPr lvl="2"/>
            <a:r>
              <a:rPr lang="en-US" sz="1600" dirty="0"/>
              <a:t>Restrictive</a:t>
            </a:r>
          </a:p>
          <a:p>
            <a:pPr lvl="2"/>
            <a:r>
              <a:rPr lang="en-US" sz="1600" dirty="0"/>
              <a:t>Commercial development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Free and Open Source Software (FOSS) Licenses</a:t>
            </a:r>
          </a:p>
          <a:p>
            <a:pPr lvl="2"/>
            <a:r>
              <a:rPr lang="en-US" sz="1600" dirty="0"/>
              <a:t>Permissive</a:t>
            </a:r>
          </a:p>
          <a:p>
            <a:pPr lvl="2"/>
            <a:r>
              <a:rPr lang="en-US" sz="1600" dirty="0"/>
              <a:t>Community development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4AE15-2AA9-4243-AAD4-B2F9C28187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89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AFCA8-A24E-CA47-9256-773BDE91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Intellectual Property Protections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DF07D-B41F-C747-A420-4A5C0BF18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Software, like other inventions and creative works, is the </a:t>
            </a:r>
            <a:r>
              <a:rPr lang="en-US" sz="1800" b="1" i="1" dirty="0"/>
              <a:t>intellectual property</a:t>
            </a:r>
            <a:r>
              <a:rPr lang="en-US" sz="1800" dirty="0"/>
              <a:t> of those that created it, or the companies they work for (work for hire).</a:t>
            </a:r>
          </a:p>
          <a:p>
            <a:endParaRPr lang="en-US" sz="1600" dirty="0"/>
          </a:p>
          <a:p>
            <a:r>
              <a:rPr lang="en-US" sz="1800" dirty="0"/>
              <a:t>Four categories of protection for Intellectual Property</a:t>
            </a:r>
          </a:p>
          <a:p>
            <a:pPr lvl="1"/>
            <a:r>
              <a:rPr lang="en-US" sz="1600" dirty="0"/>
              <a:t>Trademarks</a:t>
            </a:r>
          </a:p>
          <a:p>
            <a:pPr lvl="1"/>
            <a:r>
              <a:rPr lang="en-US" sz="1600" dirty="0"/>
              <a:t>Copyrights </a:t>
            </a:r>
          </a:p>
          <a:p>
            <a:pPr lvl="1"/>
            <a:r>
              <a:rPr lang="en-US" sz="1600" dirty="0"/>
              <a:t>Patents</a:t>
            </a:r>
          </a:p>
          <a:p>
            <a:pPr lvl="1"/>
            <a:r>
              <a:rPr lang="en-US" sz="1600" dirty="0"/>
              <a:t>Design Rights</a:t>
            </a:r>
          </a:p>
        </p:txBody>
      </p:sp>
    </p:spTree>
    <p:extLst>
      <p:ext uri="{BB962C8B-B14F-4D97-AF65-F5344CB8AC3E}">
        <p14:creationId xmlns:p14="http://schemas.microsoft.com/office/powerpoint/2010/main" val="26179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1F80-5E13-F944-BBE1-E9331B57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as Intellectual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5CF13-BE02-8F4E-906C-D7C6AEB30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Software is unique with respect to intellectual property and two protections apply:</a:t>
            </a:r>
          </a:p>
          <a:p>
            <a:endParaRPr lang="en-US" sz="1800" dirty="0"/>
          </a:p>
          <a:p>
            <a:pPr lvl="1"/>
            <a:r>
              <a:rPr lang="en-US" sz="1600" dirty="0"/>
              <a:t>It is a creative work in a fixed tangible form.</a:t>
            </a:r>
          </a:p>
          <a:p>
            <a:pPr lvl="2"/>
            <a:r>
              <a:rPr lang="en-US" sz="1600" dirty="0"/>
              <a:t>Copyright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It expresses a process</a:t>
            </a:r>
          </a:p>
          <a:p>
            <a:pPr lvl="2"/>
            <a:r>
              <a:rPr lang="en-US" sz="1600" dirty="0"/>
              <a:t>Patentable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0CF4-76BA-4F4C-B8D3-1D621958FC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3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FAD7-D745-C941-8C24-DECD5689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FOSS Licenses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1D46-0E35-C149-816C-D9E86A5E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6578612" cy="2980500"/>
          </a:xfrm>
        </p:spPr>
        <p:txBody>
          <a:bodyPr/>
          <a:lstStyle/>
          <a:p>
            <a:r>
              <a:rPr lang="en-US" sz="1800" dirty="0"/>
              <a:t>A license makes software Free or Open Source Software by granting others specific permissions on how they may use the copyrighted work.</a:t>
            </a:r>
          </a:p>
          <a:p>
            <a:endParaRPr lang="en-US" sz="1800" dirty="0"/>
          </a:p>
          <a:p>
            <a:pPr lvl="1"/>
            <a:r>
              <a:rPr lang="en-US" sz="1800" dirty="0"/>
              <a:t>Permissive Licenses</a:t>
            </a:r>
          </a:p>
          <a:p>
            <a:pPr lvl="2"/>
            <a:r>
              <a:rPr lang="en-US" sz="1800" dirty="0"/>
              <a:t>“Do Anything” / “Anything Goes”</a:t>
            </a:r>
          </a:p>
          <a:p>
            <a:endParaRPr lang="en-US" sz="1800" dirty="0"/>
          </a:p>
          <a:p>
            <a:pPr lvl="1"/>
            <a:r>
              <a:rPr lang="en-US" sz="1800" dirty="0"/>
              <a:t>Copyleft Licenses</a:t>
            </a:r>
          </a:p>
          <a:p>
            <a:pPr lvl="2"/>
            <a:r>
              <a:rPr lang="en-US" sz="1800" dirty="0"/>
              <a:t>“Share-a-like” / “Viral”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CD95A-ED3A-C74F-BE32-2FE9868A84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8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2363-B74A-9246-8280-678ABAB9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This Can Get Complicated…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C1358-534C-0D4A-B24F-EDBE5433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7163828" cy="2980500"/>
          </a:xfrm>
        </p:spPr>
        <p:txBody>
          <a:bodyPr/>
          <a:lstStyle/>
          <a:p>
            <a:r>
              <a:rPr lang="en-US" sz="1800" dirty="0"/>
              <a:t>Even program fragments are copyrighted.</a:t>
            </a:r>
          </a:p>
          <a:p>
            <a:pPr lvl="1"/>
            <a:endParaRPr lang="en-US" sz="1200" dirty="0"/>
          </a:p>
          <a:p>
            <a:pPr lvl="1"/>
            <a:r>
              <a:rPr lang="en-US" sz="1600" dirty="0">
                <a:hlinkClick r:id="rId3"/>
              </a:rPr>
              <a:t>https://meta.stackexchange.com/questions/12527/do-i-have-to-worry-about-copyright-issues-for-code-posted-on-stack-overflow</a:t>
            </a:r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/>
              <a:t>Consider what happens if…</a:t>
            </a:r>
          </a:p>
          <a:p>
            <a:pPr lvl="1"/>
            <a:r>
              <a:rPr lang="en-US" sz="1600" dirty="0"/>
              <a:t>a copyrighted line appears in a program that you open source…</a:t>
            </a:r>
          </a:p>
          <a:p>
            <a:pPr lvl="1"/>
            <a:r>
              <a:rPr lang="en-US" sz="1600" dirty="0"/>
              <a:t>a copylefted line appears in a commercial program...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85B-4B2A-7944-8602-04A0DC1368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E6BBD-3153-5041-B740-894FEF743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215" y="2987612"/>
            <a:ext cx="5351569" cy="57854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D53657E-3514-B444-9714-08D796DB7BBC}"/>
              </a:ext>
            </a:extLst>
          </p:cNvPr>
          <p:cNvSpPr/>
          <p:nvPr/>
        </p:nvSpPr>
        <p:spPr>
          <a:xfrm>
            <a:off x="4453128" y="3276886"/>
            <a:ext cx="886968" cy="371570"/>
          </a:xfrm>
          <a:prstGeom prst="round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62D5-67BA-A640-AC63-2E2917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6E43D-2773-FF4C-9329-96988F9B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Q05 – Friday</a:t>
            </a:r>
          </a:p>
          <a:p>
            <a:r>
              <a:rPr lang="en-US" sz="1800" dirty="0"/>
              <a:t>A06 – One week</a:t>
            </a:r>
          </a:p>
          <a:p>
            <a:r>
              <a:rPr lang="en-US" sz="1800" dirty="0"/>
              <a:t>Revise and resubmits</a:t>
            </a:r>
          </a:p>
          <a:p>
            <a:r>
              <a:rPr lang="en-US" sz="1800" dirty="0"/>
              <a:t>Quiz scores</a:t>
            </a:r>
          </a:p>
          <a:p>
            <a:r>
              <a:rPr lang="en-US" sz="1800" dirty="0"/>
              <a:t>Be active on Teams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FB07-1E98-7849-8F2A-28D3965DDD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9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8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2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4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5368" name="Rectangle 11">
            <a:extLst>
              <a:ext uri="{FF2B5EF4-FFF2-40B4-BE49-F238E27FC236}">
                <a16:creationId xmlns:a16="http://schemas.microsoft.com/office/drawing/2014/main" id="{177B4490-0EE2-E74C-8CD4-7C10EE1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817938"/>
            <a:ext cx="3963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6"/>
              </a:rPr>
              <a:t>https://creativecommons.org/licenses/by-nc/4.0/</a:t>
            </a:r>
            <a:endParaRPr lang="en-US" altLang="en-US"/>
          </a:p>
        </p:txBody>
      </p:sp>
      <p:pic>
        <p:nvPicPr>
          <p:cNvPr id="15369" name="Picture 13">
            <a:extLst>
              <a:ext uri="{FF2B5EF4-FFF2-40B4-BE49-F238E27FC236}">
                <a16:creationId xmlns:a16="http://schemas.microsoft.com/office/drawing/2014/main" id="{E8AF4106-07BF-EB46-A217-F2A1D853F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3114675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2087</TotalTime>
  <Words>728</Words>
  <Application>Microsoft Macintosh PowerPoint</Application>
  <PresentationFormat>On-screen Show (16:9)</PresentationFormat>
  <Paragraphs>110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Dosis</vt:lpstr>
      <vt:lpstr>Dosis ExtraLight</vt:lpstr>
      <vt:lpstr>Titillium Web Light</vt:lpstr>
      <vt:lpstr>Arial</vt:lpstr>
      <vt:lpstr>Mowbray template</vt:lpstr>
      <vt:lpstr>06 – Software Licensing and FOSS</vt:lpstr>
      <vt:lpstr>Software and Licensing</vt:lpstr>
      <vt:lpstr>Intellectual Property Protections</vt:lpstr>
      <vt:lpstr>Software as Intellectual Property</vt:lpstr>
      <vt:lpstr>FOSS Licenses</vt:lpstr>
      <vt:lpstr>This Can Get Complicated…</vt:lpstr>
      <vt:lpstr>What’s Next?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43</cp:revision>
  <dcterms:created xsi:type="dcterms:W3CDTF">2020-09-22T12:35:49Z</dcterms:created>
  <dcterms:modified xsi:type="dcterms:W3CDTF">2020-09-23T23:24:50Z</dcterms:modified>
</cp:coreProperties>
</file>