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87" r:id="rId1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517"/>
  </p:normalViewPr>
  <p:slideViewPr>
    <p:cSldViewPr snapToGrid="0" snapToObjects="1">
      <p:cViewPr varScale="1">
        <p:scale>
          <a:sx n="139" d="100"/>
          <a:sy n="139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34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People were using shell scripts to build projects.</a:t>
            </a:r>
          </a:p>
          <a:p>
            <a:r>
              <a:rPr lang="en-US" dirty="0"/>
              <a:t>Those scripts got very long and most of it was the same with just some small differences that were project specific.</a:t>
            </a:r>
          </a:p>
          <a:p>
            <a:r>
              <a:rPr lang="en-US" dirty="0"/>
              <a:t>So extracted the stuff that changed from project to project into data files which were much smaller and easier to create.</a:t>
            </a:r>
          </a:p>
          <a:p>
            <a:r>
              <a:rPr lang="en-US" dirty="0"/>
              <a:t>Then wrote programs that generated the actual build scripts from those files</a:t>
            </a:r>
          </a:p>
          <a:p>
            <a:r>
              <a:rPr lang="en-US" dirty="0"/>
              <a:t>Much less for the programmers to write – much less wasted time.</a:t>
            </a:r>
          </a:p>
          <a:p>
            <a:r>
              <a:rPr lang="en-US" dirty="0"/>
              <a:t>That is the </a:t>
            </a:r>
            <a:r>
              <a:rPr lang="en-US" dirty="0" err="1"/>
              <a:t>autotools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Possibly a little old school, but if you are going to be around </a:t>
            </a:r>
            <a:r>
              <a:rPr lang="en-US" dirty="0" err="1"/>
              <a:t>unix</a:t>
            </a:r>
            <a:r>
              <a:rPr lang="en-US" dirty="0"/>
              <a:t> systems, still essential knowledge.</a:t>
            </a:r>
          </a:p>
          <a:p>
            <a:r>
              <a:rPr lang="en-US" dirty="0"/>
              <a:t>Maybe not writing them… but knowing about them and being able to use them.</a:t>
            </a:r>
          </a:p>
          <a:p>
            <a:endParaRPr lang="en-US" dirty="0"/>
          </a:p>
          <a:p>
            <a:r>
              <a:rPr lang="en-US" dirty="0" err="1"/>
              <a:t>Autogen</a:t>
            </a:r>
            <a:endParaRPr lang="en-US" dirty="0"/>
          </a:p>
          <a:p>
            <a:r>
              <a:rPr lang="en-US" dirty="0"/>
              <a:t> - makes the configure script</a:t>
            </a:r>
          </a:p>
          <a:p>
            <a:r>
              <a:rPr lang="en-US" dirty="0" err="1"/>
              <a:t>Cconfigure</a:t>
            </a:r>
            <a:endParaRPr lang="en-US" dirty="0"/>
          </a:p>
          <a:p>
            <a:r>
              <a:rPr lang="en-US" dirty="0"/>
              <a:t> - checks that everything that is needed is installed</a:t>
            </a:r>
          </a:p>
          <a:p>
            <a:r>
              <a:rPr lang="en-US" dirty="0"/>
              <a:t> - makes the </a:t>
            </a:r>
            <a:r>
              <a:rPr lang="en-US" dirty="0" err="1"/>
              <a:t>makefile</a:t>
            </a:r>
            <a:endParaRPr lang="en-US" dirty="0"/>
          </a:p>
          <a:p>
            <a:r>
              <a:rPr lang="en-US" dirty="0"/>
              <a:t>Make</a:t>
            </a:r>
          </a:p>
          <a:p>
            <a:r>
              <a:rPr lang="en-US" dirty="0"/>
              <a:t> - uses the </a:t>
            </a:r>
            <a:r>
              <a:rPr lang="en-US" dirty="0" err="1"/>
              <a:t>makefile</a:t>
            </a:r>
            <a:r>
              <a:rPr lang="en-US" dirty="0"/>
              <a:t> to build the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7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just a shell script.</a:t>
            </a:r>
          </a:p>
          <a:p>
            <a:r>
              <a:rPr lang="en-US" dirty="0"/>
              <a:t>A big nasty complicated one… but one none the less.</a:t>
            </a:r>
          </a:p>
          <a:p>
            <a:endParaRPr lang="en-US" dirty="0"/>
          </a:p>
          <a:p>
            <a:r>
              <a:rPr lang="en-US" dirty="0"/>
              <a:t>So </a:t>
            </a:r>
            <a:r>
              <a:rPr lang="en-US" dirty="0" err="1"/>
              <a:t>configure.ac</a:t>
            </a:r>
            <a:r>
              <a:rPr lang="en-US" dirty="0"/>
              <a:t> and </a:t>
            </a:r>
            <a:r>
              <a:rPr lang="en-US" dirty="0" err="1"/>
              <a:t>makefile.am</a:t>
            </a:r>
            <a:r>
              <a:rPr lang="en-US" dirty="0"/>
              <a:t> contain the project specific information.</a:t>
            </a:r>
          </a:p>
          <a:p>
            <a:r>
              <a:rPr lang="en-US" dirty="0"/>
              <a:t>They are converted into</a:t>
            </a:r>
          </a:p>
          <a:p>
            <a:r>
              <a:rPr lang="en-US" dirty="0"/>
              <a:t> - configure – a full executable script with all of the code that is the same from project to project.</a:t>
            </a:r>
          </a:p>
          <a:p>
            <a:r>
              <a:rPr lang="en-US" dirty="0"/>
              <a:t> - </a:t>
            </a:r>
            <a:r>
              <a:rPr lang="en-US" dirty="0" err="1"/>
              <a:t>makeffile.in</a:t>
            </a:r>
            <a:r>
              <a:rPr lang="en-US" dirty="0"/>
              <a:t> – not quite the final product but a bit closer</a:t>
            </a:r>
          </a:p>
          <a:p>
            <a:r>
              <a:rPr lang="en-US" dirty="0"/>
              <a:t>  - the info in </a:t>
            </a:r>
            <a:r>
              <a:rPr lang="en-US" dirty="0" err="1"/>
              <a:t>Makefile.am</a:t>
            </a:r>
            <a:r>
              <a:rPr lang="en-US" dirty="0"/>
              <a:t> augmented with the specific configuration information from </a:t>
            </a:r>
            <a:r>
              <a:rPr lang="en-US" dirty="0" err="1"/>
              <a:t>configure.ac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2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tiff"/><Relationship Id="rId2" Type="http://schemas.openxmlformats.org/officeDocument/2006/relationships/hyperlink" Target="https://www.slidescarnival.com/?utm_source=templ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/4.0/" TargetMode="External"/><Relationship Id="rId5" Type="http://schemas.openxmlformats.org/officeDocument/2006/relationships/image" Target="../media/image10.tiff"/><Relationship Id="rId4" Type="http://schemas.openxmlformats.org/officeDocument/2006/relationships/hyperlink" Target="https://creativecommons.org/licenses/by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802351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800" dirty="0">
                <a:latin typeface="Dosis ExtraLight"/>
                <a:ea typeface="Dosis ExtraLight"/>
                <a:cs typeface="Dosis ExtraLight"/>
                <a:sym typeface="Dosis ExtraLight"/>
              </a:rPr>
              <a:t>09 – Building a FOSS Project with the GNU </a:t>
            </a:r>
            <a:r>
              <a:rPr lang="en-US" altLang="en-US" sz="4800" dirty="0" err="1">
                <a:latin typeface="Dosis ExtraLight"/>
                <a:ea typeface="Dosis ExtraLight"/>
                <a:cs typeface="Dosis ExtraLight"/>
                <a:sym typeface="Dosis ExtraLight"/>
              </a:rPr>
              <a:t>autotools</a:t>
            </a:r>
            <a:endParaRPr lang="en-US" altLang="en-US" sz="4800" dirty="0"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5C9E3-578E-F44D-AD2C-EF087416B6C5}"/>
              </a:ext>
            </a:extLst>
          </p:cNvPr>
          <p:cNvSpPr txBox="1"/>
          <p:nvPr/>
        </p:nvSpPr>
        <p:spPr>
          <a:xfrm>
            <a:off x="762000" y="3287713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190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Prof.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Braught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Fall 2020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272712-5DCF-6046-BE04-F8B8D57C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313948"/>
            <a:ext cx="6761100" cy="857400"/>
          </a:xfrm>
        </p:spPr>
        <p:txBody>
          <a:bodyPr/>
          <a:lstStyle/>
          <a:p>
            <a:r>
              <a:rPr lang="en-US" sz="3600" dirty="0" err="1"/>
              <a:t>Freeciv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A4B74-4D07-874E-8F86-2BE23E33C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5983" y="1312926"/>
            <a:ext cx="2536964" cy="3615690"/>
          </a:xfrm>
        </p:spPr>
        <p:txBody>
          <a:bodyPr/>
          <a:lstStyle/>
          <a:p>
            <a:r>
              <a:rPr lang="en-US" sz="1800" dirty="0" err="1"/>
              <a:t>Freeciv</a:t>
            </a:r>
            <a:r>
              <a:rPr lang="en-US" sz="1800" dirty="0"/>
              <a:t> is a Free and Open Source empire-building strategy game inspired by the history of human civilization.</a:t>
            </a:r>
          </a:p>
          <a:p>
            <a:endParaRPr lang="en-US" sz="1800" dirty="0"/>
          </a:p>
          <a:p>
            <a:r>
              <a:rPr lang="en-US" sz="1800" dirty="0"/>
              <a:t>Apply what we’ve learned using a real project.</a:t>
            </a:r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16B120-F514-9147-9380-937DF5A0D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4388">
            <a:off x="3321177" y="1221067"/>
            <a:ext cx="4521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0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A96C-D49E-704A-919F-F93047DA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238594"/>
            <a:ext cx="6761100" cy="857400"/>
          </a:xfrm>
        </p:spPr>
        <p:txBody>
          <a:bodyPr/>
          <a:lstStyle/>
          <a:p>
            <a:r>
              <a:rPr lang="en-US" sz="3600" dirty="0"/>
              <a:t>Updates &amp; Snapshots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DB423-BA7B-9C49-BD5D-219D6895249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00EEB5-B8D2-5C46-9BE3-78352D2C3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87008">
            <a:off x="269274" y="1646620"/>
            <a:ext cx="5194300" cy="240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FF9EB3-61AC-604C-829C-B5482FE2E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0303">
            <a:off x="4066753" y="1345279"/>
            <a:ext cx="4869366" cy="2452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8D1CD8-B910-394F-9920-218ECBB3D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55939">
            <a:off x="2639418" y="3388259"/>
            <a:ext cx="2274694" cy="149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9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1240-CE33-7F42-832C-941D38E9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GNU Build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4F61D-04FA-0642-BE9B-B989AF481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733550"/>
            <a:ext cx="5947676" cy="29805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b="1" i="1" dirty="0" err="1"/>
              <a:t>autotools</a:t>
            </a:r>
            <a:r>
              <a:rPr lang="en-US" sz="2000" dirty="0"/>
              <a:t> were created as part of the GNU project to simplify the process of writing </a:t>
            </a:r>
            <a:r>
              <a:rPr lang="en-US" sz="2000" i="1" dirty="0"/>
              <a:t>build scripts </a:t>
            </a:r>
            <a:r>
              <a:rPr lang="en-US" sz="2000" dirty="0"/>
              <a:t>for projects.</a:t>
            </a:r>
          </a:p>
          <a:p>
            <a:endParaRPr lang="en-US" sz="2000" dirty="0"/>
          </a:p>
          <a:p>
            <a:pPr lvl="1"/>
            <a:r>
              <a:rPr lang="en-US" sz="1800" dirty="0"/>
              <a:t>Three step process:</a:t>
            </a:r>
          </a:p>
          <a:p>
            <a:pPr lvl="1"/>
            <a:endParaRPr lang="en-US" sz="1800" dirty="0"/>
          </a:p>
          <a:p>
            <a:pPr lvl="2"/>
            <a:r>
              <a:rPr lang="en-US" sz="1600" dirty="0" err="1">
                <a:latin typeface="Courier" pitchFamily="2" charset="0"/>
              </a:rPr>
              <a:t>autogen.sh</a:t>
            </a:r>
            <a:endParaRPr lang="en-US" sz="1600" dirty="0">
              <a:latin typeface="Courier" pitchFamily="2" charset="0"/>
            </a:endParaRPr>
          </a:p>
          <a:p>
            <a:pPr lvl="2"/>
            <a:r>
              <a:rPr lang="en-US" sz="1600" dirty="0">
                <a:latin typeface="Courier" pitchFamily="2" charset="0"/>
              </a:rPr>
              <a:t>configure</a:t>
            </a:r>
          </a:p>
          <a:p>
            <a:pPr lvl="2"/>
            <a:r>
              <a:rPr lang="en-US" sz="1600" dirty="0">
                <a:latin typeface="Courier" pitchFamily="2" charset="0"/>
              </a:rPr>
              <a:t>make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6C44A-6BF3-2743-A0A5-1C3D358530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8AF798-E5D2-C44E-B57D-6F5A5BA1A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4661">
            <a:off x="6584168" y="1588288"/>
            <a:ext cx="2211507" cy="291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36BE6A-BC39-274A-954D-143849FE2ADF}"/>
              </a:ext>
            </a:extLst>
          </p:cNvPr>
          <p:cNvSpPr txBox="1"/>
          <p:nvPr/>
        </p:nvSpPr>
        <p:spPr>
          <a:xfrm>
            <a:off x="4572000" y="4779234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4"/>
                </a:solidFill>
              </a:rPr>
              <a:t>Image from: </a:t>
            </a:r>
            <a:r>
              <a:rPr lang="en-US" sz="900" dirty="0">
                <a:solidFill>
                  <a:srgbClr val="01597F"/>
                </a:solidFill>
              </a:rPr>
              <a:t>https://www.amazon.com/</a:t>
            </a:r>
            <a:r>
              <a:rPr lang="en-US" sz="900" dirty="0">
                <a:solidFill>
                  <a:schemeClr val="accent4"/>
                </a:solidFill>
              </a:rPr>
              <a:t>Autotools-Practitioners-</a:t>
            </a:r>
          </a:p>
          <a:p>
            <a:r>
              <a:rPr lang="en-US" sz="900" dirty="0" err="1">
                <a:solidFill>
                  <a:schemeClr val="accent4"/>
                </a:solidFill>
              </a:rPr>
              <a:t>Autoconf-Automake-Libtool-ebook</a:t>
            </a:r>
            <a:r>
              <a:rPr lang="en-US" sz="900" dirty="0">
                <a:solidFill>
                  <a:schemeClr val="accent4"/>
                </a:solidFill>
              </a:rPr>
              <a:t>/</a:t>
            </a:r>
            <a:r>
              <a:rPr lang="en-US" sz="900" dirty="0" err="1">
                <a:solidFill>
                  <a:schemeClr val="accent4"/>
                </a:solidFill>
              </a:rPr>
              <a:t>dp</a:t>
            </a:r>
            <a:r>
              <a:rPr lang="en-US" sz="900" dirty="0">
                <a:solidFill>
                  <a:schemeClr val="accent4"/>
                </a:solidFill>
              </a:rPr>
              <a:t>/B003WUYEL6</a:t>
            </a:r>
          </a:p>
        </p:txBody>
      </p:sp>
    </p:spTree>
    <p:extLst>
      <p:ext uri="{BB962C8B-B14F-4D97-AF65-F5344CB8AC3E}">
        <p14:creationId xmlns:p14="http://schemas.microsoft.com/office/powerpoint/2010/main" val="33187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BE4E-440B-3243-9355-415FC85E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413675"/>
            <a:ext cx="7081532" cy="857400"/>
          </a:xfrm>
        </p:spPr>
        <p:txBody>
          <a:bodyPr/>
          <a:lstStyle/>
          <a:p>
            <a:r>
              <a:rPr lang="en-US" sz="3600" dirty="0" err="1"/>
              <a:t>Autogen.sh</a:t>
            </a:r>
            <a:r>
              <a:rPr lang="en-US" sz="3600" dirty="0"/>
              <a:t> / </a:t>
            </a:r>
            <a:r>
              <a:rPr lang="en-US" sz="3600" dirty="0" err="1"/>
              <a:t>autoconf</a:t>
            </a:r>
            <a:r>
              <a:rPr lang="en-US" sz="3600" dirty="0"/>
              <a:t> / </a:t>
            </a:r>
            <a:r>
              <a:rPr lang="en-US" sz="3600" dirty="0" err="1"/>
              <a:t>automake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373D6-8E1A-DD46-94BE-C5EF3A31E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485892"/>
            <a:ext cx="6990092" cy="29805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>
                <a:latin typeface="Courier" pitchFamily="2" charset="0"/>
              </a:rPr>
              <a:t>autogen.sh</a:t>
            </a:r>
            <a:r>
              <a:rPr lang="en-US" sz="2000" dirty="0"/>
              <a:t> shell script:</a:t>
            </a:r>
          </a:p>
          <a:p>
            <a:pPr lvl="1"/>
            <a:r>
              <a:rPr lang="en-US" sz="1800" dirty="0"/>
              <a:t>Uses </a:t>
            </a:r>
            <a:r>
              <a:rPr lang="en-US" sz="1800" dirty="0" err="1">
                <a:latin typeface="Courier" pitchFamily="2" charset="0"/>
              </a:rPr>
              <a:t>autoconf</a:t>
            </a:r>
            <a:r>
              <a:rPr lang="en-US" sz="1800" dirty="0"/>
              <a:t> with </a:t>
            </a:r>
            <a:r>
              <a:rPr lang="en-US" sz="1800" dirty="0" err="1">
                <a:latin typeface="Courier" pitchFamily="2" charset="0"/>
              </a:rPr>
              <a:t>configure.ac</a:t>
            </a:r>
            <a:r>
              <a:rPr lang="en-US" sz="1800" dirty="0"/>
              <a:t> to produce the </a:t>
            </a:r>
            <a:r>
              <a:rPr lang="en-US" sz="1800" dirty="0">
                <a:latin typeface="Courier" pitchFamily="2" charset="0"/>
              </a:rPr>
              <a:t>configure</a:t>
            </a:r>
            <a:r>
              <a:rPr lang="en-US" sz="1800" dirty="0"/>
              <a:t> script as output.</a:t>
            </a:r>
          </a:p>
          <a:p>
            <a:pPr lvl="1"/>
            <a:r>
              <a:rPr lang="en-US" sz="1800" dirty="0"/>
              <a:t>Uses </a:t>
            </a:r>
            <a:r>
              <a:rPr lang="en-US" sz="1800" dirty="0" err="1">
                <a:latin typeface="Courier" pitchFamily="2" charset="0"/>
              </a:rPr>
              <a:t>automake</a:t>
            </a:r>
            <a:r>
              <a:rPr lang="en-US" sz="1800" dirty="0"/>
              <a:t> with </a:t>
            </a:r>
            <a:r>
              <a:rPr lang="en-US" sz="1800" dirty="0" err="1">
                <a:latin typeface="Courier" pitchFamily="2" charset="0"/>
              </a:rPr>
              <a:t>Makefile.am</a:t>
            </a:r>
            <a:r>
              <a:rPr lang="en-US" sz="1800" dirty="0"/>
              <a:t> produces the </a:t>
            </a:r>
            <a:r>
              <a:rPr lang="en-US" sz="1800" dirty="0" err="1">
                <a:latin typeface="Courier" pitchFamily="2" charset="0"/>
              </a:rPr>
              <a:t>Makefile.in</a:t>
            </a:r>
            <a:r>
              <a:rPr lang="en-US" sz="1800" dirty="0"/>
              <a:t> file</a:t>
            </a:r>
          </a:p>
          <a:p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034FC-E6FD-2F4E-B5E6-E5F2CDBF10B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26C0D4-4EF8-224A-91CE-A91695D9FD20}"/>
              </a:ext>
            </a:extLst>
          </p:cNvPr>
          <p:cNvSpPr/>
          <p:nvPr/>
        </p:nvSpPr>
        <p:spPr>
          <a:xfrm>
            <a:off x="3375857" y="3588953"/>
            <a:ext cx="1444752" cy="1261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accent1">
                    <a:lumMod val="25000"/>
                  </a:schemeClr>
                </a:solidFill>
              </a:rPr>
              <a:t>autogen.sh</a:t>
            </a:r>
            <a:endParaRPr lang="en-US" sz="18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E2EE7B-31FC-C448-9A42-2DB3CA01B30B}"/>
              </a:ext>
            </a:extLst>
          </p:cNvPr>
          <p:cNvSpPr/>
          <p:nvPr/>
        </p:nvSpPr>
        <p:spPr>
          <a:xfrm>
            <a:off x="1120133" y="3392357"/>
            <a:ext cx="1554480" cy="393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configure.ac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8920E4-CA95-6D4B-B2B4-706B1F7DCAC6}"/>
              </a:ext>
            </a:extLst>
          </p:cNvPr>
          <p:cNvSpPr/>
          <p:nvPr/>
        </p:nvSpPr>
        <p:spPr>
          <a:xfrm>
            <a:off x="1120133" y="4654229"/>
            <a:ext cx="1554480" cy="393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Makefile.am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FD45DC-4158-064F-9474-C3F227C6F460}"/>
              </a:ext>
            </a:extLst>
          </p:cNvPr>
          <p:cNvSpPr/>
          <p:nvPr/>
        </p:nvSpPr>
        <p:spPr>
          <a:xfrm>
            <a:off x="5527052" y="3392357"/>
            <a:ext cx="1554480" cy="393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6935B5-18E8-EE4E-BA10-6465DB5EB959}"/>
              </a:ext>
            </a:extLst>
          </p:cNvPr>
          <p:cNvSpPr/>
          <p:nvPr/>
        </p:nvSpPr>
        <p:spPr>
          <a:xfrm>
            <a:off x="5524452" y="4654229"/>
            <a:ext cx="1554480" cy="393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Makefile.in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3BFE90-31F8-DB4C-958A-B4FF5BF3301A}"/>
              </a:ext>
            </a:extLst>
          </p:cNvPr>
          <p:cNvCxnSpPr>
            <a:stCxn id="6" idx="3"/>
          </p:cNvCxnSpPr>
          <p:nvPr/>
        </p:nvCxnSpPr>
        <p:spPr>
          <a:xfrm>
            <a:off x="2674613" y="3588953"/>
            <a:ext cx="701244" cy="269208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F547B0-9CD7-9948-AC58-5045A441418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674613" y="4581617"/>
            <a:ext cx="701244" cy="269208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BA445-45D3-1845-A54F-50B2A7548155}"/>
              </a:ext>
            </a:extLst>
          </p:cNvPr>
          <p:cNvCxnSpPr>
            <a:cxnSpLocks/>
          </p:cNvCxnSpPr>
          <p:nvPr/>
        </p:nvCxnSpPr>
        <p:spPr>
          <a:xfrm flipV="1">
            <a:off x="4799608" y="3785549"/>
            <a:ext cx="722245" cy="217170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42DADF-97F2-164C-8E75-878AFA2BB395}"/>
              </a:ext>
            </a:extLst>
          </p:cNvPr>
          <p:cNvCxnSpPr>
            <a:cxnSpLocks/>
          </p:cNvCxnSpPr>
          <p:nvPr/>
        </p:nvCxnSpPr>
        <p:spPr>
          <a:xfrm>
            <a:off x="4820609" y="4461665"/>
            <a:ext cx="701244" cy="192564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3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12E8-5D40-1144-B426-7A59DD18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Configure &amp; 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FD35D-6051-4044-93EC-3C9C3C2C2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733550"/>
            <a:ext cx="7136396" cy="29805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configure</a:t>
            </a:r>
            <a:r>
              <a:rPr lang="en-US" sz="2000" dirty="0"/>
              <a:t> script checks:</a:t>
            </a:r>
          </a:p>
          <a:p>
            <a:pPr lvl="1"/>
            <a:r>
              <a:rPr lang="en-US" sz="2000" dirty="0"/>
              <a:t>checks for all dependencies</a:t>
            </a:r>
          </a:p>
          <a:p>
            <a:pPr lvl="1"/>
            <a:r>
              <a:rPr lang="en-US" sz="2000" dirty="0"/>
              <a:t>Reads </a:t>
            </a:r>
            <a:r>
              <a:rPr lang="en-US" sz="2000" dirty="0" err="1">
                <a:latin typeface="Courier" pitchFamily="2" charset="0"/>
              </a:rPr>
              <a:t>Makefile.in</a:t>
            </a:r>
            <a:r>
              <a:rPr lang="en-US" sz="2000" dirty="0"/>
              <a:t> and produces the </a:t>
            </a:r>
            <a:r>
              <a:rPr lang="en-US" sz="2000" dirty="0" err="1">
                <a:latin typeface="Courier" pitchFamily="2" charset="0"/>
              </a:rPr>
              <a:t>Makefile</a:t>
            </a:r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2000" dirty="0">
                <a:latin typeface="+mn-lt"/>
              </a:rPr>
              <a:t>Adding machine specifics.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8F1FB-6BDA-6B45-B204-CD91D193BF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5DDFD9-0D10-A046-AD7C-AAC28612AF2A}"/>
              </a:ext>
            </a:extLst>
          </p:cNvPr>
          <p:cNvSpPr/>
          <p:nvPr/>
        </p:nvSpPr>
        <p:spPr>
          <a:xfrm>
            <a:off x="3275273" y="3443256"/>
            <a:ext cx="1444752" cy="1261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>
                    <a:lumMod val="25000"/>
                  </a:schemeClr>
                </a:solidFill>
              </a:rPr>
              <a:t>configure</a:t>
            </a:r>
          </a:p>
          <a:p>
            <a:pPr algn="ctr"/>
            <a:endParaRPr lang="en-US" sz="1800" dirty="0">
              <a:solidFill>
                <a:schemeClr val="accent1">
                  <a:lumMod val="2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if dependencies satisfied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8270C1-D9E7-254C-94DB-E0EEC9240E9D}"/>
              </a:ext>
            </a:extLst>
          </p:cNvPr>
          <p:cNvSpPr/>
          <p:nvPr/>
        </p:nvSpPr>
        <p:spPr>
          <a:xfrm>
            <a:off x="904285" y="3857022"/>
            <a:ext cx="1554480" cy="393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Makefile.in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0E7CA0-5997-954D-98A7-CE10A18EFB1B}"/>
              </a:ext>
            </a:extLst>
          </p:cNvPr>
          <p:cNvSpPr/>
          <p:nvPr/>
        </p:nvSpPr>
        <p:spPr>
          <a:xfrm>
            <a:off x="5536533" y="3889899"/>
            <a:ext cx="1554480" cy="393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0E49A7-09FA-6F45-8393-A623516931F7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458765" y="4053618"/>
            <a:ext cx="816508" cy="20574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B0914F-329B-6644-B86E-D06FFC5FFC1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20025" y="4086495"/>
            <a:ext cx="816508" cy="0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B917-3B87-0346-A340-033DAFA4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517F5-CCC9-3E43-A553-3EAB17054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make</a:t>
            </a:r>
            <a:r>
              <a:rPr lang="en-US" sz="2000" dirty="0"/>
              <a:t> program uses the information in the </a:t>
            </a:r>
            <a:r>
              <a:rPr lang="en-US" sz="2000" dirty="0" err="1">
                <a:latin typeface="Courier" pitchFamily="2" charset="0"/>
              </a:rPr>
              <a:t>Makefile</a:t>
            </a:r>
            <a:r>
              <a:rPr lang="en-US" sz="2000" dirty="0"/>
              <a:t> to build the </a:t>
            </a:r>
            <a:r>
              <a:rPr lang="en-US" sz="2000" i="1" dirty="0"/>
              <a:t>executable</a:t>
            </a:r>
            <a:r>
              <a:rPr lang="en-US" sz="2000" dirty="0"/>
              <a:t> files from the </a:t>
            </a:r>
            <a:r>
              <a:rPr lang="en-US" sz="2000" i="1" dirty="0"/>
              <a:t>source</a:t>
            </a:r>
            <a:r>
              <a:rPr lang="en-US" sz="2000" dirty="0"/>
              <a:t> files.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58CBA-48B7-234A-94B7-F3DDB919F57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BFE2972-E067-8A42-9F39-42AFA466B879}"/>
              </a:ext>
            </a:extLst>
          </p:cNvPr>
          <p:cNvSpPr/>
          <p:nvPr/>
        </p:nvSpPr>
        <p:spPr>
          <a:xfrm>
            <a:off x="3275273" y="3223800"/>
            <a:ext cx="1444752" cy="1261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>
                    <a:lumMod val="25000"/>
                  </a:schemeClr>
                </a:solidFill>
              </a:rPr>
              <a:t>make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C09034-23C3-5C49-B8F0-E17F3057393A}"/>
              </a:ext>
            </a:extLst>
          </p:cNvPr>
          <p:cNvSpPr/>
          <p:nvPr/>
        </p:nvSpPr>
        <p:spPr>
          <a:xfrm>
            <a:off x="1019549" y="3027204"/>
            <a:ext cx="1554480" cy="393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3E301D-F81E-DA45-B1CB-CC6A0EA0A2CE}"/>
              </a:ext>
            </a:extLst>
          </p:cNvPr>
          <p:cNvSpPr/>
          <p:nvPr/>
        </p:nvSpPr>
        <p:spPr>
          <a:xfrm>
            <a:off x="1019549" y="3867309"/>
            <a:ext cx="1554480" cy="992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</a:p>
          <a:p>
            <a:pPr algn="ctr"/>
            <a:r>
              <a:rPr lang="en-US" dirty="0"/>
              <a:t>Source Code</a:t>
            </a:r>
          </a:p>
          <a:p>
            <a:pPr algn="ctr"/>
            <a:r>
              <a:rPr lang="en-US" dirty="0"/>
              <a:t>&amp;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F403E9-DEFE-5346-980C-4AB24C3FA085}"/>
              </a:ext>
            </a:extLst>
          </p:cNvPr>
          <p:cNvSpPr/>
          <p:nvPr/>
        </p:nvSpPr>
        <p:spPr>
          <a:xfrm>
            <a:off x="5498302" y="3523536"/>
            <a:ext cx="1554480" cy="66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</a:t>
            </a:r>
          </a:p>
          <a:p>
            <a:pPr algn="ctr"/>
            <a:r>
              <a:rPr lang="en-US" dirty="0"/>
              <a:t>Program(s)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1C2952-E8E5-7D42-9848-6FEF6604A5FA}"/>
              </a:ext>
            </a:extLst>
          </p:cNvPr>
          <p:cNvCxnSpPr>
            <a:stCxn id="6" idx="3"/>
          </p:cNvCxnSpPr>
          <p:nvPr/>
        </p:nvCxnSpPr>
        <p:spPr>
          <a:xfrm>
            <a:off x="2574029" y="3223800"/>
            <a:ext cx="701244" cy="269208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C7743C-794E-6F41-A97A-D183759541C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574029" y="4114800"/>
            <a:ext cx="701244" cy="248841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A2F4B4-41F2-624F-83A2-A8E30F9E7A6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720025" y="3854736"/>
            <a:ext cx="778277" cy="0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16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0BCC-ABB1-E242-B953-42D2DC823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56" y="342303"/>
            <a:ext cx="6761100" cy="857400"/>
          </a:xfrm>
        </p:spPr>
        <p:txBody>
          <a:bodyPr/>
          <a:lstStyle/>
          <a:p>
            <a:r>
              <a:rPr lang="en-US" sz="3600" dirty="0"/>
              <a:t>The Volume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F1EA3-F405-614E-AA09-15A4B33E328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09D8F-D07B-AA42-B71A-3A7291443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7212">
            <a:off x="499727" y="1650083"/>
            <a:ext cx="3962400" cy="32131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0285643-7C9D-124D-AC73-7482F9B707E5}"/>
              </a:ext>
            </a:extLst>
          </p:cNvPr>
          <p:cNvGrpSpPr/>
          <p:nvPr/>
        </p:nvGrpSpPr>
        <p:grpSpPr>
          <a:xfrm>
            <a:off x="4563346" y="1484882"/>
            <a:ext cx="4351786" cy="3213100"/>
            <a:chOff x="4563346" y="1484882"/>
            <a:chExt cx="4351786" cy="32131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52D203-BB92-0348-A01C-248E1BB93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06035">
              <a:off x="4823047" y="1484882"/>
              <a:ext cx="3962400" cy="3213100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7296C38-9DC8-A740-95C4-8ED992A359C8}"/>
                </a:ext>
              </a:extLst>
            </p:cNvPr>
            <p:cNvSpPr/>
            <p:nvPr/>
          </p:nvSpPr>
          <p:spPr>
            <a:xfrm rot="625526">
              <a:off x="4563346" y="3205673"/>
              <a:ext cx="4351786" cy="272956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031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9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2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4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5368" name="Rectangle 11">
            <a:extLst>
              <a:ext uri="{FF2B5EF4-FFF2-40B4-BE49-F238E27FC236}">
                <a16:creationId xmlns:a16="http://schemas.microsoft.com/office/drawing/2014/main" id="{177B4490-0EE2-E74C-8CD4-7C10EE1B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817938"/>
            <a:ext cx="396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6"/>
              </a:rPr>
              <a:t>https://creativecommons.org/licenses/by-nc/4.0/</a:t>
            </a:r>
            <a:endParaRPr lang="en-US" altLang="en-US"/>
          </a:p>
        </p:txBody>
      </p:sp>
      <p:pic>
        <p:nvPicPr>
          <p:cNvPr id="15369" name="Picture 13">
            <a:extLst>
              <a:ext uri="{FF2B5EF4-FFF2-40B4-BE49-F238E27FC236}">
                <a16:creationId xmlns:a16="http://schemas.microsoft.com/office/drawing/2014/main" id="{E8AF4106-07BF-EB46-A217-F2A1D853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114675"/>
            <a:ext cx="281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1146</TotalTime>
  <Words>510</Words>
  <Application>Microsoft Macintosh PowerPoint</Application>
  <PresentationFormat>On-screen Show (16:9)</PresentationFormat>
  <Paragraphs>87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Dosis</vt:lpstr>
      <vt:lpstr>Dosis ExtraLight</vt:lpstr>
      <vt:lpstr>Titillium Web Light</vt:lpstr>
      <vt:lpstr>Arial</vt:lpstr>
      <vt:lpstr>Courier</vt:lpstr>
      <vt:lpstr>Mowbray template</vt:lpstr>
      <vt:lpstr>09 – Building a FOSS Project with the GNU autotools</vt:lpstr>
      <vt:lpstr>Freeciv</vt:lpstr>
      <vt:lpstr>Updates &amp; Snapshots</vt:lpstr>
      <vt:lpstr>GNU Build Tools</vt:lpstr>
      <vt:lpstr>Autogen.sh / autoconf / automake</vt:lpstr>
      <vt:lpstr>Configure &amp; dependencies</vt:lpstr>
      <vt:lpstr>Make</vt:lpstr>
      <vt:lpstr>The Volume Control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 – Getting Around a FOSS Project – configure &amp; make</dc:title>
  <dc:creator>Braught, Grant</dc:creator>
  <cp:lastModifiedBy>Braught, Grant</cp:lastModifiedBy>
  <cp:revision>53</cp:revision>
  <dcterms:created xsi:type="dcterms:W3CDTF">2020-10-21T17:20:13Z</dcterms:created>
  <dcterms:modified xsi:type="dcterms:W3CDTF">2020-10-22T12:27:08Z</dcterms:modified>
</cp:coreProperties>
</file>