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5" r:id="rId7"/>
    <p:sldId id="276" r:id="rId8"/>
    <p:sldId id="277" r:id="rId9"/>
    <p:sldId id="260" r:id="rId10"/>
    <p:sldId id="279" r:id="rId11"/>
  </p:sldIdLst>
  <p:sldSz cx="6858000" cy="9144000" type="letter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old" panose="00000800000000000000" charset="0"/>
      <p:regular r:id="rId18"/>
    </p:embeddedFont>
    <p:embeddedFont>
      <p:font typeface="Montserrat Ultra-Bold" panose="020B0604020202020204" charset="0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73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746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619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492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365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5238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6111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984" algn="l" defTabSz="801746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8798E-8A35-4766-B5C6-5E4CFCA1EAB6}" v="7" dt="2025-09-02T22:45:04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22" autoAdjust="0"/>
  </p:normalViewPr>
  <p:slideViewPr>
    <p:cSldViewPr>
      <p:cViewPr>
        <p:scale>
          <a:sx n="100" d="100"/>
          <a:sy n="100" d="100"/>
        </p:scale>
        <p:origin x="1906" y="-11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eticia Esparza Araujo" userId="1cc3d9fe-8159-43c7-b03e-a6e088dd563e" providerId="ADAL" clId="{9EA8798E-8A35-4766-B5C6-5E4CFCA1EAB6}"/>
    <pc:docChg chg="undo custSel modSld">
      <pc:chgData name="Claudia Leticia Esparza Araujo" userId="1cc3d9fe-8159-43c7-b03e-a6e088dd563e" providerId="ADAL" clId="{9EA8798E-8A35-4766-B5C6-5E4CFCA1EAB6}" dt="2025-09-02T22:45:04.671" v="319"/>
      <pc:docMkLst>
        <pc:docMk/>
      </pc:docMkLst>
      <pc:sldChg chg="addSp delSp modSp mod">
        <pc:chgData name="Claudia Leticia Esparza Araujo" userId="1cc3d9fe-8159-43c7-b03e-a6e088dd563e" providerId="ADAL" clId="{9EA8798E-8A35-4766-B5C6-5E4CFCA1EAB6}" dt="2025-09-02T22:29:42.138" v="17"/>
        <pc:sldMkLst>
          <pc:docMk/>
          <pc:sldMk cId="0" sldId="256"/>
        </pc:sldMkLst>
        <pc:spChg chg="add mod">
          <ac:chgData name="Claudia Leticia Esparza Araujo" userId="1cc3d9fe-8159-43c7-b03e-a6e088dd563e" providerId="ADAL" clId="{9EA8798E-8A35-4766-B5C6-5E4CFCA1EAB6}" dt="2025-09-02T22:29:04.067" v="16" actId="403"/>
          <ac:spMkLst>
            <pc:docMk/>
            <pc:sldMk cId="0" sldId="256"/>
            <ac:spMk id="4" creationId="{8802255C-821E-917E-8136-78EFB2B91C7E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0" sldId="256"/>
            <ac:spMk id="18" creationId="{12C674A8-08E9-D62E-1D68-D9D83E9E8E0D}"/>
          </ac:spMkLst>
        </pc:spChg>
        <pc:picChg chg="del">
          <ac:chgData name="Claudia Leticia Esparza Araujo" userId="1cc3d9fe-8159-43c7-b03e-a6e088dd563e" providerId="ADAL" clId="{9EA8798E-8A35-4766-B5C6-5E4CFCA1EAB6}" dt="2025-09-02T22:28:40.081" v="0" actId="478"/>
          <ac:picMkLst>
            <pc:docMk/>
            <pc:sldMk cId="0" sldId="256"/>
            <ac:picMk id="15" creationId="{26151E44-B816-3CB2-CE32-1D7BEE24DD35}"/>
          </ac:picMkLst>
        </pc:picChg>
      </pc:sldChg>
      <pc:sldChg chg="modSp mod">
        <pc:chgData name="Claudia Leticia Esparza Araujo" userId="1cc3d9fe-8159-43c7-b03e-a6e088dd563e" providerId="ADAL" clId="{9EA8798E-8A35-4766-B5C6-5E4CFCA1EAB6}" dt="2025-09-02T22:31:50.568" v="303" actId="20577"/>
        <pc:sldMkLst>
          <pc:docMk/>
          <pc:sldMk cId="0" sldId="257"/>
        </pc:sldMkLst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Claudia Leticia Esparza Araujo" userId="1cc3d9fe-8159-43c7-b03e-a6e088dd563e" providerId="ADAL" clId="{9EA8798E-8A35-4766-B5C6-5E4CFCA1EAB6}" dt="2025-09-02T22:31:08.086" v="246" actId="20577"/>
          <ac:spMkLst>
            <pc:docMk/>
            <pc:sldMk cId="0" sldId="257"/>
            <ac:spMk id="37" creationId="{3FEFD29F-0AF5-1D13-7455-0CA35E731F89}"/>
          </ac:spMkLst>
        </pc:spChg>
        <pc:graphicFrameChg chg="modGraphic">
          <ac:chgData name="Claudia Leticia Esparza Araujo" userId="1cc3d9fe-8159-43c7-b03e-a6e088dd563e" providerId="ADAL" clId="{9EA8798E-8A35-4766-B5C6-5E4CFCA1EAB6}" dt="2025-09-02T22:31:50.568" v="303" actId="20577"/>
          <ac:graphicFrameMkLst>
            <pc:docMk/>
            <pc:sldMk cId="0" sldId="257"/>
            <ac:graphicFrameMk id="45" creationId="{1FA99B50-44BD-B760-91CF-0E976BE8EDF1}"/>
          </ac:graphicFrameMkLst>
        </pc:graphicFrameChg>
      </pc:sldChg>
      <pc:sldChg chg="addSp delSp modSp mod">
        <pc:chgData name="Claudia Leticia Esparza Araujo" userId="1cc3d9fe-8159-43c7-b03e-a6e088dd563e" providerId="ADAL" clId="{9EA8798E-8A35-4766-B5C6-5E4CFCA1EAB6}" dt="2025-09-02T22:44:25.049" v="311" actId="14100"/>
        <pc:sldMkLst>
          <pc:docMk/>
          <pc:sldMk cId="4030941897" sldId="263"/>
        </pc:sldMkLst>
        <pc:spChg chg="add mod">
          <ac:chgData name="Claudia Leticia Esparza Araujo" userId="1cc3d9fe-8159-43c7-b03e-a6e088dd563e" providerId="ADAL" clId="{9EA8798E-8A35-4766-B5C6-5E4CFCA1EAB6}" dt="2025-09-02T22:44:25.049" v="311" actId="14100"/>
          <ac:spMkLst>
            <pc:docMk/>
            <pc:sldMk cId="4030941897" sldId="263"/>
            <ac:spMk id="4" creationId="{5A26CED2-7443-C2DB-25B7-70BF1862AE09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4030941897" sldId="263"/>
            <ac:spMk id="9" creationId="{00000000-0000-0000-0000-000000000000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4030941897" sldId="263"/>
            <ac:spMk id="14" creationId="{5E52DC0C-2E23-B081-DDEE-AC108EBE65F6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4030941897" sldId="263"/>
            <ac:spMk id="16" creationId="{8EE4978F-07E1-7875-8B91-2E02F0173D76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4030941897" sldId="263"/>
            <ac:spMk id="18" creationId="{15B6FED2-89F5-A9E4-6AA6-D13D26710478}"/>
          </ac:spMkLst>
        </pc:spChg>
        <pc:picChg chg="del">
          <ac:chgData name="Claudia Leticia Esparza Araujo" userId="1cc3d9fe-8159-43c7-b03e-a6e088dd563e" providerId="ADAL" clId="{9EA8798E-8A35-4766-B5C6-5E4CFCA1EAB6}" dt="2025-09-02T22:44:12.700" v="304" actId="478"/>
          <ac:picMkLst>
            <pc:docMk/>
            <pc:sldMk cId="4030941897" sldId="263"/>
            <ac:picMk id="20" creationId="{F88E6D90-A44D-4FF5-FF33-A20E2C841EFE}"/>
          </ac:picMkLst>
        </pc:picChg>
      </pc:sldChg>
      <pc:sldChg chg="addSp delSp modSp mod">
        <pc:chgData name="Claudia Leticia Esparza Araujo" userId="1cc3d9fe-8159-43c7-b03e-a6e088dd563e" providerId="ADAL" clId="{9EA8798E-8A35-4766-B5C6-5E4CFCA1EAB6}" dt="2025-09-02T22:44:32.031" v="313"/>
        <pc:sldMkLst>
          <pc:docMk/>
          <pc:sldMk cId="1822632271" sldId="264"/>
        </pc:sldMkLst>
        <pc:spChg chg="add mod">
          <ac:chgData name="Claudia Leticia Esparza Araujo" userId="1cc3d9fe-8159-43c7-b03e-a6e088dd563e" providerId="ADAL" clId="{9EA8798E-8A35-4766-B5C6-5E4CFCA1EAB6}" dt="2025-09-02T22:44:32.031" v="313"/>
          <ac:spMkLst>
            <pc:docMk/>
            <pc:sldMk cId="1822632271" sldId="264"/>
            <ac:spMk id="2" creationId="{C02C9F00-9D1E-6B33-33C5-626CDBF064B1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1822632271" sldId="264"/>
            <ac:spMk id="8" creationId="{00000000-0000-0000-0000-000000000000}"/>
          </ac:spMkLst>
        </pc:spChg>
        <pc:picChg chg="del">
          <ac:chgData name="Claudia Leticia Esparza Araujo" userId="1cc3d9fe-8159-43c7-b03e-a6e088dd563e" providerId="ADAL" clId="{9EA8798E-8A35-4766-B5C6-5E4CFCA1EAB6}" dt="2025-09-02T22:44:31.563" v="312" actId="478"/>
          <ac:picMkLst>
            <pc:docMk/>
            <pc:sldMk cId="1822632271" sldId="264"/>
            <ac:picMk id="20" creationId="{F88E6D90-A44D-4FF5-FF33-A20E2C841EFE}"/>
          </ac:picMkLst>
        </pc:picChg>
      </pc:sldChg>
      <pc:sldChg chg="addSp delSp modSp mod">
        <pc:chgData name="Claudia Leticia Esparza Araujo" userId="1cc3d9fe-8159-43c7-b03e-a6e088dd563e" providerId="ADAL" clId="{9EA8798E-8A35-4766-B5C6-5E4CFCA1EAB6}" dt="2025-09-02T22:44:35.392" v="315"/>
        <pc:sldMkLst>
          <pc:docMk/>
          <pc:sldMk cId="314595841" sldId="275"/>
        </pc:sldMkLst>
        <pc:spChg chg="add mod">
          <ac:chgData name="Claudia Leticia Esparza Araujo" userId="1cc3d9fe-8159-43c7-b03e-a6e088dd563e" providerId="ADAL" clId="{9EA8798E-8A35-4766-B5C6-5E4CFCA1EAB6}" dt="2025-09-02T22:44:35.392" v="315"/>
          <ac:spMkLst>
            <pc:docMk/>
            <pc:sldMk cId="314595841" sldId="275"/>
            <ac:spMk id="6" creationId="{F133002A-FCB6-406A-3690-C6E5C4DFB967}"/>
          </ac:spMkLst>
        </pc:spChg>
        <pc:spChg chg="mod">
          <ac:chgData name="Claudia Leticia Esparza Araujo" userId="1cc3d9fe-8159-43c7-b03e-a6e088dd563e" providerId="ADAL" clId="{9EA8798E-8A35-4766-B5C6-5E4CFCA1EAB6}" dt="2025-09-02T22:29:42.138" v="17"/>
          <ac:spMkLst>
            <pc:docMk/>
            <pc:sldMk cId="314595841" sldId="275"/>
            <ac:spMk id="8" creationId="{00000000-0000-0000-0000-000000000000}"/>
          </ac:spMkLst>
        </pc:spChg>
        <pc:picChg chg="del">
          <ac:chgData name="Claudia Leticia Esparza Araujo" userId="1cc3d9fe-8159-43c7-b03e-a6e088dd563e" providerId="ADAL" clId="{9EA8798E-8A35-4766-B5C6-5E4CFCA1EAB6}" dt="2025-09-02T22:44:34.976" v="314" actId="478"/>
          <ac:picMkLst>
            <pc:docMk/>
            <pc:sldMk cId="314595841" sldId="275"/>
            <ac:picMk id="20" creationId="{F88E6D90-A44D-4FF5-FF33-A20E2C841EFE}"/>
          </ac:picMkLst>
        </pc:picChg>
      </pc:sldChg>
      <pc:sldChg chg="addSp delSp modSp mod">
        <pc:chgData name="Claudia Leticia Esparza Araujo" userId="1cc3d9fe-8159-43c7-b03e-a6e088dd563e" providerId="ADAL" clId="{9EA8798E-8A35-4766-B5C6-5E4CFCA1EAB6}" dt="2025-09-02T22:44:59.621" v="317"/>
        <pc:sldMkLst>
          <pc:docMk/>
          <pc:sldMk cId="534949457" sldId="276"/>
        </pc:sldMkLst>
        <pc:spChg chg="add mod">
          <ac:chgData name="Claudia Leticia Esparza Araujo" userId="1cc3d9fe-8159-43c7-b03e-a6e088dd563e" providerId="ADAL" clId="{9EA8798E-8A35-4766-B5C6-5E4CFCA1EAB6}" dt="2025-09-02T22:44:59.621" v="317"/>
          <ac:spMkLst>
            <pc:docMk/>
            <pc:sldMk cId="534949457" sldId="276"/>
            <ac:spMk id="2" creationId="{3B49BCAC-D42C-5E2A-7D5E-7E85E524329B}"/>
          </ac:spMkLst>
        </pc:spChg>
        <pc:picChg chg="del">
          <ac:chgData name="Claudia Leticia Esparza Araujo" userId="1cc3d9fe-8159-43c7-b03e-a6e088dd563e" providerId="ADAL" clId="{9EA8798E-8A35-4766-B5C6-5E4CFCA1EAB6}" dt="2025-09-02T22:44:58.950" v="316" actId="478"/>
          <ac:picMkLst>
            <pc:docMk/>
            <pc:sldMk cId="534949457" sldId="276"/>
            <ac:picMk id="20" creationId="{F88E6D90-A44D-4FF5-FF33-A20E2C841EFE}"/>
          </ac:picMkLst>
        </pc:picChg>
      </pc:sldChg>
      <pc:sldChg chg="addSp delSp modSp mod">
        <pc:chgData name="Claudia Leticia Esparza Araujo" userId="1cc3d9fe-8159-43c7-b03e-a6e088dd563e" providerId="ADAL" clId="{9EA8798E-8A35-4766-B5C6-5E4CFCA1EAB6}" dt="2025-09-02T22:45:04.671" v="319"/>
        <pc:sldMkLst>
          <pc:docMk/>
          <pc:sldMk cId="4082158456" sldId="277"/>
        </pc:sldMkLst>
        <pc:spChg chg="add mod">
          <ac:chgData name="Claudia Leticia Esparza Araujo" userId="1cc3d9fe-8159-43c7-b03e-a6e088dd563e" providerId="ADAL" clId="{9EA8798E-8A35-4766-B5C6-5E4CFCA1EAB6}" dt="2025-09-02T22:45:04.671" v="319"/>
          <ac:spMkLst>
            <pc:docMk/>
            <pc:sldMk cId="4082158456" sldId="277"/>
            <ac:spMk id="4" creationId="{9291B83B-3D6A-4DBF-E59F-3D32BCB93C1E}"/>
          </ac:spMkLst>
        </pc:spChg>
        <pc:picChg chg="del">
          <ac:chgData name="Claudia Leticia Esparza Araujo" userId="1cc3d9fe-8159-43c7-b03e-a6e088dd563e" providerId="ADAL" clId="{9EA8798E-8A35-4766-B5C6-5E4CFCA1EAB6}" dt="2025-09-02T22:45:03.863" v="318" actId="478"/>
          <ac:picMkLst>
            <pc:docMk/>
            <pc:sldMk cId="4082158456" sldId="277"/>
            <ac:picMk id="20" creationId="{F88E6D90-A44D-4FF5-FF33-A20E2C841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407" y="1821741"/>
            <a:ext cx="7053943" cy="1257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814" y="3323117"/>
            <a:ext cx="5809129" cy="1498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0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1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3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4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6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7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6598" y="234845"/>
            <a:ext cx="1867220" cy="50036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38" y="234845"/>
            <a:ext cx="5463348" cy="5003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544" y="3768371"/>
            <a:ext cx="7053943" cy="1164720"/>
          </a:xfrm>
        </p:spPr>
        <p:txBody>
          <a:bodyPr anchor="t"/>
          <a:lstStyle>
            <a:lvl1pPr algn="l">
              <a:defRPr sz="342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544" y="2485551"/>
            <a:ext cx="7053943" cy="1282820"/>
          </a:xfrm>
        </p:spPr>
        <p:txBody>
          <a:bodyPr anchor="b"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90952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2pPr>
            <a:lvl3pPr marL="781903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17285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56380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95475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34571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736662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312761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38" y="1368343"/>
            <a:ext cx="3665284" cy="3870182"/>
          </a:xfrm>
        </p:spPr>
        <p:txBody>
          <a:bodyPr/>
          <a:lstStyle>
            <a:lvl1pPr>
              <a:defRPr sz="2394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8534" y="1368343"/>
            <a:ext cx="3665284" cy="3870182"/>
          </a:xfrm>
        </p:spPr>
        <p:txBody>
          <a:bodyPr/>
          <a:lstStyle>
            <a:lvl1pPr>
              <a:defRPr sz="2394"/>
            </a:lvl1pPr>
            <a:lvl2pPr>
              <a:defRPr sz="2052"/>
            </a:lvl2pPr>
            <a:lvl3pPr>
              <a:defRPr sz="1710"/>
            </a:lvl3pPr>
            <a:lvl4pPr>
              <a:defRPr sz="1539"/>
            </a:lvl4pPr>
            <a:lvl5pPr>
              <a:defRPr sz="1539"/>
            </a:lvl5pPr>
            <a:lvl6pPr>
              <a:defRPr sz="1539"/>
            </a:lvl6pPr>
            <a:lvl7pPr>
              <a:defRPr sz="1539"/>
            </a:lvl7pPr>
            <a:lvl8pPr>
              <a:defRPr sz="1539"/>
            </a:lvl8pPr>
            <a:lvl9pPr>
              <a:defRPr sz="15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38" y="1312686"/>
            <a:ext cx="3666725" cy="547065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52" indent="0">
              <a:buNone/>
              <a:defRPr sz="1710" b="1"/>
            </a:lvl2pPr>
            <a:lvl3pPr marL="781903" indent="0">
              <a:buNone/>
              <a:defRPr sz="1539" b="1"/>
            </a:lvl3pPr>
            <a:lvl4pPr marL="1172855" indent="0">
              <a:buNone/>
              <a:defRPr sz="1368" b="1"/>
            </a:lvl4pPr>
            <a:lvl5pPr marL="1563807" indent="0">
              <a:buNone/>
              <a:defRPr sz="1368" b="1"/>
            </a:lvl5pPr>
            <a:lvl6pPr marL="1954759" indent="0">
              <a:buNone/>
              <a:defRPr sz="1368" b="1"/>
            </a:lvl6pPr>
            <a:lvl7pPr marL="2345710" indent="0">
              <a:buNone/>
              <a:defRPr sz="1368" b="1"/>
            </a:lvl7pPr>
            <a:lvl8pPr marL="2736662" indent="0">
              <a:buNone/>
              <a:defRPr sz="1368" b="1"/>
            </a:lvl8pPr>
            <a:lvl9pPr marL="3127614" indent="0">
              <a:buNone/>
              <a:defRPr sz="13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38" y="1859750"/>
            <a:ext cx="3666725" cy="3378774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5653" y="1312686"/>
            <a:ext cx="3668166" cy="547065"/>
          </a:xfrm>
        </p:spPr>
        <p:txBody>
          <a:bodyPr anchor="b"/>
          <a:lstStyle>
            <a:lvl1pPr marL="0" indent="0">
              <a:buNone/>
              <a:defRPr sz="2052" b="1"/>
            </a:lvl1pPr>
            <a:lvl2pPr marL="390952" indent="0">
              <a:buNone/>
              <a:defRPr sz="1710" b="1"/>
            </a:lvl2pPr>
            <a:lvl3pPr marL="781903" indent="0">
              <a:buNone/>
              <a:defRPr sz="1539" b="1"/>
            </a:lvl3pPr>
            <a:lvl4pPr marL="1172855" indent="0">
              <a:buNone/>
              <a:defRPr sz="1368" b="1"/>
            </a:lvl4pPr>
            <a:lvl5pPr marL="1563807" indent="0">
              <a:buNone/>
              <a:defRPr sz="1368" b="1"/>
            </a:lvl5pPr>
            <a:lvl6pPr marL="1954759" indent="0">
              <a:buNone/>
              <a:defRPr sz="1368" b="1"/>
            </a:lvl6pPr>
            <a:lvl7pPr marL="2345710" indent="0">
              <a:buNone/>
              <a:defRPr sz="1368" b="1"/>
            </a:lvl7pPr>
            <a:lvl8pPr marL="2736662" indent="0">
              <a:buNone/>
              <a:defRPr sz="1368" b="1"/>
            </a:lvl8pPr>
            <a:lvl9pPr marL="3127614" indent="0">
              <a:buNone/>
              <a:defRPr sz="13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5653" y="1859750"/>
            <a:ext cx="3668166" cy="3378774"/>
          </a:xfrm>
        </p:spPr>
        <p:txBody>
          <a:bodyPr/>
          <a:lstStyle>
            <a:lvl1pPr>
              <a:defRPr sz="2052"/>
            </a:lvl1pPr>
            <a:lvl2pPr>
              <a:defRPr sz="1710"/>
            </a:lvl2pPr>
            <a:lvl3pPr>
              <a:defRPr sz="1539"/>
            </a:lvl3pPr>
            <a:lvl4pPr>
              <a:defRPr sz="1368"/>
            </a:lvl4pPr>
            <a:lvl5pPr>
              <a:defRPr sz="1368"/>
            </a:lvl5pPr>
            <a:lvl6pPr>
              <a:defRPr sz="1368"/>
            </a:lvl6pPr>
            <a:lvl7pPr>
              <a:defRPr sz="1368"/>
            </a:lvl7pPr>
            <a:lvl8pPr>
              <a:defRPr sz="1368"/>
            </a:lvl8pPr>
            <a:lvl9pPr>
              <a:defRPr sz="1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38" y="233487"/>
            <a:ext cx="2730234" cy="993677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583" y="233487"/>
            <a:ext cx="4639235" cy="5005037"/>
          </a:xfrm>
        </p:spPr>
        <p:txBody>
          <a:bodyPr/>
          <a:lstStyle>
            <a:lvl1pPr>
              <a:defRPr sz="2736"/>
            </a:lvl1pPr>
            <a:lvl2pPr>
              <a:defRPr sz="2394"/>
            </a:lvl2pPr>
            <a:lvl3pPr>
              <a:defRPr sz="2052"/>
            </a:lvl3pPr>
            <a:lvl4pPr>
              <a:defRPr sz="1710"/>
            </a:lvl4pPr>
            <a:lvl5pPr>
              <a:defRPr sz="1710"/>
            </a:lvl5pPr>
            <a:lvl6pPr>
              <a:defRPr sz="1710"/>
            </a:lvl6pPr>
            <a:lvl7pPr>
              <a:defRPr sz="1710"/>
            </a:lvl7pPr>
            <a:lvl8pPr>
              <a:defRPr sz="1710"/>
            </a:lvl8pPr>
            <a:lvl9pPr>
              <a:defRPr sz="17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38" y="1227164"/>
            <a:ext cx="2730234" cy="4011360"/>
          </a:xfrm>
        </p:spPr>
        <p:txBody>
          <a:bodyPr/>
          <a:lstStyle>
            <a:lvl1pPr marL="0" indent="0">
              <a:buNone/>
              <a:defRPr sz="1197"/>
            </a:lvl1pPr>
            <a:lvl2pPr marL="390952" indent="0">
              <a:buNone/>
              <a:defRPr sz="1026"/>
            </a:lvl2pPr>
            <a:lvl3pPr marL="781903" indent="0">
              <a:buNone/>
              <a:defRPr sz="855"/>
            </a:lvl3pPr>
            <a:lvl4pPr marL="1172855" indent="0">
              <a:buNone/>
              <a:defRPr sz="770"/>
            </a:lvl4pPr>
            <a:lvl5pPr marL="1563807" indent="0">
              <a:buNone/>
              <a:defRPr sz="770"/>
            </a:lvl5pPr>
            <a:lvl6pPr marL="1954759" indent="0">
              <a:buNone/>
              <a:defRPr sz="770"/>
            </a:lvl6pPr>
            <a:lvl7pPr marL="2345710" indent="0">
              <a:buNone/>
              <a:defRPr sz="770"/>
            </a:lvl7pPr>
            <a:lvl8pPr marL="2736662" indent="0">
              <a:buNone/>
              <a:defRPr sz="770"/>
            </a:lvl8pPr>
            <a:lvl9pPr marL="3127614" indent="0">
              <a:buNone/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14" y="4105026"/>
            <a:ext cx="4979254" cy="484622"/>
          </a:xfrm>
        </p:spPr>
        <p:txBody>
          <a:bodyPr anchor="b"/>
          <a:lstStyle>
            <a:lvl1pPr algn="l">
              <a:defRPr sz="17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6614" y="523988"/>
            <a:ext cx="4979254" cy="3518594"/>
          </a:xfrm>
        </p:spPr>
        <p:txBody>
          <a:bodyPr/>
          <a:lstStyle>
            <a:lvl1pPr marL="0" indent="0">
              <a:buNone/>
              <a:defRPr sz="2736"/>
            </a:lvl1pPr>
            <a:lvl2pPr marL="390952" indent="0">
              <a:buNone/>
              <a:defRPr sz="2394"/>
            </a:lvl2pPr>
            <a:lvl3pPr marL="781903" indent="0">
              <a:buNone/>
              <a:defRPr sz="2052"/>
            </a:lvl3pPr>
            <a:lvl4pPr marL="1172855" indent="0">
              <a:buNone/>
              <a:defRPr sz="1710"/>
            </a:lvl4pPr>
            <a:lvl5pPr marL="1563807" indent="0">
              <a:buNone/>
              <a:defRPr sz="1710"/>
            </a:lvl5pPr>
            <a:lvl6pPr marL="1954759" indent="0">
              <a:buNone/>
              <a:defRPr sz="1710"/>
            </a:lvl6pPr>
            <a:lvl7pPr marL="2345710" indent="0">
              <a:buNone/>
              <a:defRPr sz="1710"/>
            </a:lvl7pPr>
            <a:lvl8pPr marL="2736662" indent="0">
              <a:buNone/>
              <a:defRPr sz="1710"/>
            </a:lvl8pPr>
            <a:lvl9pPr marL="3127614" indent="0">
              <a:buNone/>
              <a:defRPr sz="171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6614" y="4589648"/>
            <a:ext cx="4979254" cy="688243"/>
          </a:xfrm>
        </p:spPr>
        <p:txBody>
          <a:bodyPr/>
          <a:lstStyle>
            <a:lvl1pPr marL="0" indent="0">
              <a:buNone/>
              <a:defRPr sz="1197"/>
            </a:lvl1pPr>
            <a:lvl2pPr marL="390952" indent="0">
              <a:buNone/>
              <a:defRPr sz="1026"/>
            </a:lvl2pPr>
            <a:lvl3pPr marL="781903" indent="0">
              <a:buNone/>
              <a:defRPr sz="855"/>
            </a:lvl3pPr>
            <a:lvl4pPr marL="1172855" indent="0">
              <a:buNone/>
              <a:defRPr sz="770"/>
            </a:lvl4pPr>
            <a:lvl5pPr marL="1563807" indent="0">
              <a:buNone/>
              <a:defRPr sz="770"/>
            </a:lvl5pPr>
            <a:lvl6pPr marL="1954759" indent="0">
              <a:buNone/>
              <a:defRPr sz="770"/>
            </a:lvl6pPr>
            <a:lvl7pPr marL="2345710" indent="0">
              <a:buNone/>
              <a:defRPr sz="770"/>
            </a:lvl7pPr>
            <a:lvl8pPr marL="2736662" indent="0">
              <a:buNone/>
              <a:defRPr sz="770"/>
            </a:lvl8pPr>
            <a:lvl9pPr marL="3127614" indent="0">
              <a:buNone/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38" y="234845"/>
            <a:ext cx="7468881" cy="977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38" y="1368343"/>
            <a:ext cx="7468881" cy="387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38" y="5435359"/>
            <a:ext cx="1936376" cy="312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409" y="5435359"/>
            <a:ext cx="2627939" cy="312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7442" y="5435359"/>
            <a:ext cx="1936376" cy="312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903" rtl="0" eaLnBrk="1" latinLnBrk="0" hangingPunct="1">
        <a:spcBef>
          <a:spcPct val="0"/>
        </a:spcBef>
        <a:buNone/>
        <a:defRPr sz="3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214" indent="-293214" algn="l" defTabSz="781903" rtl="0" eaLnBrk="1" latinLnBrk="0" hangingPunct="1">
        <a:spcBef>
          <a:spcPct val="20000"/>
        </a:spcBef>
        <a:buFont typeface="Arial" pitchFamily="34" charset="0"/>
        <a:buChar char="•"/>
        <a:defRPr sz="2736" kern="1200">
          <a:solidFill>
            <a:schemeClr val="tx1"/>
          </a:solidFill>
          <a:latin typeface="+mn-lt"/>
          <a:ea typeface="+mn-ea"/>
          <a:cs typeface="+mn-cs"/>
        </a:defRPr>
      </a:lvl1pPr>
      <a:lvl2pPr marL="635297" indent="-244345" algn="l" defTabSz="781903" rtl="0" eaLnBrk="1" latinLnBrk="0" hangingPunct="1">
        <a:spcBef>
          <a:spcPct val="20000"/>
        </a:spcBef>
        <a:buFont typeface="Arial" pitchFamily="34" charset="0"/>
        <a:buChar char="–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977379" indent="-195476" algn="l" defTabSz="781903" rtl="0" eaLnBrk="1" latinLnBrk="0" hangingPunct="1">
        <a:spcBef>
          <a:spcPct val="20000"/>
        </a:spcBef>
        <a:buFont typeface="Arial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1" indent="-195476" algn="l" defTabSz="781903" rtl="0" eaLnBrk="1" latinLnBrk="0" hangingPunct="1">
        <a:spcBef>
          <a:spcPct val="20000"/>
        </a:spcBef>
        <a:buFont typeface="Arial" pitchFamily="34" charset="0"/>
        <a:buChar char="–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59283" indent="-195476" algn="l" defTabSz="781903" rtl="0" eaLnBrk="1" latinLnBrk="0" hangingPunct="1">
        <a:spcBef>
          <a:spcPct val="20000"/>
        </a:spcBef>
        <a:buFont typeface="Arial" pitchFamily="34" charset="0"/>
        <a:buChar char="»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50234" indent="-195476" algn="l" defTabSz="781903" rtl="0" eaLnBrk="1" latinLnBrk="0" hangingPunct="1">
        <a:spcBef>
          <a:spcPct val="20000"/>
        </a:spcBef>
        <a:buFont typeface="Arial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541186" indent="-195476" algn="l" defTabSz="781903" rtl="0" eaLnBrk="1" latinLnBrk="0" hangingPunct="1">
        <a:spcBef>
          <a:spcPct val="20000"/>
        </a:spcBef>
        <a:buFont typeface="Arial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2932138" indent="-195476" algn="l" defTabSz="781903" rtl="0" eaLnBrk="1" latinLnBrk="0" hangingPunct="1">
        <a:spcBef>
          <a:spcPct val="20000"/>
        </a:spcBef>
        <a:buFont typeface="Arial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323090" indent="-195476" algn="l" defTabSz="781903" rtl="0" eaLnBrk="1" latinLnBrk="0" hangingPunct="1">
        <a:spcBef>
          <a:spcPct val="20000"/>
        </a:spcBef>
        <a:buFont typeface="Arial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1pPr>
      <a:lvl2pPr marL="390952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2pPr>
      <a:lvl3pPr marL="781903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3pPr>
      <a:lvl4pPr marL="1172855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4pPr>
      <a:lvl5pPr marL="1563807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5pPr>
      <a:lvl6pPr marL="1954759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6pPr>
      <a:lvl7pPr marL="2345710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7pPr>
      <a:lvl8pPr marL="2736662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8pPr>
      <a:lvl9pPr marL="3127614" algn="l" defTabSz="781903" rtl="0" eaLnBrk="1" latinLnBrk="0" hangingPunct="1">
        <a:defRPr sz="1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702413"/>
            <a:ext cx="6858000" cy="2440390"/>
          </a:xfrm>
          <a:custGeom>
            <a:avLst/>
            <a:gdLst/>
            <a:ahLst/>
            <a:cxnLst/>
            <a:rect l="l" t="t" r="r" b="b"/>
            <a:pathLst>
              <a:path w="7560000" h="2853900">
                <a:moveTo>
                  <a:pt x="0" y="0"/>
                </a:moveTo>
                <a:lnTo>
                  <a:pt x="7560000" y="0"/>
                </a:lnTo>
                <a:lnTo>
                  <a:pt x="7560000" y="2853900"/>
                </a:lnTo>
                <a:lnTo>
                  <a:pt x="0" y="2853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sz="1349"/>
          </a:p>
        </p:txBody>
      </p:sp>
      <p:sp>
        <p:nvSpPr>
          <p:cNvPr id="3" name="Freeform 3"/>
          <p:cNvSpPr/>
          <p:nvPr/>
        </p:nvSpPr>
        <p:spPr>
          <a:xfrm rot="-10800000">
            <a:off x="0" y="-1"/>
            <a:ext cx="6858000" cy="3023379"/>
          </a:xfrm>
          <a:custGeom>
            <a:avLst/>
            <a:gdLst/>
            <a:ahLst/>
            <a:cxnLst/>
            <a:rect l="l" t="t" r="r" b="b"/>
            <a:pathLst>
              <a:path w="11174274" h="4218288">
                <a:moveTo>
                  <a:pt x="0" y="0"/>
                </a:moveTo>
                <a:lnTo>
                  <a:pt x="11174274" y="0"/>
                </a:lnTo>
                <a:lnTo>
                  <a:pt x="11174274" y="4218289"/>
                </a:lnTo>
                <a:lnTo>
                  <a:pt x="0" y="421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47808"/>
            </a:stretch>
          </a:blipFill>
        </p:spPr>
        <p:txBody>
          <a:bodyPr/>
          <a:lstStyle/>
          <a:p>
            <a:endParaRPr lang="es-MX" sz="1349"/>
          </a:p>
        </p:txBody>
      </p:sp>
      <p:sp>
        <p:nvSpPr>
          <p:cNvPr id="10" name="TextBox 10"/>
          <p:cNvSpPr txBox="1"/>
          <p:nvPr/>
        </p:nvSpPr>
        <p:spPr>
          <a:xfrm>
            <a:off x="464259" y="2865082"/>
            <a:ext cx="5929482" cy="2210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394" b="1" spc="273" dirty="0">
                <a:solidFill>
                  <a:srgbClr val="1F2E4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POLÍTICA DE </a:t>
            </a:r>
          </a:p>
          <a:p>
            <a:pPr algn="ctr">
              <a:spcBef>
                <a:spcPct val="0"/>
              </a:spcBef>
            </a:pPr>
            <a:r>
              <a:rPr lang="es-ES" sz="2394" b="1" spc="273" dirty="0">
                <a:solidFill>
                  <a:srgbClr val="1F2E4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PREVENCIÓN DE RIESGOS PSICOSOCIALES, VIOLENCIA LABORAL Y ENTORNO ORGANIZACIONAL FAVORABLE</a:t>
            </a:r>
            <a:endParaRPr lang="en-US" sz="2394" b="1" spc="273" dirty="0">
              <a:solidFill>
                <a:srgbClr val="1F2E49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pic>
        <p:nvPicPr>
          <p:cNvPr id="14" name="Imagen 13" descr="Logotipo&#10;&#10;El contenido generado por IA puede ser incorrecto.">
            <a:extLst>
              <a:ext uri="{FF2B5EF4-FFF2-40B4-BE49-F238E27FC236}">
                <a16:creationId xmlns:a16="http://schemas.microsoft.com/office/drawing/2014/main" id="{BE798732-9BB1-F422-13C3-12174CA0EB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7" t="26533" r="13153" b="12626"/>
          <a:stretch/>
        </p:blipFill>
        <p:spPr>
          <a:xfrm>
            <a:off x="76200" y="6841280"/>
            <a:ext cx="2001783" cy="100089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C0CD069-E126-9A9D-FA23-E0E374DD51BB}"/>
              </a:ext>
            </a:extLst>
          </p:cNvPr>
          <p:cNvSpPr txBox="1"/>
          <p:nvPr/>
        </p:nvSpPr>
        <p:spPr>
          <a:xfrm>
            <a:off x="838200" y="5407223"/>
            <a:ext cx="4932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Evidencia de cumplimento a la NOM-035-STPS-2018</a:t>
            </a:r>
            <a:endParaRPr lang="es-MX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2C674A8-08E9-D62E-1D68-D9D83E9E8E0D}"/>
              </a:ext>
            </a:extLst>
          </p:cNvPr>
          <p:cNvSpPr txBox="1"/>
          <p:nvPr/>
        </p:nvSpPr>
        <p:spPr>
          <a:xfrm>
            <a:off x="962932" y="6057538"/>
            <a:ext cx="4932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Razón social: </a:t>
            </a:r>
            <a:r>
              <a:rPr lang="es-ES" sz="1400" b="1" u="sng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${sede}</a:t>
            </a:r>
            <a:endParaRPr lang="es-MX" sz="11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02255C-821E-917E-8136-78EFB2B91C7E}"/>
              </a:ext>
            </a:extLst>
          </p:cNvPr>
          <p:cNvSpPr txBox="1"/>
          <p:nvPr/>
        </p:nvSpPr>
        <p:spPr>
          <a:xfrm>
            <a:off x="1295400" y="1600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2329403" y="373228"/>
            <a:ext cx="2178583" cy="322059"/>
          </a:xfrm>
          <a:custGeom>
            <a:avLst/>
            <a:gdLst/>
            <a:ahLst/>
            <a:cxnLst/>
            <a:rect l="l" t="t" r="r" b="b"/>
            <a:pathLst>
              <a:path w="632879" h="103504">
                <a:moveTo>
                  <a:pt x="51752" y="0"/>
                </a:moveTo>
                <a:lnTo>
                  <a:pt x="581127" y="0"/>
                </a:lnTo>
                <a:cubicBezTo>
                  <a:pt x="594853" y="0"/>
                  <a:pt x="608016" y="5452"/>
                  <a:pt x="617722" y="15158"/>
                </a:cubicBezTo>
                <a:cubicBezTo>
                  <a:pt x="627427" y="24863"/>
                  <a:pt x="632879" y="38026"/>
                  <a:pt x="632879" y="51752"/>
                </a:cubicBezTo>
                <a:lnTo>
                  <a:pt x="632879" y="51752"/>
                </a:lnTo>
                <a:cubicBezTo>
                  <a:pt x="632879" y="65477"/>
                  <a:pt x="627427" y="78641"/>
                  <a:pt x="617722" y="88346"/>
                </a:cubicBezTo>
                <a:cubicBezTo>
                  <a:pt x="608016" y="98051"/>
                  <a:pt x="594853" y="103504"/>
                  <a:pt x="581127" y="103504"/>
                </a:cubicBezTo>
                <a:lnTo>
                  <a:pt x="51752" y="103504"/>
                </a:lnTo>
                <a:cubicBezTo>
                  <a:pt x="38026" y="103504"/>
                  <a:pt x="24863" y="98051"/>
                  <a:pt x="15158" y="88346"/>
                </a:cubicBezTo>
                <a:cubicBezTo>
                  <a:pt x="5452" y="78641"/>
                  <a:pt x="0" y="65477"/>
                  <a:pt x="0" y="51752"/>
                </a:cubicBezTo>
                <a:lnTo>
                  <a:pt x="0" y="51752"/>
                </a:lnTo>
                <a:cubicBezTo>
                  <a:pt x="0" y="38026"/>
                  <a:pt x="5452" y="24863"/>
                  <a:pt x="15158" y="15158"/>
                </a:cubicBezTo>
                <a:cubicBezTo>
                  <a:pt x="24863" y="5452"/>
                  <a:pt x="38026" y="0"/>
                  <a:pt x="51752" y="0"/>
                </a:cubicBezTo>
                <a:close/>
              </a:path>
            </a:pathLst>
          </a:custGeom>
          <a:solidFill>
            <a:srgbClr val="F4782A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es-MX" sz="1349"/>
          </a:p>
        </p:txBody>
      </p:sp>
      <p:sp>
        <p:nvSpPr>
          <p:cNvPr id="2" name="Freeform 2"/>
          <p:cNvSpPr/>
          <p:nvPr/>
        </p:nvSpPr>
        <p:spPr>
          <a:xfrm>
            <a:off x="0" y="8153399"/>
            <a:ext cx="6858000" cy="989403"/>
          </a:xfrm>
          <a:custGeom>
            <a:avLst/>
            <a:gdLst/>
            <a:ahLst/>
            <a:cxnLst/>
            <a:rect l="l" t="t" r="r" b="b"/>
            <a:pathLst>
              <a:path w="7560000" h="2853900">
                <a:moveTo>
                  <a:pt x="0" y="0"/>
                </a:moveTo>
                <a:lnTo>
                  <a:pt x="7560000" y="0"/>
                </a:lnTo>
                <a:lnTo>
                  <a:pt x="7560000" y="2853900"/>
                </a:lnTo>
                <a:lnTo>
                  <a:pt x="0" y="2853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sz="1349"/>
          </a:p>
        </p:txBody>
      </p:sp>
      <p:sp>
        <p:nvSpPr>
          <p:cNvPr id="4" name="TextBox 4"/>
          <p:cNvSpPr txBox="1"/>
          <p:nvPr/>
        </p:nvSpPr>
        <p:spPr>
          <a:xfrm>
            <a:off x="2113359" y="383105"/>
            <a:ext cx="2585843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6"/>
              </a:lnSpc>
            </a:pPr>
            <a:r>
              <a:rPr lang="en-US" sz="1719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Anexo 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6554" y="990600"/>
            <a:ext cx="6276645" cy="7485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Diagnóstico de seguridad y salud en el trabajo: 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identificación de las condiciones inseguras o peligrosas; de los agentes físicos, químicos o biológicos o de los factores de riesgo ergonómico o psicosocial capaces de modificar las condiciones del ambiente laboral; de los peligros circundantes al centro de trabajo, así como de los requerimientos normativos en materia de seguridad y salud en el trabajo que resulten aplicables.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Entorno organizacional favorable: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Aquel en el que se promueve el sentido de pertenencia de los trabajadores a la empresa; la formación para la adecuada realización de las tareas encomendadas; la definición precisa de responsabilidades para los trabajadores del centro de trabajo; la participación proactiva y comunicación entre trabajadores; la distribución adecuada de cargas de trabajo, con jornadas de trabajo regulares conforme a la Ley Federal del Trabajo, y la evaluación y el reconocimiento del desempeño.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Factores de riesgo psicosocial: 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Aquellos que pueden provocar trastornos de ansiedad, no orgánicos del ciclo sueño- vigilia y de estrés grave y de adaptación, derivado de la naturaleza de las funciones del puesto de trabajo, el tipo de jornada de trabajo y la exposición a acontecimientos traumáticos severos o actos de violencia laboral al trabajador, por el trabajo desarrollado.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Comprenden las condiciones peligrosas e inseguras en el ambiente de trabajo; las cargas de trabajo cuando exceden la capacidad  del  trabajador;  la  falta  de control  sobre el  trabajo  (posibilidad  de influir en la  organización  y  desarrollo  del  trabajo cuando el proceso lo permite); las jornadas de trabajo superiores a las previstas en la Ley Federal del Trabajo, rotación de turnos que incluyan turno  nocturno y turno  nocturno sin períodos de recuperación y descanso; interferencia en la relación trabajo-familia, y el liderazgo negativo y las relaciones negativas en el trabajo.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Falta de control sobre el trabajo: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falta de autonomía en las decisiones que tiene un empleado frente a su trabajo, la falta de iniciativa y autonómica frente a sus proyectos y el desarrollo de estos. Puede convertirse en un factor de riesgo cuando es inexistente o limitado.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Hostigamiento: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ejercicio de poder en una relación de subordinación real de la víctima frente al agresor en el ámbito laboral, que se expresa en conductas verbales, físicas o ambas.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Interferencia en la relación trabajo-familia: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Ocurre cuando se deben realizar actividades laborales en el tiempo dedicado a la vida familiar y personal, o debe laborarse fuera del trabajo.</a:t>
            </a:r>
          </a:p>
        </p:txBody>
      </p:sp>
      <p:pic>
        <p:nvPicPr>
          <p:cNvPr id="35" name="Imagen 34" descr="Logotipo&#10;&#10;El contenido generado por IA puede ser incorrecto.">
            <a:extLst>
              <a:ext uri="{FF2B5EF4-FFF2-40B4-BE49-F238E27FC236}">
                <a16:creationId xmlns:a16="http://schemas.microsoft.com/office/drawing/2014/main" id="{AAE38295-10D0-F0C8-C646-FE6BA0F55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897"/>
            <a:ext cx="1082712" cy="424662"/>
          </a:xfrm>
          <a:prstGeom prst="rect">
            <a:avLst/>
          </a:prstGeom>
        </p:spPr>
      </p:pic>
      <p:sp>
        <p:nvSpPr>
          <p:cNvPr id="36" name="TextBox 20">
            <a:extLst>
              <a:ext uri="{FF2B5EF4-FFF2-40B4-BE49-F238E27FC236}">
                <a16:creationId xmlns:a16="http://schemas.microsoft.com/office/drawing/2014/main" id="{11701555-45DB-E4FC-7AB2-0F3EFA2FC95F}"/>
              </a:ext>
            </a:extLst>
          </p:cNvPr>
          <p:cNvSpPr txBox="1"/>
          <p:nvPr/>
        </p:nvSpPr>
        <p:spPr>
          <a:xfrm>
            <a:off x="276555" y="655740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90782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58000" cy="1975333"/>
          </a:xfrm>
          <a:custGeom>
            <a:avLst/>
            <a:gdLst/>
            <a:ahLst/>
            <a:cxnLst/>
            <a:rect l="l" t="t" r="r" b="b"/>
            <a:pathLst>
              <a:path w="7560000" h="5707800">
                <a:moveTo>
                  <a:pt x="0" y="0"/>
                </a:moveTo>
                <a:lnTo>
                  <a:pt x="7560000" y="0"/>
                </a:lnTo>
                <a:lnTo>
                  <a:pt x="7560000" y="5707800"/>
                </a:lnTo>
                <a:lnTo>
                  <a:pt x="0" y="570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EEA5A4C-8556-DE61-D46F-B64677FA2AB6}"/>
              </a:ext>
            </a:extLst>
          </p:cNvPr>
          <p:cNvGrpSpPr/>
          <p:nvPr/>
        </p:nvGrpSpPr>
        <p:grpSpPr>
          <a:xfrm>
            <a:off x="432973" y="2073689"/>
            <a:ext cx="669133" cy="709282"/>
            <a:chOff x="432973" y="3140489"/>
            <a:chExt cx="669133" cy="709282"/>
          </a:xfrm>
        </p:grpSpPr>
        <p:sp>
          <p:nvSpPr>
            <p:cNvPr id="4" name="Freeform 4"/>
            <p:cNvSpPr/>
            <p:nvPr/>
          </p:nvSpPr>
          <p:spPr>
            <a:xfrm>
              <a:off x="432973" y="3140489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32973" y="3235399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01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AE45D21-F28C-DC13-E873-E2DCC8589C9E}"/>
              </a:ext>
            </a:extLst>
          </p:cNvPr>
          <p:cNvGrpSpPr/>
          <p:nvPr/>
        </p:nvGrpSpPr>
        <p:grpSpPr>
          <a:xfrm>
            <a:off x="432973" y="4510284"/>
            <a:ext cx="669133" cy="709282"/>
            <a:chOff x="432973" y="3961117"/>
            <a:chExt cx="669133" cy="709282"/>
          </a:xfrm>
        </p:grpSpPr>
        <p:sp>
          <p:nvSpPr>
            <p:cNvPr id="7" name="Freeform 7"/>
            <p:cNvSpPr/>
            <p:nvPr/>
          </p:nvSpPr>
          <p:spPr>
            <a:xfrm>
              <a:off x="432973" y="3961117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32973" y="4056027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19200" y="2395089"/>
            <a:ext cx="5105400" cy="322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Política: Prevención de riesgos psicosociales, violencia laboral y entorno organizacional favorable.</a:t>
            </a:r>
            <a:endParaRPr lang="en-US" sz="919" spc="3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9200" y="4954611"/>
            <a:ext cx="5105400" cy="988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contenido de la presente política es para uso exclusivo de los centros de trabajo de la empresa ${sede} durante el tiempo que sea designado y publicada en los medios destinados para su difusión.</a:t>
            </a:r>
          </a:p>
          <a:p>
            <a:pPr algn="just">
              <a:lnSpc>
                <a:spcPts val="1288"/>
              </a:lnSpc>
              <a:spcBef>
                <a:spcPct val="0"/>
              </a:spcBef>
            </a:pPr>
            <a:endParaRPr lang="es-ES" sz="919" spc="3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está permitido darla a conocer a terceros fuera de la Empresa, copiarla o imprimirla.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9200" y="2166489"/>
            <a:ext cx="4034801" cy="15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n-US" sz="919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DATOS DE IDENTIFICACIÓN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9200" y="4646394"/>
            <a:ext cx="4034801" cy="15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MX" sz="919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</a:t>
            </a:r>
            <a:r>
              <a:rPr lang="en-US" sz="919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la </a:t>
            </a:r>
            <a:r>
              <a:rPr lang="es-MX" sz="919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política</a:t>
            </a:r>
          </a:p>
        </p:txBody>
      </p:sp>
      <p:pic>
        <p:nvPicPr>
          <p:cNvPr id="31" name="Imagen 30" descr="Logotipo&#10;&#10;El contenido generado por IA puede ser incorrecto.">
            <a:extLst>
              <a:ext uri="{FF2B5EF4-FFF2-40B4-BE49-F238E27FC236}">
                <a16:creationId xmlns:a16="http://schemas.microsoft.com/office/drawing/2014/main" id="{AF962AE9-B6DC-824F-1500-DC9D94ED8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37" name="TextBox 21">
            <a:extLst>
              <a:ext uri="{FF2B5EF4-FFF2-40B4-BE49-F238E27FC236}">
                <a16:creationId xmlns:a16="http://schemas.microsoft.com/office/drawing/2014/main" id="{3FEFD29F-0AF5-1D13-7455-0CA35E731F89}"/>
              </a:ext>
            </a:extLst>
          </p:cNvPr>
          <p:cNvSpPr txBox="1"/>
          <p:nvPr/>
        </p:nvSpPr>
        <p:spPr>
          <a:xfrm>
            <a:off x="1740486" y="2779047"/>
            <a:ext cx="4034801" cy="125040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Fecha de elaboración: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____${fecha}________</a:t>
            </a:r>
            <a:endParaRPr lang="es-ES" sz="919" b="1" spc="38" dirty="0">
              <a:solidFill>
                <a:schemeClr val="accent6">
                  <a:lumMod val="50000"/>
                </a:schemeClr>
              </a:solidFill>
              <a:latin typeface="Canva Sans"/>
              <a:sym typeface="Canva San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Fecha de inicio de vigencia: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______________________________</a:t>
            </a:r>
            <a:endParaRPr lang="es-ES" sz="919" b="1" spc="38" dirty="0">
              <a:solidFill>
                <a:schemeClr val="accent6">
                  <a:lumMod val="50000"/>
                </a:schemeClr>
              </a:solidFill>
              <a:latin typeface="Canva Sans"/>
              <a:sym typeface="Canva San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Revisión: 1ra Publicación:	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sym typeface="Canva Sans"/>
              </a:rPr>
              <a:t> _______________________________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Fecha de difusión: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________________________________________</a:t>
            </a:r>
            <a:endParaRPr lang="es-ES" sz="919" b="1" spc="38" dirty="0">
              <a:solidFill>
                <a:schemeClr val="accent6">
                  <a:lumMod val="50000"/>
                </a:schemeClr>
              </a:solidFill>
              <a:latin typeface="Canva Sans"/>
              <a:sym typeface="Canva San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Modificaciones: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sym typeface="Canva Sans"/>
              </a:rPr>
              <a:t> ___________________________________________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Número de Referencia: </a:t>
            </a:r>
            <a:r>
              <a:rPr lang="es-ES" sz="919" b="1" spc="38" dirty="0">
                <a:solidFill>
                  <a:schemeClr val="accent6">
                    <a:lumMod val="50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 ___________________________________</a:t>
            </a:r>
            <a:endParaRPr lang="en-US" sz="919" b="1" spc="38" dirty="0">
              <a:solidFill>
                <a:schemeClr val="accent6">
                  <a:lumMod val="50000"/>
                </a:schemeClr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39" name="Gráfico 38" descr="Lista de comprobación con relleno sólido">
            <a:extLst>
              <a:ext uri="{FF2B5EF4-FFF2-40B4-BE49-F238E27FC236}">
                <a16:creationId xmlns:a16="http://schemas.microsoft.com/office/drawing/2014/main" id="{3CC00849-9B70-723F-5A44-25B102BFA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0" y="3027895"/>
            <a:ext cx="155427" cy="155427"/>
          </a:xfrm>
          <a:prstGeom prst="rect">
            <a:avLst/>
          </a:prstGeom>
        </p:spPr>
      </p:pic>
      <p:pic>
        <p:nvPicPr>
          <p:cNvPr id="40" name="Gráfico 39" descr="Lista de comprobación con relleno sólido">
            <a:extLst>
              <a:ext uri="{FF2B5EF4-FFF2-40B4-BE49-F238E27FC236}">
                <a16:creationId xmlns:a16="http://schemas.microsoft.com/office/drawing/2014/main" id="{33525F65-A0D0-49E3-A8CF-959CCF8D9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3999" y="3245141"/>
            <a:ext cx="155427" cy="155427"/>
          </a:xfrm>
          <a:prstGeom prst="rect">
            <a:avLst/>
          </a:prstGeom>
        </p:spPr>
      </p:pic>
      <p:pic>
        <p:nvPicPr>
          <p:cNvPr id="41" name="Gráfico 40" descr="Lista de comprobación con relleno sólido">
            <a:extLst>
              <a:ext uri="{FF2B5EF4-FFF2-40B4-BE49-F238E27FC236}">
                <a16:creationId xmlns:a16="http://schemas.microsoft.com/office/drawing/2014/main" id="{7C31C8DC-ED4D-A28A-B779-B1B085D3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0" y="3434617"/>
            <a:ext cx="155427" cy="155427"/>
          </a:xfrm>
          <a:prstGeom prst="rect">
            <a:avLst/>
          </a:prstGeom>
        </p:spPr>
      </p:pic>
      <p:pic>
        <p:nvPicPr>
          <p:cNvPr id="42" name="Gráfico 41" descr="Lista de comprobación con relleno sólido">
            <a:extLst>
              <a:ext uri="{FF2B5EF4-FFF2-40B4-BE49-F238E27FC236}">
                <a16:creationId xmlns:a16="http://schemas.microsoft.com/office/drawing/2014/main" id="{403F8AD7-72C0-D573-5330-99E831B70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3998" y="3658543"/>
            <a:ext cx="155427" cy="155427"/>
          </a:xfrm>
          <a:prstGeom prst="rect">
            <a:avLst/>
          </a:prstGeom>
        </p:spPr>
      </p:pic>
      <p:pic>
        <p:nvPicPr>
          <p:cNvPr id="43" name="Gráfico 42" descr="Lista de comprobación con relleno sólido">
            <a:extLst>
              <a:ext uri="{FF2B5EF4-FFF2-40B4-BE49-F238E27FC236}">
                <a16:creationId xmlns:a16="http://schemas.microsoft.com/office/drawing/2014/main" id="{79837DEA-73B0-4C17-3B83-E1D92BDBB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973" y="3883173"/>
            <a:ext cx="155427" cy="155427"/>
          </a:xfrm>
          <a:prstGeom prst="rect">
            <a:avLst/>
          </a:prstGeom>
        </p:spPr>
      </p:pic>
      <p:pic>
        <p:nvPicPr>
          <p:cNvPr id="44" name="Gráfico 43" descr="Lista de comprobación con relleno sólido">
            <a:extLst>
              <a:ext uri="{FF2B5EF4-FFF2-40B4-BE49-F238E27FC236}">
                <a16:creationId xmlns:a16="http://schemas.microsoft.com/office/drawing/2014/main" id="{05367ACA-509A-41AA-88AB-D86C56A61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973" y="2821194"/>
            <a:ext cx="155427" cy="155427"/>
          </a:xfrm>
          <a:prstGeom prst="rect">
            <a:avLst/>
          </a:prstGeom>
        </p:spPr>
      </p:pic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1FA99B50-44BD-B760-91CF-0E976BE8E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80467"/>
              </p:ext>
            </p:extLst>
          </p:nvPr>
        </p:nvGraphicFramePr>
        <p:xfrm>
          <a:off x="432973" y="7010400"/>
          <a:ext cx="6120228" cy="1198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40076">
                  <a:extLst>
                    <a:ext uri="{9D8B030D-6E8A-4147-A177-3AD203B41FA5}">
                      <a16:colId xmlns:a16="http://schemas.microsoft.com/office/drawing/2014/main" val="1147567390"/>
                    </a:ext>
                  </a:extLst>
                </a:gridCol>
                <a:gridCol w="2040076">
                  <a:extLst>
                    <a:ext uri="{9D8B030D-6E8A-4147-A177-3AD203B41FA5}">
                      <a16:colId xmlns:a16="http://schemas.microsoft.com/office/drawing/2014/main" val="3229469601"/>
                    </a:ext>
                  </a:extLst>
                </a:gridCol>
                <a:gridCol w="2040076">
                  <a:extLst>
                    <a:ext uri="{9D8B030D-6E8A-4147-A177-3AD203B41FA5}">
                      <a16:colId xmlns:a16="http://schemas.microsoft.com/office/drawing/2014/main" val="37177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Elaboró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Revisó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Aprobó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${</a:t>
                      </a:r>
                      <a:r>
                        <a:rPr lang="es-ES" sz="1200" dirty="0" err="1"/>
                        <a:t>name</a:t>
                      </a:r>
                      <a:r>
                        <a:rPr lang="es-ES" sz="1200" dirty="0"/>
                        <a:t>}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Claudia Leticia </a:t>
                      </a:r>
                    </a:p>
                    <a:p>
                      <a:pPr algn="ctr"/>
                      <a:r>
                        <a:rPr lang="es-ES" sz="1200" dirty="0"/>
                        <a:t>Esparza Araujo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Luis Arturo </a:t>
                      </a:r>
                    </a:p>
                    <a:p>
                      <a:pPr algn="ctr"/>
                      <a:r>
                        <a:rPr lang="es-ES" sz="1200" dirty="0"/>
                        <a:t>Rodríguez Herrera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Gerente General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Desarrollo Organizacional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Dirección General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218880"/>
                  </a:ext>
                </a:extLst>
              </a:tr>
            </a:tbl>
          </a:graphicData>
        </a:graphic>
      </p:graphicFrame>
      <p:sp>
        <p:nvSpPr>
          <p:cNvPr id="46" name="TextBox 20">
            <a:extLst>
              <a:ext uri="{FF2B5EF4-FFF2-40B4-BE49-F238E27FC236}">
                <a16:creationId xmlns:a16="http://schemas.microsoft.com/office/drawing/2014/main" id="{BCBF646B-568A-F236-F278-0F2A3CFF9A6A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4EEA5A4C-8556-DE61-D46F-B64677FA2AB6}"/>
              </a:ext>
            </a:extLst>
          </p:cNvPr>
          <p:cNvGrpSpPr/>
          <p:nvPr/>
        </p:nvGrpSpPr>
        <p:grpSpPr>
          <a:xfrm>
            <a:off x="432973" y="3258016"/>
            <a:ext cx="669133" cy="709282"/>
            <a:chOff x="432973" y="3140489"/>
            <a:chExt cx="669133" cy="709282"/>
          </a:xfrm>
        </p:grpSpPr>
        <p:sp>
          <p:nvSpPr>
            <p:cNvPr id="4" name="Freeform 4"/>
            <p:cNvSpPr/>
            <p:nvPr/>
          </p:nvSpPr>
          <p:spPr>
            <a:xfrm>
              <a:off x="432973" y="3140489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32973" y="3235399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01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AE45D21-F28C-DC13-E873-E2DCC8589C9E}"/>
              </a:ext>
            </a:extLst>
          </p:cNvPr>
          <p:cNvGrpSpPr/>
          <p:nvPr/>
        </p:nvGrpSpPr>
        <p:grpSpPr>
          <a:xfrm>
            <a:off x="432973" y="4059788"/>
            <a:ext cx="669133" cy="709282"/>
            <a:chOff x="432973" y="3961117"/>
            <a:chExt cx="669133" cy="709282"/>
          </a:xfrm>
        </p:grpSpPr>
        <p:sp>
          <p:nvSpPr>
            <p:cNvPr id="7" name="Freeform 7"/>
            <p:cNvSpPr/>
            <p:nvPr/>
          </p:nvSpPr>
          <p:spPr>
            <a:xfrm>
              <a:off x="432973" y="3961117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32973" y="4056027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02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8036EC5-6DBD-83CB-272C-3A66F0EB4950}"/>
              </a:ext>
            </a:extLst>
          </p:cNvPr>
          <p:cNvGrpSpPr/>
          <p:nvPr/>
        </p:nvGrpSpPr>
        <p:grpSpPr>
          <a:xfrm>
            <a:off x="432973" y="4883097"/>
            <a:ext cx="669133" cy="709282"/>
            <a:chOff x="432973" y="4784426"/>
            <a:chExt cx="669133" cy="709282"/>
          </a:xfrm>
        </p:grpSpPr>
        <p:sp>
          <p:nvSpPr>
            <p:cNvPr id="10" name="Freeform 10"/>
            <p:cNvSpPr/>
            <p:nvPr/>
          </p:nvSpPr>
          <p:spPr>
            <a:xfrm>
              <a:off x="432973" y="4784426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32973" y="4879336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2345F12-CD3C-4CD4-8ACD-6E54EF27FDB1}"/>
              </a:ext>
            </a:extLst>
          </p:cNvPr>
          <p:cNvGrpSpPr/>
          <p:nvPr/>
        </p:nvGrpSpPr>
        <p:grpSpPr>
          <a:xfrm>
            <a:off x="432973" y="5706408"/>
            <a:ext cx="669133" cy="709282"/>
            <a:chOff x="432973" y="5607737"/>
            <a:chExt cx="669133" cy="709282"/>
          </a:xfrm>
        </p:grpSpPr>
        <p:sp>
          <p:nvSpPr>
            <p:cNvPr id="13" name="Freeform 13"/>
            <p:cNvSpPr/>
            <p:nvPr/>
          </p:nvSpPr>
          <p:spPr>
            <a:xfrm>
              <a:off x="432973" y="5607737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32973" y="5702647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04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519FA47-998B-195C-C823-6FAEC02A24E9}"/>
              </a:ext>
            </a:extLst>
          </p:cNvPr>
          <p:cNvGrpSpPr/>
          <p:nvPr/>
        </p:nvGrpSpPr>
        <p:grpSpPr>
          <a:xfrm>
            <a:off x="432973" y="6986918"/>
            <a:ext cx="669133" cy="709282"/>
            <a:chOff x="432973" y="6431047"/>
            <a:chExt cx="669133" cy="709282"/>
          </a:xfrm>
        </p:grpSpPr>
        <p:sp>
          <p:nvSpPr>
            <p:cNvPr id="16" name="Freeform 16"/>
            <p:cNvSpPr/>
            <p:nvPr/>
          </p:nvSpPr>
          <p:spPr>
            <a:xfrm>
              <a:off x="432973" y="6431047"/>
              <a:ext cx="669133" cy="709282"/>
            </a:xfrm>
            <a:custGeom>
              <a:avLst/>
              <a:gdLst/>
              <a:ahLst/>
              <a:cxnLst/>
              <a:rect l="l" t="t" r="r" b="b"/>
              <a:pathLst>
                <a:path w="335766" h="355912">
                  <a:moveTo>
                    <a:pt x="148405" y="0"/>
                  </a:moveTo>
                  <a:lnTo>
                    <a:pt x="187361" y="0"/>
                  </a:lnTo>
                  <a:cubicBezTo>
                    <a:pt x="226720" y="0"/>
                    <a:pt x="264468" y="15635"/>
                    <a:pt x="292299" y="43467"/>
                  </a:cubicBezTo>
                  <a:cubicBezTo>
                    <a:pt x="320130" y="71298"/>
                    <a:pt x="335766" y="109045"/>
                    <a:pt x="335766" y="148405"/>
                  </a:cubicBezTo>
                  <a:lnTo>
                    <a:pt x="335766" y="207507"/>
                  </a:lnTo>
                  <a:cubicBezTo>
                    <a:pt x="335766" y="246866"/>
                    <a:pt x="320130" y="284614"/>
                    <a:pt x="292299" y="312445"/>
                  </a:cubicBezTo>
                  <a:cubicBezTo>
                    <a:pt x="264468" y="340276"/>
                    <a:pt x="226720" y="355912"/>
                    <a:pt x="187361" y="355912"/>
                  </a:cubicBezTo>
                  <a:lnTo>
                    <a:pt x="148405" y="355912"/>
                  </a:lnTo>
                  <a:cubicBezTo>
                    <a:pt x="109045" y="355912"/>
                    <a:pt x="71298" y="340276"/>
                    <a:pt x="43467" y="312445"/>
                  </a:cubicBezTo>
                  <a:cubicBezTo>
                    <a:pt x="15635" y="284614"/>
                    <a:pt x="0" y="246866"/>
                    <a:pt x="0" y="207507"/>
                  </a:cubicBezTo>
                  <a:lnTo>
                    <a:pt x="0" y="148405"/>
                  </a:lnTo>
                  <a:cubicBezTo>
                    <a:pt x="0" y="109045"/>
                    <a:pt x="15635" y="71298"/>
                    <a:pt x="43467" y="43467"/>
                  </a:cubicBezTo>
                  <a:cubicBezTo>
                    <a:pt x="71298" y="15635"/>
                    <a:pt x="109045" y="0"/>
                    <a:pt x="1484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sz="1349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32973" y="6525957"/>
              <a:ext cx="669133" cy="614372"/>
            </a:xfrm>
            <a:prstGeom prst="rect">
              <a:avLst/>
            </a:prstGeom>
          </p:spPr>
          <p:txBody>
            <a:bodyPr lIns="43439" tIns="43439" rIns="43439" bIns="43439" rtlCol="0" anchor="ctr"/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sz="2971" b="1" spc="124" dirty="0">
                  <a:solidFill>
                    <a:srgbClr val="FFFFFF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05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47800" y="6278636"/>
            <a:ext cx="4876800" cy="6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4500" indent="-444500"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4.1.	Obligaciones de la empresa</a:t>
            </a:r>
          </a:p>
          <a:p>
            <a:pPr marL="444500" indent="-444500"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4.2.	Obligaciones del comité de cumplimiento.</a:t>
            </a:r>
          </a:p>
          <a:p>
            <a:pPr marL="444500" indent="-444500"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4.3.	Obligaciones de las y los líderes de área.</a:t>
            </a:r>
          </a:p>
          <a:p>
            <a:pPr marL="444500" indent="-444500" algn="just">
              <a:lnSpc>
                <a:spcPts val="1288"/>
              </a:lnSpc>
              <a:spcBef>
                <a:spcPct val="0"/>
              </a:spcBef>
            </a:pPr>
            <a:r>
              <a:rPr lang="es-ES" sz="919" spc="3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4.4.	Obligaciones de las y los colaboradores.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9200" y="3541629"/>
            <a:ext cx="4034801" cy="1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MX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9200" y="4343400"/>
            <a:ext cx="4034801" cy="1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MX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Aplicación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19200" y="5166710"/>
            <a:ext cx="4034801" cy="1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MX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Definiciones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9200" y="5990020"/>
            <a:ext cx="4034801" cy="1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n-US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Política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9200" y="7270531"/>
            <a:ext cx="4034801" cy="1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n-US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Anexo</a:t>
            </a:r>
          </a:p>
        </p:txBody>
      </p:sp>
      <p:pic>
        <p:nvPicPr>
          <p:cNvPr id="31" name="Imagen 30" descr="Logotipo&#10;&#10;El contenido generado por IA puede ser incorrecto.">
            <a:extLst>
              <a:ext uri="{FF2B5EF4-FFF2-40B4-BE49-F238E27FC236}">
                <a16:creationId xmlns:a16="http://schemas.microsoft.com/office/drawing/2014/main" id="{AF962AE9-B6DC-824F-1500-DC9D94ED8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343F7A8-59D7-075E-5B46-EB60FA29F9A2}"/>
              </a:ext>
            </a:extLst>
          </p:cNvPr>
          <p:cNvSpPr/>
          <p:nvPr/>
        </p:nvSpPr>
        <p:spPr>
          <a:xfrm>
            <a:off x="0" y="0"/>
            <a:ext cx="6858000" cy="1975333"/>
          </a:xfrm>
          <a:custGeom>
            <a:avLst/>
            <a:gdLst/>
            <a:ahLst/>
            <a:cxnLst/>
            <a:rect l="l" t="t" r="r" b="b"/>
            <a:pathLst>
              <a:path w="7560000" h="5707800">
                <a:moveTo>
                  <a:pt x="0" y="0"/>
                </a:moveTo>
                <a:lnTo>
                  <a:pt x="7560000" y="0"/>
                </a:lnTo>
                <a:lnTo>
                  <a:pt x="7560000" y="5707800"/>
                </a:lnTo>
                <a:lnTo>
                  <a:pt x="0" y="570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0F212750-41AC-B70F-4C86-4537B1451F46}"/>
              </a:ext>
            </a:extLst>
          </p:cNvPr>
          <p:cNvSpPr txBox="1"/>
          <p:nvPr/>
        </p:nvSpPr>
        <p:spPr>
          <a:xfrm>
            <a:off x="1219200" y="2149842"/>
            <a:ext cx="4034801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TABLA DE </a:t>
            </a:r>
          </a:p>
          <a:p>
            <a:pPr algn="just">
              <a:spcBef>
                <a:spcPct val="0"/>
              </a:spcBef>
            </a:pPr>
            <a:r>
              <a:rPr lang="en-US" sz="2800" b="1" spc="38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CONTENIDO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9899679B-463F-7E90-67E4-86659B4DFB4E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14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444101"/>
            <a:ext cx="6902251" cy="1698702"/>
          </a:xfrm>
          <a:custGeom>
            <a:avLst/>
            <a:gdLst/>
            <a:ahLst/>
            <a:cxnLst/>
            <a:rect l="l" t="t" r="r" b="b"/>
            <a:pathLst>
              <a:path w="7840024" h="2700507">
                <a:moveTo>
                  <a:pt x="0" y="0"/>
                </a:moveTo>
                <a:lnTo>
                  <a:pt x="7840024" y="0"/>
                </a:lnTo>
                <a:lnTo>
                  <a:pt x="7840024" y="2700507"/>
                </a:lnTo>
                <a:lnTo>
                  <a:pt x="0" y="270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3" name="Freeform 3"/>
          <p:cNvSpPr/>
          <p:nvPr/>
        </p:nvSpPr>
        <p:spPr>
          <a:xfrm flipH="1" flipV="1">
            <a:off x="1994301" y="-2"/>
            <a:ext cx="4907950" cy="1178415"/>
          </a:xfrm>
          <a:custGeom>
            <a:avLst/>
            <a:gdLst/>
            <a:ahLst/>
            <a:cxnLst/>
            <a:rect l="l" t="t" r="r" b="b"/>
            <a:pathLst>
              <a:path w="5459551" h="1880550">
                <a:moveTo>
                  <a:pt x="5459551" y="1880550"/>
                </a:moveTo>
                <a:lnTo>
                  <a:pt x="0" y="1880550"/>
                </a:lnTo>
                <a:lnTo>
                  <a:pt x="0" y="0"/>
                </a:lnTo>
                <a:lnTo>
                  <a:pt x="5459551" y="0"/>
                </a:lnTo>
                <a:lnTo>
                  <a:pt x="5459551" y="18805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8" name="TextBox 8"/>
          <p:cNvSpPr txBox="1"/>
          <p:nvPr/>
        </p:nvSpPr>
        <p:spPr>
          <a:xfrm>
            <a:off x="771915" y="1014896"/>
            <a:ext cx="1928626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</a:t>
            </a:r>
            <a:r>
              <a:rPr lang="es-MX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1914" y="1503147"/>
            <a:ext cx="5705086" cy="948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10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la empresa ${sede} se establece la presente política con el objeto de establecer por escrito, implementar, mantener y difundir la declaración de principios, compromisos y responsables para la prevención de los factores de riesgo psicosocial, la prevención de la violencia laboral, y la promoción de un entorno organizacional favorable. </a:t>
            </a:r>
            <a:endParaRPr lang="en-US" sz="1101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DB8802F-1A11-FF01-1BCF-68FF378AB8FF}"/>
              </a:ext>
            </a:extLst>
          </p:cNvPr>
          <p:cNvSpPr txBox="1"/>
          <p:nvPr/>
        </p:nvSpPr>
        <p:spPr>
          <a:xfrm>
            <a:off x="771915" y="2836314"/>
            <a:ext cx="1928626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</a:t>
            </a:r>
            <a:r>
              <a:rPr lang="es-MX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Aplicación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E52DC0C-2E23-B081-DDEE-AC108EBE65F6}"/>
              </a:ext>
            </a:extLst>
          </p:cNvPr>
          <p:cNvSpPr txBox="1"/>
          <p:nvPr/>
        </p:nvSpPr>
        <p:spPr>
          <a:xfrm>
            <a:off x="771914" y="3324565"/>
            <a:ext cx="5705086" cy="1525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10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presente política es una guía conductual para fortalecer la cultura de la empresa, las condiciones de trabajo existentes e implementar acciones para la mejora continua en beneficio de la salud física, mental y emocional de las y los colaboradores de los centros de trabajo de ${sede}. Esta guía se encuentra alineada a las disposiciones contenidas en la NOM-035-STPS-2018 - FACTORES DE RIESGO PSICOSOCIAL EN EL TRABAJO – IDENTIFICACIÓN, ANÁLISIS Y PREVENCIÓN, publicada el 23 de octubre del 2018.</a:t>
            </a:r>
            <a:endParaRPr lang="en-US" sz="1101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3E2BCDB-AC4C-003B-4418-3B205A2B6562}"/>
              </a:ext>
            </a:extLst>
          </p:cNvPr>
          <p:cNvSpPr txBox="1"/>
          <p:nvPr/>
        </p:nvSpPr>
        <p:spPr>
          <a:xfrm>
            <a:off x="770419" y="5227260"/>
            <a:ext cx="1928626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</a:t>
            </a:r>
            <a:r>
              <a:rPr lang="es-MX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Definiciones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EE4978F-07E1-7875-8B91-2E02F0173D76}"/>
              </a:ext>
            </a:extLst>
          </p:cNvPr>
          <p:cNvSpPr txBox="1"/>
          <p:nvPr/>
        </p:nvSpPr>
        <p:spPr>
          <a:xfrm>
            <a:off x="770418" y="5715511"/>
            <a:ext cx="5705086" cy="563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10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${sede}, considera para efectos de esta política, las definiciones establecidas en la NOM- 035-STPS-2018 que se detallan en el anexo A del presente documento.</a:t>
            </a:r>
            <a:endParaRPr lang="en-US" sz="1101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52DADCC8-EDFC-E53A-907A-39633E46638A}"/>
              </a:ext>
            </a:extLst>
          </p:cNvPr>
          <p:cNvSpPr txBox="1"/>
          <p:nvPr/>
        </p:nvSpPr>
        <p:spPr>
          <a:xfrm>
            <a:off x="770419" y="6604116"/>
            <a:ext cx="1928626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</a:t>
            </a:r>
            <a:r>
              <a:rPr lang="es-MX" sz="1719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Política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5B6FED2-89F5-A9E4-6AA6-D13D26710478}"/>
              </a:ext>
            </a:extLst>
          </p:cNvPr>
          <p:cNvSpPr txBox="1"/>
          <p:nvPr/>
        </p:nvSpPr>
        <p:spPr>
          <a:xfrm>
            <a:off x="770418" y="7092367"/>
            <a:ext cx="5705086" cy="756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10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${sede}, desea incrementar la promoción de un entorno organizacional favorable, prevención de los factores psicosocial y la prevención de la violencia laboral a través del cumplimiento de las obligaciones para el cumplimiento de la NOM 035-STPS 2018.</a:t>
            </a:r>
            <a:endParaRPr lang="en-US" sz="1101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567F3D78-7ADC-4438-0653-330644A55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95DDAA-C80E-26D5-88DE-8FA9D421ED60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26CED2-7443-C2DB-25B7-70BF1862AE09}"/>
              </a:ext>
            </a:extLst>
          </p:cNvPr>
          <p:cNvSpPr txBox="1"/>
          <p:nvPr/>
        </p:nvSpPr>
        <p:spPr>
          <a:xfrm>
            <a:off x="770418" y="242452"/>
            <a:ext cx="19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0309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994301" y="-2"/>
            <a:ext cx="4907950" cy="1178415"/>
          </a:xfrm>
          <a:custGeom>
            <a:avLst/>
            <a:gdLst/>
            <a:ahLst/>
            <a:cxnLst/>
            <a:rect l="l" t="t" r="r" b="b"/>
            <a:pathLst>
              <a:path w="5459551" h="1880550">
                <a:moveTo>
                  <a:pt x="5459551" y="1880550"/>
                </a:moveTo>
                <a:lnTo>
                  <a:pt x="0" y="1880550"/>
                </a:lnTo>
                <a:lnTo>
                  <a:pt x="0" y="0"/>
                </a:lnTo>
                <a:lnTo>
                  <a:pt x="5459551" y="0"/>
                </a:lnTo>
                <a:lnTo>
                  <a:pt x="5459551" y="18805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8" name="TextBox 8"/>
          <p:cNvSpPr txBox="1"/>
          <p:nvPr/>
        </p:nvSpPr>
        <p:spPr>
          <a:xfrm>
            <a:off x="771914" y="1014896"/>
            <a:ext cx="5552685" cy="27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4.1 ${</a:t>
            </a:r>
            <a:r>
              <a:rPr lang="en-US" sz="1200" b="1" dirty="0" err="1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sede</a:t>
            </a: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s-MX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tendrá</a:t>
            </a: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la </a:t>
            </a:r>
            <a:r>
              <a:rPr lang="es-MX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responsabilidad</a:t>
            </a: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de:</a:t>
            </a:r>
            <a:endParaRPr lang="es-MX" sz="1200" dirty="0">
              <a:solidFill>
                <a:srgbClr val="1F2E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1503147"/>
            <a:ext cx="6019800" cy="729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Identificar a las y los colaboradores que fueron sujetos a acontecimientos traumático-severos durante o con motivo del trabajo y canalizarlos para su atención a la institución de seguridad social o privada.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Identificar y analizar los factores de riesgo psicosocial y evaluar el entorno organizacional.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Establecer por escrito, implantar, mantener y difundir la presente política para la prevención de riesgos psicosociales y entorno organizacional favorable.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Capacitar y sensibilizar a los directivos, colaboradores y colaboradoras en la prevención de violencia laboral, prevención de factores de riesgo psicosocial y la promoción del entorno organizacional favorable.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Realizar acciones que fomenten la equidad y el respeto de los derechos de las y los colaboradores para observar sus creencias, prácticas, condiciones de igualdad relacionadas con la raza, sexo, religión, etnia, edad o cualquier otra condición para evitar la discriminación y desigualdad laboral.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Divulgar en forma eficaz las políticas y medidas de prevención; proporcionar mecanismos seguros y confidenciales para la recepción de quejas por prácticas opuestas al entorno organizacional favorable; comunicar un procedimiento para la atención justa, que incluya acciones encaminadas a la ayuda y prevención de violencia laboral que garantice la confidencialidad de los casos; no permitirán represalias por las denuncias realizadas y se identificarán de forma objetiva las reclamaciones carentes de fundamento, a través del Protocolo para prevenir, atender y erradicar la violencia laboral.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Realizar acciones de sensibilización, identificar necesidades de capacitación y realizar programas de formación para el desempeño de las funciones.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Realizar acciones para la participación proactiva y comunicación, publicar anuncios, noticias y avisos de interés para las y los colaboradores.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Contar con descripciones de puesto en función de la naturaleza especifica de la labor que corresponda y una distribución adecuada de cargas de trabajo, con jornadas de trabajo conforme a la Ley Federal de Trabajo y el Reglamento Interior de Trabajo.</a:t>
            </a:r>
          </a:p>
        </p:txBody>
      </p: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567F3D78-7ADC-4438-0653-330644A55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256FFE73-DCBF-8D2A-6FBB-ECE4EF44CCB0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2C9F00-9D1E-6B33-33C5-626CDBF064B1}"/>
              </a:ext>
            </a:extLst>
          </p:cNvPr>
          <p:cNvSpPr txBox="1"/>
          <p:nvPr/>
        </p:nvSpPr>
        <p:spPr>
          <a:xfrm>
            <a:off x="770418" y="242452"/>
            <a:ext cx="19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8226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994301" y="-2"/>
            <a:ext cx="4907950" cy="1178415"/>
          </a:xfrm>
          <a:custGeom>
            <a:avLst/>
            <a:gdLst/>
            <a:ahLst/>
            <a:cxnLst/>
            <a:rect l="l" t="t" r="r" b="b"/>
            <a:pathLst>
              <a:path w="5459551" h="1880550">
                <a:moveTo>
                  <a:pt x="5459551" y="1880550"/>
                </a:moveTo>
                <a:lnTo>
                  <a:pt x="0" y="1880550"/>
                </a:lnTo>
                <a:lnTo>
                  <a:pt x="0" y="0"/>
                </a:lnTo>
                <a:lnTo>
                  <a:pt x="5459551" y="0"/>
                </a:lnTo>
                <a:lnTo>
                  <a:pt x="5459551" y="18805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8" name="TextBox 8"/>
          <p:cNvSpPr txBox="1"/>
          <p:nvPr/>
        </p:nvSpPr>
        <p:spPr>
          <a:xfrm>
            <a:off x="771914" y="1014896"/>
            <a:ext cx="5552685" cy="27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4.1 ${</a:t>
            </a:r>
            <a:r>
              <a:rPr lang="en-US" sz="1200" b="1" dirty="0" err="1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sede</a:t>
            </a: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s-MX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tendrá</a:t>
            </a: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la </a:t>
            </a:r>
            <a:r>
              <a:rPr lang="es-MX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responsabilidad</a:t>
            </a: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de:</a:t>
            </a:r>
            <a:endParaRPr lang="es-MX" sz="1200" dirty="0">
              <a:solidFill>
                <a:srgbClr val="1F2E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1503147"/>
            <a:ext cx="6019800" cy="2484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Promover actividades para un entorno organizacional favorable para la salud y bienestar de las y los colaboradores.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Contar con un procedimiento para la definición de objetivos, indicadores, metas, evaluación y reconocimiento del desempeño de las y los colaboradores, así como el correcto seguimiento para su puntual cumplimiento.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sym typeface="Montserrat"/>
              </a:rPr>
              <a:t>Asignar un comité responsable, el cual estará encargado de dar seguimiento y cumplimiento al programa con las acciones establecidas para la prevención de los factores de riesgo psicosocial, el entorno organizacional favorable y la prevención de la violencia laboral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567F3D78-7ADC-4438-0653-330644A55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FF296507-7BDE-A912-333E-790A37DD00EF}"/>
              </a:ext>
            </a:extLst>
          </p:cNvPr>
          <p:cNvSpPr txBox="1"/>
          <p:nvPr/>
        </p:nvSpPr>
        <p:spPr>
          <a:xfrm>
            <a:off x="771914" y="3961679"/>
            <a:ext cx="5552685" cy="27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4.2 </a:t>
            </a:r>
            <a:r>
              <a:rPr lang="es-E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 principales obligaciones del </a:t>
            </a:r>
            <a:r>
              <a:rPr lang="es-ES" sz="1200" dirty="0">
                <a:solidFill>
                  <a:srgbClr val="1F2E49"/>
                </a:solidFill>
                <a:latin typeface="Montserrat Bold"/>
                <a:sym typeface="Montserrat Bold"/>
              </a:rPr>
              <a:t>comité de cumplimiento </a:t>
            </a:r>
            <a:r>
              <a:rPr lang="es-E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son:</a:t>
            </a:r>
            <a:endParaRPr lang="es-MX" sz="1200" dirty="0">
              <a:solidFill>
                <a:srgbClr val="1F2E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45E4B8E-4E07-E66A-FE87-BD7CE8EDC67A}"/>
              </a:ext>
            </a:extLst>
          </p:cNvPr>
          <p:cNvSpPr txBox="1"/>
          <p:nvPr/>
        </p:nvSpPr>
        <p:spPr>
          <a:xfrm>
            <a:off x="457200" y="4449930"/>
            <a:ext cx="6019800" cy="2484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Aplicar el diagnóstico cada 2 años y salvaguardar la información que sea recolectada.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Diseñar un programa de acciones cada 2 años, dar seguimiento para la atención y prevención de la violencia laboral, los factores de riesgo psicosocial y entorno organizacional favorable con base a los resultados obtenidos en el diagnóstico, así como, vigilar su cumplimiento de acuerdo con lo establecido en la NOM 035-STPS 2018.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 trámite e intervenir, de forma oportuna, en las quejas, denuncias y/o sugerencias que se reciban.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A899EE0-88AE-E6EC-3507-B3955EF447AD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3002A-FCB6-406A-3690-C6E5C4DFB967}"/>
              </a:ext>
            </a:extLst>
          </p:cNvPr>
          <p:cNvSpPr txBox="1"/>
          <p:nvPr/>
        </p:nvSpPr>
        <p:spPr>
          <a:xfrm>
            <a:off x="770418" y="242452"/>
            <a:ext cx="19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1459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994301" y="-2"/>
            <a:ext cx="4907950" cy="1178415"/>
          </a:xfrm>
          <a:custGeom>
            <a:avLst/>
            <a:gdLst/>
            <a:ahLst/>
            <a:cxnLst/>
            <a:rect l="l" t="t" r="r" b="b"/>
            <a:pathLst>
              <a:path w="5459551" h="1880550">
                <a:moveTo>
                  <a:pt x="5459551" y="1880550"/>
                </a:moveTo>
                <a:lnTo>
                  <a:pt x="0" y="1880550"/>
                </a:lnTo>
                <a:lnTo>
                  <a:pt x="0" y="0"/>
                </a:lnTo>
                <a:lnTo>
                  <a:pt x="5459551" y="0"/>
                </a:lnTo>
                <a:lnTo>
                  <a:pt x="5459551" y="18805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8" name="TextBox 8"/>
          <p:cNvSpPr txBox="1"/>
          <p:nvPr/>
        </p:nvSpPr>
        <p:spPr>
          <a:xfrm>
            <a:off x="771914" y="1014896"/>
            <a:ext cx="5552685" cy="27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4.3 </a:t>
            </a:r>
            <a:r>
              <a:rPr lang="es-E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 principales obligaciones de las y los líderes son</a:t>
            </a:r>
            <a:r>
              <a:rPr lang="en-US" sz="1200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  <a:endParaRPr lang="es-MX" sz="1200" dirty="0">
              <a:solidFill>
                <a:srgbClr val="1F2E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1503147"/>
            <a:ext cx="6019800" cy="7100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 seguimiento al cumplimiento de las normas dirigidas a prevenir cualquier conducta o comportamiento que implique violencia laboral, a salvaguardar la información que sea recolectada, dar trámite e intervenir, de forma oportuna, en las quejas que se reciban por los medios establecidos.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Aplicar esta política y predicar con el ejemplo, así como, promover que las y los colaboradores la pongan en práctica en el lugar de trabajo. Promover la confianza de las y los colaboradores para que denuncien cualquier acto en contra de esta.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Proporcionar la capacitación para la adecuada realización de las tareas encomendadas; la definición precisa de responsabilidades para las y los colaboradores de la organización, la participación proactiva y comunicación.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Realizar la distribución equilibrada de las cargas de trabajo, con jornadas laborales regulares conforme a la Ley Federal del Trabajo y reglamento interno de trabajo.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Realizar reuniones y crear espacios de consulta para que las y los colaboradores tengan la oportunidad de exponer sus dudas, inquietudes, comentarios y sugerencias relacionadas con su trabajo.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Promover la ayuda mutua y el intercambio de conocimientos y experiencias entre las y los colaboradores evitando la generación de relaciones negativas en el trabajo.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Establecer objetivos, indicadores, metas de acuerdo con el procedimiento establecido y difundir instrucciones claras a las y los colaboradores para la atención de los problemas que impiden o limitan el desarrollo de su trabajo, cuando éstos se presenten.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Evaluar el desempeño de cada uno de sus colaboradores y colaboradoras, brindar el reconocimiento a quienes obtengan resultados sobresalientes de acuerdo con las políticas de evaluación al desempeño </a:t>
            </a:r>
            <a:r>
              <a:rPr lang="es-ES" sz="1000" spc="4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SEDyCO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 seguimiento a las acciones establecidas para la prevención de los factores de riesgo psicosociales que impulsen: el apoyo social, la difusión de la información y la capacitación.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567F3D78-7ADC-4438-0653-330644A55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9D751DF8-DF45-F681-3F39-706241C0D31F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49BCAC-D42C-5E2A-7D5E-7E85E524329B}"/>
              </a:ext>
            </a:extLst>
          </p:cNvPr>
          <p:cNvSpPr txBox="1"/>
          <p:nvPr/>
        </p:nvSpPr>
        <p:spPr>
          <a:xfrm>
            <a:off x="770418" y="242452"/>
            <a:ext cx="19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5349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994301" y="-2"/>
            <a:ext cx="4907950" cy="1178415"/>
          </a:xfrm>
          <a:custGeom>
            <a:avLst/>
            <a:gdLst/>
            <a:ahLst/>
            <a:cxnLst/>
            <a:rect l="l" t="t" r="r" b="b"/>
            <a:pathLst>
              <a:path w="5459551" h="1880550">
                <a:moveTo>
                  <a:pt x="5459551" y="1880550"/>
                </a:moveTo>
                <a:lnTo>
                  <a:pt x="0" y="1880550"/>
                </a:lnTo>
                <a:lnTo>
                  <a:pt x="0" y="0"/>
                </a:lnTo>
                <a:lnTo>
                  <a:pt x="5459551" y="0"/>
                </a:lnTo>
                <a:lnTo>
                  <a:pt x="5459551" y="18805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847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 sz="1349"/>
          </a:p>
        </p:txBody>
      </p:sp>
      <p:sp>
        <p:nvSpPr>
          <p:cNvPr id="8" name="TextBox 8"/>
          <p:cNvSpPr txBox="1"/>
          <p:nvPr/>
        </p:nvSpPr>
        <p:spPr>
          <a:xfrm>
            <a:off x="771914" y="1014896"/>
            <a:ext cx="5552685" cy="27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6"/>
              </a:lnSpc>
            </a:pPr>
            <a:r>
              <a:rPr lang="en-U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4.4 </a:t>
            </a:r>
            <a:r>
              <a:rPr lang="es-ES" sz="1200" b="1" dirty="0">
                <a:solidFill>
                  <a:srgbClr val="1F2E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Obligaciones de los y las colaboradoras:</a:t>
            </a:r>
            <a:endParaRPr lang="es-MX" sz="1200" dirty="0">
              <a:solidFill>
                <a:srgbClr val="1F2E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1503147"/>
            <a:ext cx="6019800" cy="5369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Participar en los eventos de información y difusión que proporcione la empresa para la identificación de acontecimientos traumáticos severos, factores de riesgo psicosocial y el entorno organizacional.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Participar en el diagnóstico para la identificación de acontecimientos traumáticos severos, factores de riesgo psicosocial y en la evaluación del entorno organizacional, cada 2 años.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Someterse a los exámenes médicos y evaluaciones psicológicas que determina la presente Norma y/o las normas oficiales mexicanas que al respecto emitan la Secretaría de Salud y/o la Secretaría del Trabajo y Previsión Social, y a falta de éstas, los que indique la institución de seguridad social o privada, o el médico o psicólogo o psiquiatra de la empresa, así como, entregar los documentos que lo justifiquen.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Abstenerse de realizar prácticas contrarias al entorno organizacional favorable y actos de violencia laboral, Participar en las actividades que establezca la empresa para controlar los factores de riesgo psicosocial. Colaborar con un entorno organizacional favorable y prevenir actos de violencia laboral. 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Informar </a:t>
            </a:r>
            <a:r>
              <a:rPr lang="es-ES" sz="1000" spc="46" dirty="0">
                <a:latin typeface="Montserrat"/>
                <a:ea typeface="Montserrat"/>
                <a:cs typeface="Montserrat"/>
                <a:sym typeface="Montserrat"/>
              </a:rPr>
              <a:t>al comité de cumplimiento, por escrito y de acuerdo con el protocolo, en el caso de haber presenciado o sufrido un acontecimiento traumático severo en el trayecto o dentro del trabajo, en una fecha posterior al diagnóstico realizado.</a:t>
            </a: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000" spc="46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 algn="just">
              <a:lnSpc>
                <a:spcPts val="1542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000" spc="46" dirty="0">
                <a:latin typeface="Montserrat"/>
                <a:ea typeface="Montserrat"/>
                <a:cs typeface="Montserrat"/>
                <a:sym typeface="Montserrat"/>
              </a:rPr>
              <a:t>Informar por escrito, al comité de cumplimiento, en caso de estar enterado de que una colaboradora o colaborador realicen prácticas opuestas al entorno organizacional favorable y denunciar actos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violencia laboral, utilizando los mecanismos establecidos por la empresa.</a:t>
            </a:r>
          </a:p>
        </p:txBody>
      </p: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567F3D78-7ADC-4438-0653-330644A55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88" y="8643138"/>
            <a:ext cx="1082712" cy="424662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05AE0603-BDAF-C401-4805-DFF880EDCF36}"/>
              </a:ext>
            </a:extLst>
          </p:cNvPr>
          <p:cNvSpPr txBox="1"/>
          <p:nvPr/>
        </p:nvSpPr>
        <p:spPr>
          <a:xfrm>
            <a:off x="4966286" y="8870994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91B83B-3D6A-4DBF-E59F-3D32BCB93C1E}"/>
              </a:ext>
            </a:extLst>
          </p:cNvPr>
          <p:cNvSpPr txBox="1"/>
          <p:nvPr/>
        </p:nvSpPr>
        <p:spPr>
          <a:xfrm>
            <a:off x="770418" y="242452"/>
            <a:ext cx="19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LOGO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08215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2329403" y="373228"/>
            <a:ext cx="2178583" cy="322059"/>
          </a:xfrm>
          <a:custGeom>
            <a:avLst/>
            <a:gdLst/>
            <a:ahLst/>
            <a:cxnLst/>
            <a:rect l="l" t="t" r="r" b="b"/>
            <a:pathLst>
              <a:path w="632879" h="103504">
                <a:moveTo>
                  <a:pt x="51752" y="0"/>
                </a:moveTo>
                <a:lnTo>
                  <a:pt x="581127" y="0"/>
                </a:lnTo>
                <a:cubicBezTo>
                  <a:pt x="594853" y="0"/>
                  <a:pt x="608016" y="5452"/>
                  <a:pt x="617722" y="15158"/>
                </a:cubicBezTo>
                <a:cubicBezTo>
                  <a:pt x="627427" y="24863"/>
                  <a:pt x="632879" y="38026"/>
                  <a:pt x="632879" y="51752"/>
                </a:cubicBezTo>
                <a:lnTo>
                  <a:pt x="632879" y="51752"/>
                </a:lnTo>
                <a:cubicBezTo>
                  <a:pt x="632879" y="65477"/>
                  <a:pt x="627427" y="78641"/>
                  <a:pt x="617722" y="88346"/>
                </a:cubicBezTo>
                <a:cubicBezTo>
                  <a:pt x="608016" y="98051"/>
                  <a:pt x="594853" y="103504"/>
                  <a:pt x="581127" y="103504"/>
                </a:cubicBezTo>
                <a:lnTo>
                  <a:pt x="51752" y="103504"/>
                </a:lnTo>
                <a:cubicBezTo>
                  <a:pt x="38026" y="103504"/>
                  <a:pt x="24863" y="98051"/>
                  <a:pt x="15158" y="88346"/>
                </a:cubicBezTo>
                <a:cubicBezTo>
                  <a:pt x="5452" y="78641"/>
                  <a:pt x="0" y="65477"/>
                  <a:pt x="0" y="51752"/>
                </a:cubicBezTo>
                <a:lnTo>
                  <a:pt x="0" y="51752"/>
                </a:lnTo>
                <a:cubicBezTo>
                  <a:pt x="0" y="38026"/>
                  <a:pt x="5452" y="24863"/>
                  <a:pt x="15158" y="15158"/>
                </a:cubicBezTo>
                <a:cubicBezTo>
                  <a:pt x="24863" y="5452"/>
                  <a:pt x="38026" y="0"/>
                  <a:pt x="51752" y="0"/>
                </a:cubicBezTo>
                <a:close/>
              </a:path>
            </a:pathLst>
          </a:custGeom>
          <a:solidFill>
            <a:srgbClr val="F4782A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es-MX" sz="1349"/>
          </a:p>
        </p:txBody>
      </p:sp>
      <p:sp>
        <p:nvSpPr>
          <p:cNvPr id="2" name="Freeform 2"/>
          <p:cNvSpPr/>
          <p:nvPr/>
        </p:nvSpPr>
        <p:spPr>
          <a:xfrm>
            <a:off x="0" y="8153399"/>
            <a:ext cx="6858000" cy="989403"/>
          </a:xfrm>
          <a:custGeom>
            <a:avLst/>
            <a:gdLst/>
            <a:ahLst/>
            <a:cxnLst/>
            <a:rect l="l" t="t" r="r" b="b"/>
            <a:pathLst>
              <a:path w="7560000" h="2853900">
                <a:moveTo>
                  <a:pt x="0" y="0"/>
                </a:moveTo>
                <a:lnTo>
                  <a:pt x="7560000" y="0"/>
                </a:lnTo>
                <a:lnTo>
                  <a:pt x="7560000" y="2853900"/>
                </a:lnTo>
                <a:lnTo>
                  <a:pt x="0" y="2853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sz="1349"/>
          </a:p>
        </p:txBody>
      </p:sp>
      <p:sp>
        <p:nvSpPr>
          <p:cNvPr id="4" name="TextBox 4"/>
          <p:cNvSpPr txBox="1"/>
          <p:nvPr/>
        </p:nvSpPr>
        <p:spPr>
          <a:xfrm>
            <a:off x="2113359" y="383105"/>
            <a:ext cx="2585843" cy="2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6"/>
              </a:lnSpc>
            </a:pPr>
            <a:r>
              <a:rPr lang="en-US" sz="1719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Anexo 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6554" y="990600"/>
            <a:ext cx="6276645" cy="7100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efectos de ampliar el conocimiento y comprensión de la presente política, </a:t>
            </a:r>
          </a:p>
          <a:p>
            <a:pPr algn="ctr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NOM 035-STPS considera las siguientes definiciones en orden alfabético: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Acontecimiento traumático severo: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Aquel experimentado </a:t>
            </a:r>
            <a:r>
              <a:rPr lang="es-ES" sz="1000" u="sng" spc="4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durante o con motivo del trabajo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 se caracteriza por la ocurrencia de la muerte o que representa un peligro real para la integridad física de una o varias personas y que puede generar trastorno de estrés postraumático para quien lo sufre o lo presencia. Algunos ejemplos son: explosiones, derrumbes, incendios de gran magnitud; accidentes graves o mortales, asaltos con violencia, secuestros y homicidios, entre otros.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Apoyo social: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acciones para mejorar las relaciones sociales en el trabajo en las que se promueve el apoyo mutuo en la solución de problemas de trabajo entre trabajadores, superiores y/o subordinados. Algunos ejemplos de medidas para constituir un apoyo social práctico y oportuno en el lugar de trabajo son: afianzar la relación supervisores-trabajadores; propiciar la ayuda mutua entre los trabajadores; fomentar las actividades culturales y del deporte, y proporcionar ayuda directa cuando sea necesario, entre otros.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Autoridad laboral: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unidades administrativas competentes de la Secretaría que realizan funciones de inspección y vigilancia en materia de seguridad y salud en el trabajo, y las correspondientes de las entidades federativas, que actúen en auxilio de aquéllas.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 err="1">
                <a:solidFill>
                  <a:srgbClr val="000000"/>
                </a:solidFill>
                <a:latin typeface="Montserrat"/>
                <a:sym typeface="Montserrat"/>
              </a:rPr>
              <a:t>Burn</a:t>
            </a: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 </a:t>
            </a:r>
            <a:r>
              <a:rPr lang="es-ES" sz="1000" b="1" spc="46" dirty="0" err="1">
                <a:solidFill>
                  <a:srgbClr val="000000"/>
                </a:solidFill>
                <a:latin typeface="Montserrat"/>
                <a:sym typeface="Montserrat"/>
              </a:rPr>
              <a:t>out</a:t>
            </a: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estrés laboral que de acuerdo con el IMSS es el tipo del estrés donde la creciente presión en el entorno laboral puede provocar la saturación física o mental del trabajador, generando diversas consecuencias que no solo afectan la salud sino su entorno más próximo ya que genera un desequilibrio entre lo laboral y lo personal.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Cargas excesivas de trabajo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Cargas que a nivel cognitivo, mental o emocional sobreponen al trabajador. La falta de congruencia en las indicaciones del jefe frente a los empleados.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Centro de trabajo: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lugar o lugares, tales como edificios, locales, instalaciones y áreas, donde se realicen actividades de explotación, aprovechamiento, producción, comercialización, transporte y almacenamiento o prestación de servicios, en los que laboren personas que estén sujetas a una relación de trabajo.</a:t>
            </a:r>
          </a:p>
          <a:p>
            <a:pPr algn="just">
              <a:lnSpc>
                <a:spcPts val="1542"/>
              </a:lnSpc>
              <a:spcBef>
                <a:spcPct val="0"/>
              </a:spcBef>
            </a:pPr>
            <a:endParaRPr lang="es-ES" sz="1000" spc="4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1542"/>
              </a:lnSpc>
              <a:spcBef>
                <a:spcPct val="0"/>
              </a:spcBef>
            </a:pPr>
            <a:r>
              <a:rPr lang="es-ES" sz="1000" b="1" spc="46" dirty="0">
                <a:solidFill>
                  <a:srgbClr val="000000"/>
                </a:solidFill>
                <a:latin typeface="Montserrat"/>
                <a:sym typeface="Montserrat"/>
              </a:rPr>
              <a:t>Condiciones de riesgo laboral: </a:t>
            </a:r>
            <a:r>
              <a:rPr lang="es-ES" sz="1000" spc="4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Condiciones peligrosas, inseguras o deficientes del área en la que se está trabajando. Exigencia adicional y adaptación de los empleados.</a:t>
            </a:r>
          </a:p>
        </p:txBody>
      </p:sp>
      <p:pic>
        <p:nvPicPr>
          <p:cNvPr id="35" name="Imagen 34" descr="Logotipo&#10;&#10;El contenido generado por IA puede ser incorrecto.">
            <a:extLst>
              <a:ext uri="{FF2B5EF4-FFF2-40B4-BE49-F238E27FC236}">
                <a16:creationId xmlns:a16="http://schemas.microsoft.com/office/drawing/2014/main" id="{AAE38295-10D0-F0C8-C646-FE6BA0F55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897"/>
            <a:ext cx="1082712" cy="424662"/>
          </a:xfrm>
          <a:prstGeom prst="rect">
            <a:avLst/>
          </a:prstGeom>
        </p:spPr>
      </p:pic>
      <p:sp>
        <p:nvSpPr>
          <p:cNvPr id="36" name="TextBox 20">
            <a:extLst>
              <a:ext uri="{FF2B5EF4-FFF2-40B4-BE49-F238E27FC236}">
                <a16:creationId xmlns:a16="http://schemas.microsoft.com/office/drawing/2014/main" id="{11701555-45DB-E4FC-7AB2-0F3EFA2FC95F}"/>
              </a:ext>
            </a:extLst>
          </p:cNvPr>
          <p:cNvSpPr txBox="1"/>
          <p:nvPr/>
        </p:nvSpPr>
        <p:spPr>
          <a:xfrm>
            <a:off x="276555" y="655740"/>
            <a:ext cx="834401" cy="15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288"/>
              </a:lnSpc>
              <a:spcBef>
                <a:spcPct val="0"/>
              </a:spcBef>
            </a:pPr>
            <a:r>
              <a:rPr lang="es-ES" sz="800" b="1" spc="38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Enero 2025.</a:t>
            </a:r>
            <a:endParaRPr lang="en-US" sz="800" b="1" spc="38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2454</Words>
  <Application>Microsoft Office PowerPoint</Application>
  <PresentationFormat>Carta (216 x 279 mm)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Trebuchet MS</vt:lpstr>
      <vt:lpstr>Canva Sans</vt:lpstr>
      <vt:lpstr>Times New Roman</vt:lpstr>
      <vt:lpstr>Canva Sans Bold</vt:lpstr>
      <vt:lpstr>Calibri</vt:lpstr>
      <vt:lpstr>Montserrat</vt:lpstr>
      <vt:lpstr>Montserrat Bold</vt:lpstr>
      <vt:lpstr>Arial</vt:lpstr>
      <vt:lpstr>Montserrat Ultra-Bold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A4 propuesta de negocio colorativo profesional azul</dc:title>
  <dc:creator>Claudia Esparza</dc:creator>
  <cp:lastModifiedBy>Braulio Reyes</cp:lastModifiedBy>
  <cp:revision>6</cp:revision>
  <dcterms:created xsi:type="dcterms:W3CDTF">2006-08-16T00:00:00Z</dcterms:created>
  <dcterms:modified xsi:type="dcterms:W3CDTF">2025-09-29T21:52:21Z</dcterms:modified>
  <dc:identifier>DAGoGAv0zfM</dc:identifier>
</cp:coreProperties>
</file>