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8" r:id="rId3"/>
    <p:sldId id="264" r:id="rId4"/>
    <p:sldId id="259" r:id="rId5"/>
    <p:sldId id="260" r:id="rId6"/>
    <p:sldId id="261"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2" d="100"/>
          <a:sy n="92"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8C229D3-F60D-4263-95D7-66D6930C8688}" type="datetimeFigureOut">
              <a:rPr lang="es-PE" smtClean="0"/>
              <a:t>17/07/2018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907B8-8543-4DF7-BC72-75C0ADD53912}"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07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C229D3-F60D-4263-95D7-66D6930C8688}" type="datetimeFigureOut">
              <a:rPr lang="es-PE" smtClean="0"/>
              <a:t>17/07/2018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23587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C229D3-F60D-4263-95D7-66D6930C8688}" type="datetimeFigureOut">
              <a:rPr lang="es-PE" smtClean="0"/>
              <a:t>17/07/2018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209970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C229D3-F60D-4263-95D7-66D6930C8688}" type="datetimeFigureOut">
              <a:rPr lang="es-PE" smtClean="0"/>
              <a:t>17/07/2018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36102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8C229D3-F60D-4263-95D7-66D6930C8688}" type="datetimeFigureOut">
              <a:rPr lang="es-PE" smtClean="0"/>
              <a:t>17/07/2018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9907B8-8543-4DF7-BC72-75C0ADD53912}"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86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C229D3-F60D-4263-95D7-66D6930C8688}" type="datetimeFigureOut">
              <a:rPr lang="es-PE" smtClean="0"/>
              <a:t>17/07/2018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403527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8C229D3-F60D-4263-95D7-66D6930C8688}" type="datetimeFigureOut">
              <a:rPr lang="es-PE" smtClean="0"/>
              <a:t>17/07/2018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325723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8C229D3-F60D-4263-95D7-66D6930C8688}" type="datetimeFigureOut">
              <a:rPr lang="es-PE" smtClean="0"/>
              <a:t>17/07/2018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367590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29D3-F60D-4263-95D7-66D6930C8688}" type="datetimeFigureOut">
              <a:rPr lang="es-PE" smtClean="0"/>
              <a:t>17/07/2018</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12241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C229D3-F60D-4263-95D7-66D6930C8688}" type="datetimeFigureOut">
              <a:rPr lang="es-PE" smtClean="0"/>
              <a:t>17/07/2018</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9907B8-8543-4DF7-BC72-75C0ADD53912}" type="slidenum">
              <a:rPr lang="es-PE" smtClean="0"/>
              <a:t>‹Nº›</a:t>
            </a:fld>
            <a:endParaRPr lang="es-PE"/>
          </a:p>
        </p:txBody>
      </p:sp>
    </p:spTree>
    <p:extLst>
      <p:ext uri="{BB962C8B-B14F-4D97-AF65-F5344CB8AC3E}">
        <p14:creationId xmlns:p14="http://schemas.microsoft.com/office/powerpoint/2010/main" val="312956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8C229D3-F60D-4263-95D7-66D6930C8688}" type="datetimeFigureOut">
              <a:rPr lang="es-PE" smtClean="0"/>
              <a:t>17/07/2018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9907B8-8543-4DF7-BC72-75C0ADD53912}" type="slidenum">
              <a:rPr lang="es-PE" smtClean="0"/>
              <a:t>‹Nº›</a:t>
            </a:fld>
            <a:endParaRPr lang="es-PE"/>
          </a:p>
        </p:txBody>
      </p:sp>
    </p:spTree>
    <p:extLst>
      <p:ext uri="{BB962C8B-B14F-4D97-AF65-F5344CB8AC3E}">
        <p14:creationId xmlns:p14="http://schemas.microsoft.com/office/powerpoint/2010/main" val="283059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C229D3-F60D-4263-95D7-66D6930C8688}" type="datetimeFigureOut">
              <a:rPr lang="es-PE" smtClean="0"/>
              <a:t>17/07/2018</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9907B8-8543-4DF7-BC72-75C0ADD53912}"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686744"/>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em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em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4E1F1-CA1D-4210-8FD1-C040972350E9}"/>
              </a:ext>
            </a:extLst>
          </p:cNvPr>
          <p:cNvSpPr>
            <a:spLocks noGrp="1"/>
          </p:cNvSpPr>
          <p:nvPr>
            <p:ph type="ctrTitle"/>
          </p:nvPr>
        </p:nvSpPr>
        <p:spPr/>
        <p:txBody>
          <a:bodyPr>
            <a:normAutofit/>
          </a:bodyPr>
          <a:lstStyle/>
          <a:p>
            <a:r>
              <a:rPr lang="es-PE" sz="7200" b="1" dirty="0"/>
              <a:t>Taller de Programación </a:t>
            </a:r>
            <a:br>
              <a:rPr lang="es-PE" sz="7200" b="1" dirty="0"/>
            </a:br>
            <a:r>
              <a:rPr lang="es-PE" sz="7200" b="1" dirty="0"/>
              <a:t>Java EE</a:t>
            </a:r>
          </a:p>
        </p:txBody>
      </p:sp>
      <p:sp>
        <p:nvSpPr>
          <p:cNvPr id="5" name="Subtítulo 4">
            <a:extLst>
              <a:ext uri="{FF2B5EF4-FFF2-40B4-BE49-F238E27FC236}">
                <a16:creationId xmlns:a16="http://schemas.microsoft.com/office/drawing/2014/main" id="{FA10E799-4F77-429A-9484-8B4420B803E9}"/>
              </a:ext>
            </a:extLst>
          </p:cNvPr>
          <p:cNvSpPr>
            <a:spLocks noGrp="1"/>
          </p:cNvSpPr>
          <p:nvPr>
            <p:ph type="subTitle" idx="1"/>
          </p:nvPr>
        </p:nvSpPr>
        <p:spPr/>
        <p:txBody>
          <a:bodyPr>
            <a:normAutofit/>
          </a:bodyPr>
          <a:lstStyle/>
          <a:p>
            <a:r>
              <a:rPr lang="es-PE" sz="1800" dirty="0"/>
              <a:t>Aldo Salazar Castillo </a:t>
            </a:r>
            <a:br>
              <a:rPr lang="es-PE" sz="1800" dirty="0"/>
            </a:br>
            <a:r>
              <a:rPr lang="es-PE" sz="1800" dirty="0"/>
              <a:t>JORGE ROMANI LAVERDE</a:t>
            </a:r>
          </a:p>
        </p:txBody>
      </p:sp>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10162943" y="456021"/>
            <a:ext cx="931777" cy="605861"/>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8510452" y="354411"/>
            <a:ext cx="1765180" cy="809082"/>
          </a:xfrm>
          <a:prstGeom prst="rect">
            <a:avLst/>
          </a:prstGeom>
        </p:spPr>
      </p:pic>
    </p:spTree>
    <p:extLst>
      <p:ext uri="{BB962C8B-B14F-4D97-AF65-F5344CB8AC3E}">
        <p14:creationId xmlns:p14="http://schemas.microsoft.com/office/powerpoint/2010/main" val="64126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4E1F1-CA1D-4210-8FD1-C040972350E9}"/>
              </a:ext>
            </a:extLst>
          </p:cNvPr>
          <p:cNvSpPr>
            <a:spLocks noGrp="1"/>
          </p:cNvSpPr>
          <p:nvPr>
            <p:ph type="title"/>
          </p:nvPr>
        </p:nvSpPr>
        <p:spPr/>
        <p:txBody>
          <a:bodyPr/>
          <a:lstStyle/>
          <a:p>
            <a:r>
              <a:rPr lang="es-PE" dirty="0"/>
              <a:t>Trabajo Propuesto</a:t>
            </a:r>
          </a:p>
        </p:txBody>
      </p:sp>
      <p:sp>
        <p:nvSpPr>
          <p:cNvPr id="5" name="Subtítulo 4">
            <a:extLst>
              <a:ext uri="{FF2B5EF4-FFF2-40B4-BE49-F238E27FC236}">
                <a16:creationId xmlns:a16="http://schemas.microsoft.com/office/drawing/2014/main" id="{FA10E799-4F77-429A-9484-8B4420B803E9}"/>
              </a:ext>
            </a:extLst>
          </p:cNvPr>
          <p:cNvSpPr>
            <a:spLocks noGrp="1"/>
          </p:cNvSpPr>
          <p:nvPr>
            <p:ph idx="1"/>
          </p:nvPr>
        </p:nvSpPr>
        <p:spPr>
          <a:xfrm>
            <a:off x="1097280" y="1845734"/>
            <a:ext cx="9997440" cy="3840171"/>
          </a:xfrm>
        </p:spPr>
        <p:txBody>
          <a:bodyPr>
            <a:normAutofit/>
          </a:bodyPr>
          <a:lstStyle/>
          <a:p>
            <a:r>
              <a:rPr lang="es-PE" dirty="0"/>
              <a:t>Considerando que el curso esta basado en un taller se ha considerado presentar como trabajo final la migración del módulo denominado Calculadora Registral el cual esta desarrollado con tecnología ASP 1.0.</a:t>
            </a:r>
          </a:p>
          <a:p>
            <a:r>
              <a:rPr lang="es-PE" dirty="0"/>
              <a:t>El Módulo Calculadora Registral tiene como finalidad </a:t>
            </a:r>
            <a:br>
              <a:rPr lang="es-PE" dirty="0"/>
            </a:br>
            <a:r>
              <a:rPr lang="es-PE" dirty="0"/>
              <a:t>la de proporcionar al usuario común, presentantes de</a:t>
            </a:r>
            <a:br>
              <a:rPr lang="es-PE" dirty="0"/>
            </a:br>
            <a:r>
              <a:rPr lang="es-PE" dirty="0"/>
              <a:t>Notarias, Juzgados u otras entidades una herramienta</a:t>
            </a:r>
            <a:br>
              <a:rPr lang="es-PE" dirty="0"/>
            </a:br>
            <a:r>
              <a:rPr lang="es-PE" dirty="0"/>
              <a:t>que le permita calcular los derechos que tiene que </a:t>
            </a:r>
            <a:br>
              <a:rPr lang="es-PE" dirty="0"/>
            </a:br>
            <a:r>
              <a:rPr lang="es-PE" dirty="0"/>
              <a:t>pagar por derecho de Tasa Registral.</a:t>
            </a:r>
          </a:p>
          <a:p>
            <a:endParaRPr lang="es-PE" dirty="0"/>
          </a:p>
        </p:txBody>
      </p:sp>
      <p:grpSp>
        <p:nvGrpSpPr>
          <p:cNvPr id="8" name="Grupo 7">
            <a:extLst>
              <a:ext uri="{FF2B5EF4-FFF2-40B4-BE49-F238E27FC236}">
                <a16:creationId xmlns:a16="http://schemas.microsoft.com/office/drawing/2014/main" id="{789E0BA5-DFF6-4530-9D0B-B101123969EC}"/>
              </a:ext>
            </a:extLst>
          </p:cNvPr>
          <p:cNvGrpSpPr/>
          <p:nvPr/>
        </p:nvGrpSpPr>
        <p:grpSpPr>
          <a:xfrm>
            <a:off x="8510452" y="354411"/>
            <a:ext cx="2584268" cy="809082"/>
            <a:chOff x="2066109" y="340449"/>
            <a:chExt cx="3056709" cy="886135"/>
          </a:xfrm>
        </p:grpSpPr>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4020699" y="451736"/>
              <a:ext cx="1102119" cy="663560"/>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109" y="340449"/>
              <a:ext cx="2087880" cy="886135"/>
            </a:xfrm>
            <a:prstGeom prst="rect">
              <a:avLst/>
            </a:prstGeom>
          </p:spPr>
        </p:pic>
      </p:grpSp>
      <p:pic>
        <p:nvPicPr>
          <p:cNvPr id="15" name="Imagen 14">
            <a:extLst>
              <a:ext uri="{FF2B5EF4-FFF2-40B4-BE49-F238E27FC236}">
                <a16:creationId xmlns:a16="http://schemas.microsoft.com/office/drawing/2014/main" id="{53A60D2B-4F90-4438-9982-10BE75C723D4}"/>
              </a:ext>
            </a:extLst>
          </p:cNvPr>
          <p:cNvPicPr>
            <a:picLocks noChangeAspect="1"/>
          </p:cNvPicPr>
          <p:nvPr/>
        </p:nvPicPr>
        <p:blipFill>
          <a:blip r:embed="rId5"/>
          <a:stretch>
            <a:fillRect/>
          </a:stretch>
        </p:blipFill>
        <p:spPr>
          <a:xfrm>
            <a:off x="7773153" y="2688770"/>
            <a:ext cx="3321567" cy="2997135"/>
          </a:xfrm>
          <a:prstGeom prst="rect">
            <a:avLst/>
          </a:prstGeom>
        </p:spPr>
      </p:pic>
    </p:spTree>
    <p:extLst>
      <p:ext uri="{BB962C8B-B14F-4D97-AF65-F5344CB8AC3E}">
        <p14:creationId xmlns:p14="http://schemas.microsoft.com/office/powerpoint/2010/main" val="311994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4E1F1-CA1D-4210-8FD1-C040972350E9}"/>
              </a:ext>
            </a:extLst>
          </p:cNvPr>
          <p:cNvSpPr>
            <a:spLocks noGrp="1"/>
          </p:cNvSpPr>
          <p:nvPr>
            <p:ph type="title"/>
          </p:nvPr>
        </p:nvSpPr>
        <p:spPr/>
        <p:txBody>
          <a:bodyPr/>
          <a:lstStyle/>
          <a:p>
            <a:r>
              <a:rPr lang="es-PE" dirty="0"/>
              <a:t>Patrón de Diseño Seleccionado</a:t>
            </a:r>
          </a:p>
        </p:txBody>
      </p:sp>
      <p:sp>
        <p:nvSpPr>
          <p:cNvPr id="5" name="Subtítulo 4">
            <a:extLst>
              <a:ext uri="{FF2B5EF4-FFF2-40B4-BE49-F238E27FC236}">
                <a16:creationId xmlns:a16="http://schemas.microsoft.com/office/drawing/2014/main" id="{FA10E799-4F77-429A-9484-8B4420B803E9}"/>
              </a:ext>
            </a:extLst>
          </p:cNvPr>
          <p:cNvSpPr>
            <a:spLocks noGrp="1"/>
          </p:cNvSpPr>
          <p:nvPr>
            <p:ph idx="1"/>
          </p:nvPr>
        </p:nvSpPr>
        <p:spPr>
          <a:xfrm>
            <a:off x="1097280" y="1845734"/>
            <a:ext cx="9997440" cy="769129"/>
          </a:xfrm>
        </p:spPr>
        <p:txBody>
          <a:bodyPr>
            <a:normAutofit/>
          </a:bodyPr>
          <a:lstStyle/>
          <a:p>
            <a:r>
              <a:rPr lang="es-PE" dirty="0"/>
              <a:t>Se ha elegido el patrón Modelo  - Vista – Controlador para el desarrollo del presente trabajo</a:t>
            </a:r>
          </a:p>
          <a:p>
            <a:endParaRPr lang="es-PE" dirty="0"/>
          </a:p>
          <a:p>
            <a:endParaRPr lang="es-PE" dirty="0"/>
          </a:p>
        </p:txBody>
      </p:sp>
      <p:grpSp>
        <p:nvGrpSpPr>
          <p:cNvPr id="8" name="Grupo 7">
            <a:extLst>
              <a:ext uri="{FF2B5EF4-FFF2-40B4-BE49-F238E27FC236}">
                <a16:creationId xmlns:a16="http://schemas.microsoft.com/office/drawing/2014/main" id="{789E0BA5-DFF6-4530-9D0B-B101123969EC}"/>
              </a:ext>
            </a:extLst>
          </p:cNvPr>
          <p:cNvGrpSpPr/>
          <p:nvPr/>
        </p:nvGrpSpPr>
        <p:grpSpPr>
          <a:xfrm>
            <a:off x="8510452" y="354411"/>
            <a:ext cx="2584268" cy="809082"/>
            <a:chOff x="2066109" y="340449"/>
            <a:chExt cx="3056709" cy="886135"/>
          </a:xfrm>
        </p:grpSpPr>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4020699" y="451736"/>
              <a:ext cx="1102119" cy="663560"/>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109" y="340449"/>
              <a:ext cx="2087880" cy="886135"/>
            </a:xfrm>
            <a:prstGeom prst="rect">
              <a:avLst/>
            </a:prstGeom>
          </p:spPr>
        </p:pic>
      </p:grpSp>
      <p:pic>
        <p:nvPicPr>
          <p:cNvPr id="3" name="Imagen 2">
            <a:extLst>
              <a:ext uri="{FF2B5EF4-FFF2-40B4-BE49-F238E27FC236}">
                <a16:creationId xmlns:a16="http://schemas.microsoft.com/office/drawing/2014/main" id="{BC99DF3F-A3DE-4B5A-B3F7-AAEFCA7D63EE}"/>
              </a:ext>
            </a:extLst>
          </p:cNvPr>
          <p:cNvPicPr>
            <a:picLocks noChangeAspect="1"/>
          </p:cNvPicPr>
          <p:nvPr/>
        </p:nvPicPr>
        <p:blipFill>
          <a:blip r:embed="rId5"/>
          <a:stretch>
            <a:fillRect/>
          </a:stretch>
        </p:blipFill>
        <p:spPr>
          <a:xfrm>
            <a:off x="2706504" y="2766271"/>
            <a:ext cx="2464705" cy="2953733"/>
          </a:xfrm>
          <a:prstGeom prst="rect">
            <a:avLst/>
          </a:prstGeom>
        </p:spPr>
      </p:pic>
      <p:sp>
        <p:nvSpPr>
          <p:cNvPr id="10" name="CuadroTexto 9">
            <a:extLst>
              <a:ext uri="{FF2B5EF4-FFF2-40B4-BE49-F238E27FC236}">
                <a16:creationId xmlns:a16="http://schemas.microsoft.com/office/drawing/2014/main" id="{9EE5E945-6E64-4B33-BDD8-ADB8759FB8C5}"/>
              </a:ext>
            </a:extLst>
          </p:cNvPr>
          <p:cNvSpPr txBox="1"/>
          <p:nvPr/>
        </p:nvSpPr>
        <p:spPr>
          <a:xfrm>
            <a:off x="2804169" y="2261929"/>
            <a:ext cx="2269374" cy="369332"/>
          </a:xfrm>
          <a:prstGeom prst="rect">
            <a:avLst/>
          </a:prstGeom>
          <a:noFill/>
        </p:spPr>
        <p:txBody>
          <a:bodyPr wrap="square" rtlCol="0">
            <a:spAutoFit/>
          </a:bodyPr>
          <a:lstStyle/>
          <a:p>
            <a:pPr algn="ctr"/>
            <a:r>
              <a:rPr lang="es-PE" b="1" dirty="0">
                <a:solidFill>
                  <a:schemeClr val="bg2">
                    <a:lumMod val="50000"/>
                  </a:schemeClr>
                </a:solidFill>
              </a:rPr>
              <a:t>Patrón MVC</a:t>
            </a:r>
          </a:p>
        </p:txBody>
      </p:sp>
      <p:sp>
        <p:nvSpPr>
          <p:cNvPr id="11" name="CuadroTexto 10">
            <a:extLst>
              <a:ext uri="{FF2B5EF4-FFF2-40B4-BE49-F238E27FC236}">
                <a16:creationId xmlns:a16="http://schemas.microsoft.com/office/drawing/2014/main" id="{20448477-C5F0-4060-9D2B-85BD0E3E66D3}"/>
              </a:ext>
            </a:extLst>
          </p:cNvPr>
          <p:cNvSpPr txBox="1"/>
          <p:nvPr/>
        </p:nvSpPr>
        <p:spPr>
          <a:xfrm>
            <a:off x="5611090" y="2261929"/>
            <a:ext cx="5653331" cy="3016210"/>
          </a:xfrm>
          <a:prstGeom prst="rect">
            <a:avLst/>
          </a:prstGeom>
          <a:noFill/>
        </p:spPr>
        <p:txBody>
          <a:bodyPr wrap="square" rtlCol="0">
            <a:spAutoFit/>
          </a:bodyPr>
          <a:lstStyle/>
          <a:p>
            <a:r>
              <a:rPr lang="es-PE" b="1" dirty="0">
                <a:solidFill>
                  <a:schemeClr val="bg2">
                    <a:lumMod val="50000"/>
                  </a:schemeClr>
                </a:solidFill>
              </a:rPr>
              <a:t>Ventajas del Patrón MVC</a:t>
            </a:r>
          </a:p>
          <a:p>
            <a:endParaRPr lang="es-PE" sz="1000" b="1" dirty="0">
              <a:solidFill>
                <a:schemeClr val="bg2">
                  <a:lumMod val="50000"/>
                </a:schemeClr>
              </a:solidFill>
            </a:endParaRPr>
          </a:p>
          <a:p>
            <a:pPr marL="285750" indent="-285750">
              <a:buFontTx/>
              <a:buChar char="-"/>
            </a:pPr>
            <a:r>
              <a:rPr lang="es-PE" sz="1600" dirty="0"/>
              <a:t>La implementación se realiza de forma modular.</a:t>
            </a:r>
          </a:p>
          <a:p>
            <a:pPr marL="285750" indent="-285750">
              <a:buFontTx/>
              <a:buChar char="-"/>
            </a:pPr>
            <a:r>
              <a:rPr lang="es-PE" sz="1600" dirty="0"/>
              <a:t>Sus vistas muestran información actualizada siempre.</a:t>
            </a:r>
          </a:p>
          <a:p>
            <a:pPr marL="285750" indent="-285750">
              <a:buFontTx/>
              <a:buChar char="-"/>
            </a:pPr>
            <a:r>
              <a:rPr lang="es-PE" sz="1600" dirty="0"/>
              <a:t>Las modificaciones a las vistas no afectan al modelo de dominio, simplemente se modifica la representación de la información, no su tratamiento.</a:t>
            </a:r>
          </a:p>
          <a:p>
            <a:pPr marL="285750" indent="-285750">
              <a:buFontTx/>
              <a:buChar char="-"/>
            </a:pPr>
            <a:r>
              <a:rPr lang="es-PE" sz="1600" dirty="0"/>
              <a:t>MVC esta demostrando ser un patrón de diseño bien elaborado pues las aplicaciones que lo implementan presentan una extensibilidad y una mantenibilidad únicas comparadas con otras aplicaciones basadas en otros patrones.</a:t>
            </a:r>
          </a:p>
          <a:p>
            <a:pPr marL="285750" indent="-285750">
              <a:buFontTx/>
              <a:buChar char="-"/>
            </a:pPr>
            <a:endParaRPr lang="es-PE" dirty="0"/>
          </a:p>
        </p:txBody>
      </p:sp>
    </p:spTree>
    <p:extLst>
      <p:ext uri="{BB962C8B-B14F-4D97-AF65-F5344CB8AC3E}">
        <p14:creationId xmlns:p14="http://schemas.microsoft.com/office/powerpoint/2010/main" val="123665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4E1F1-CA1D-4210-8FD1-C040972350E9}"/>
              </a:ext>
            </a:extLst>
          </p:cNvPr>
          <p:cNvSpPr>
            <a:spLocks noGrp="1"/>
          </p:cNvSpPr>
          <p:nvPr>
            <p:ph type="title"/>
          </p:nvPr>
        </p:nvSpPr>
        <p:spPr/>
        <p:txBody>
          <a:bodyPr/>
          <a:lstStyle/>
          <a:p>
            <a:r>
              <a:rPr lang="es-PE" dirty="0"/>
              <a:t>Capa de Servicio</a:t>
            </a:r>
          </a:p>
        </p:txBody>
      </p:sp>
      <p:sp>
        <p:nvSpPr>
          <p:cNvPr id="5" name="Subtítulo 4">
            <a:extLst>
              <a:ext uri="{FF2B5EF4-FFF2-40B4-BE49-F238E27FC236}">
                <a16:creationId xmlns:a16="http://schemas.microsoft.com/office/drawing/2014/main" id="{FA10E799-4F77-429A-9484-8B4420B803E9}"/>
              </a:ext>
            </a:extLst>
          </p:cNvPr>
          <p:cNvSpPr>
            <a:spLocks noGrp="1"/>
          </p:cNvSpPr>
          <p:nvPr>
            <p:ph idx="1"/>
          </p:nvPr>
        </p:nvSpPr>
        <p:spPr/>
        <p:txBody>
          <a:bodyPr/>
          <a:lstStyle/>
          <a:p>
            <a:r>
              <a:rPr lang="es-PE" dirty="0"/>
              <a:t>Para esto se procedió el desarrollo de los Servicios que pudiesen proporcionar los datos al aplicativo web bajo el siguiente esquema:</a:t>
            </a:r>
          </a:p>
          <a:p>
            <a:endParaRPr lang="es-PE" dirty="0"/>
          </a:p>
          <a:p>
            <a:endParaRPr lang="es-PE" dirty="0"/>
          </a:p>
        </p:txBody>
      </p:sp>
      <p:grpSp>
        <p:nvGrpSpPr>
          <p:cNvPr id="8" name="Grupo 7">
            <a:extLst>
              <a:ext uri="{FF2B5EF4-FFF2-40B4-BE49-F238E27FC236}">
                <a16:creationId xmlns:a16="http://schemas.microsoft.com/office/drawing/2014/main" id="{789E0BA5-DFF6-4530-9D0B-B101123969EC}"/>
              </a:ext>
            </a:extLst>
          </p:cNvPr>
          <p:cNvGrpSpPr/>
          <p:nvPr/>
        </p:nvGrpSpPr>
        <p:grpSpPr>
          <a:xfrm>
            <a:off x="8510452" y="354411"/>
            <a:ext cx="2584268" cy="809082"/>
            <a:chOff x="2066109" y="340449"/>
            <a:chExt cx="3056709" cy="886135"/>
          </a:xfrm>
        </p:grpSpPr>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4020699" y="451736"/>
              <a:ext cx="1102119" cy="663560"/>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109" y="340449"/>
              <a:ext cx="2087880" cy="886135"/>
            </a:xfrm>
            <a:prstGeom prst="rect">
              <a:avLst/>
            </a:prstGeom>
          </p:spPr>
        </p:pic>
      </p:grpSp>
      <p:pic>
        <p:nvPicPr>
          <p:cNvPr id="10" name="Imagen 9">
            <a:extLst>
              <a:ext uri="{FF2B5EF4-FFF2-40B4-BE49-F238E27FC236}">
                <a16:creationId xmlns:a16="http://schemas.microsoft.com/office/drawing/2014/main" id="{FEEE7D65-C6C4-41F3-9C07-4B22A642C208}"/>
              </a:ext>
            </a:extLst>
          </p:cNvPr>
          <p:cNvPicPr>
            <a:picLocks noChangeAspect="1"/>
          </p:cNvPicPr>
          <p:nvPr/>
        </p:nvPicPr>
        <p:blipFill>
          <a:blip r:embed="rId5"/>
          <a:stretch>
            <a:fillRect/>
          </a:stretch>
        </p:blipFill>
        <p:spPr>
          <a:xfrm>
            <a:off x="1169162" y="2639191"/>
            <a:ext cx="4277483" cy="2938152"/>
          </a:xfrm>
          <a:prstGeom prst="rect">
            <a:avLst/>
          </a:prstGeom>
        </p:spPr>
      </p:pic>
      <p:sp>
        <p:nvSpPr>
          <p:cNvPr id="11" name="Diagrama de flujo: proceso 10">
            <a:extLst>
              <a:ext uri="{FF2B5EF4-FFF2-40B4-BE49-F238E27FC236}">
                <a16:creationId xmlns:a16="http://schemas.microsoft.com/office/drawing/2014/main" id="{2FF6554D-8F64-4551-8EEE-3CE1DFA580B1}"/>
              </a:ext>
            </a:extLst>
          </p:cNvPr>
          <p:cNvSpPr/>
          <p:nvPr/>
        </p:nvSpPr>
        <p:spPr>
          <a:xfrm>
            <a:off x="6745356" y="2639191"/>
            <a:ext cx="4349364" cy="2571399"/>
          </a:xfrm>
          <a:prstGeom prst="flowChartProcess">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PE" dirty="0"/>
              <a:t>Aquí tenemos los servicios de preliquidación </a:t>
            </a:r>
          </a:p>
          <a:p>
            <a:pPr algn="ctr"/>
            <a:r>
              <a:rPr lang="es-PE" dirty="0"/>
              <a:t>Mismos que podrán ser invocados por diversos tipo de aplicación, como por ejemplo: aplicaciones web y servicios web.</a:t>
            </a:r>
          </a:p>
        </p:txBody>
      </p:sp>
    </p:spTree>
    <p:extLst>
      <p:ext uri="{BB962C8B-B14F-4D97-AF65-F5344CB8AC3E}">
        <p14:creationId xmlns:p14="http://schemas.microsoft.com/office/powerpoint/2010/main" val="21612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4E1F1-CA1D-4210-8FD1-C040972350E9}"/>
              </a:ext>
            </a:extLst>
          </p:cNvPr>
          <p:cNvSpPr>
            <a:spLocks noGrp="1"/>
          </p:cNvSpPr>
          <p:nvPr>
            <p:ph type="title"/>
          </p:nvPr>
        </p:nvSpPr>
        <p:spPr/>
        <p:txBody>
          <a:bodyPr/>
          <a:lstStyle/>
          <a:p>
            <a:r>
              <a:rPr lang="es-PE" dirty="0"/>
              <a:t>Aplicativo Web</a:t>
            </a:r>
          </a:p>
        </p:txBody>
      </p:sp>
      <p:sp>
        <p:nvSpPr>
          <p:cNvPr id="5" name="Subtítulo 4">
            <a:extLst>
              <a:ext uri="{FF2B5EF4-FFF2-40B4-BE49-F238E27FC236}">
                <a16:creationId xmlns:a16="http://schemas.microsoft.com/office/drawing/2014/main" id="{FA10E799-4F77-429A-9484-8B4420B803E9}"/>
              </a:ext>
            </a:extLst>
          </p:cNvPr>
          <p:cNvSpPr>
            <a:spLocks noGrp="1"/>
          </p:cNvSpPr>
          <p:nvPr>
            <p:ph idx="1"/>
          </p:nvPr>
        </p:nvSpPr>
        <p:spPr/>
        <p:txBody>
          <a:bodyPr/>
          <a:lstStyle/>
          <a:p>
            <a:r>
              <a:rPr lang="es-PE" dirty="0"/>
              <a:t>Se desarrollo un aplicativo web que realiza las operaciones de pre-liquidación registral.</a:t>
            </a:r>
          </a:p>
          <a:p>
            <a:endParaRPr lang="es-PE" dirty="0"/>
          </a:p>
          <a:p>
            <a:endParaRPr lang="es-PE" dirty="0"/>
          </a:p>
        </p:txBody>
      </p:sp>
      <p:grpSp>
        <p:nvGrpSpPr>
          <p:cNvPr id="8" name="Grupo 7">
            <a:extLst>
              <a:ext uri="{FF2B5EF4-FFF2-40B4-BE49-F238E27FC236}">
                <a16:creationId xmlns:a16="http://schemas.microsoft.com/office/drawing/2014/main" id="{789E0BA5-DFF6-4530-9D0B-B101123969EC}"/>
              </a:ext>
            </a:extLst>
          </p:cNvPr>
          <p:cNvGrpSpPr/>
          <p:nvPr/>
        </p:nvGrpSpPr>
        <p:grpSpPr>
          <a:xfrm>
            <a:off x="8510452" y="354411"/>
            <a:ext cx="2584268" cy="809082"/>
            <a:chOff x="2066109" y="340449"/>
            <a:chExt cx="3056709" cy="886135"/>
          </a:xfrm>
        </p:grpSpPr>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4020699" y="451736"/>
              <a:ext cx="1102119" cy="663560"/>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109" y="340449"/>
              <a:ext cx="2087880" cy="886135"/>
            </a:xfrm>
            <a:prstGeom prst="rect">
              <a:avLst/>
            </a:prstGeom>
          </p:spPr>
        </p:pic>
      </p:grpSp>
      <p:sp>
        <p:nvSpPr>
          <p:cNvPr id="11" name="Diagrama de flujo: proceso 10">
            <a:extLst>
              <a:ext uri="{FF2B5EF4-FFF2-40B4-BE49-F238E27FC236}">
                <a16:creationId xmlns:a16="http://schemas.microsoft.com/office/drawing/2014/main" id="{2FF6554D-8F64-4551-8EEE-3CE1DFA580B1}"/>
              </a:ext>
            </a:extLst>
          </p:cNvPr>
          <p:cNvSpPr/>
          <p:nvPr/>
        </p:nvSpPr>
        <p:spPr>
          <a:xfrm>
            <a:off x="6745356" y="2384145"/>
            <a:ext cx="4349364" cy="2571399"/>
          </a:xfrm>
          <a:prstGeom prst="flowChartProcess">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s-PE" dirty="0"/>
              <a:t>Aquí tenemos el aplicativo web que utilizará los servicios desarrollado para el módulo de pre-liquidación.</a:t>
            </a:r>
          </a:p>
        </p:txBody>
      </p:sp>
      <p:pic>
        <p:nvPicPr>
          <p:cNvPr id="2" name="Imagen 1">
            <a:extLst>
              <a:ext uri="{FF2B5EF4-FFF2-40B4-BE49-F238E27FC236}">
                <a16:creationId xmlns:a16="http://schemas.microsoft.com/office/drawing/2014/main" id="{6EA274FD-303C-41C2-BF7D-35F4B9CFC6E0}"/>
              </a:ext>
            </a:extLst>
          </p:cNvPr>
          <p:cNvPicPr>
            <a:picLocks noChangeAspect="1"/>
          </p:cNvPicPr>
          <p:nvPr/>
        </p:nvPicPr>
        <p:blipFill rotWithShape="1">
          <a:blip r:embed="rId5"/>
          <a:srcRect b="8956"/>
          <a:stretch/>
        </p:blipFill>
        <p:spPr>
          <a:xfrm>
            <a:off x="1219768" y="2384145"/>
            <a:ext cx="3743550" cy="3593323"/>
          </a:xfrm>
          <a:prstGeom prst="rect">
            <a:avLst/>
          </a:prstGeom>
        </p:spPr>
      </p:pic>
    </p:spTree>
    <p:extLst>
      <p:ext uri="{BB962C8B-B14F-4D97-AF65-F5344CB8AC3E}">
        <p14:creationId xmlns:p14="http://schemas.microsoft.com/office/powerpoint/2010/main" val="291345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4E1F1-CA1D-4210-8FD1-C040972350E9}"/>
              </a:ext>
            </a:extLst>
          </p:cNvPr>
          <p:cNvSpPr>
            <a:spLocks noGrp="1"/>
          </p:cNvSpPr>
          <p:nvPr>
            <p:ph type="title"/>
          </p:nvPr>
        </p:nvSpPr>
        <p:spPr/>
        <p:txBody>
          <a:bodyPr/>
          <a:lstStyle/>
          <a:p>
            <a:r>
              <a:rPr lang="es-PE" dirty="0"/>
              <a:t>Prototipo Resultado</a:t>
            </a:r>
          </a:p>
        </p:txBody>
      </p:sp>
      <p:sp>
        <p:nvSpPr>
          <p:cNvPr id="5" name="Subtítulo 4">
            <a:extLst>
              <a:ext uri="{FF2B5EF4-FFF2-40B4-BE49-F238E27FC236}">
                <a16:creationId xmlns:a16="http://schemas.microsoft.com/office/drawing/2014/main" id="{FA10E799-4F77-429A-9484-8B4420B803E9}"/>
              </a:ext>
            </a:extLst>
          </p:cNvPr>
          <p:cNvSpPr>
            <a:spLocks noGrp="1"/>
          </p:cNvSpPr>
          <p:nvPr>
            <p:ph idx="1"/>
          </p:nvPr>
        </p:nvSpPr>
        <p:spPr/>
        <p:txBody>
          <a:bodyPr/>
          <a:lstStyle/>
          <a:p>
            <a:r>
              <a:rPr lang="es-PE" dirty="0"/>
              <a:t>Para esto se procedió el desarrollo de los Servicios que pudiesen proporcionar los datos al aplicativo web bajo el siguiente esquema:</a:t>
            </a:r>
          </a:p>
          <a:p>
            <a:endParaRPr lang="es-PE" dirty="0"/>
          </a:p>
        </p:txBody>
      </p:sp>
      <p:grpSp>
        <p:nvGrpSpPr>
          <p:cNvPr id="8" name="Grupo 7">
            <a:extLst>
              <a:ext uri="{FF2B5EF4-FFF2-40B4-BE49-F238E27FC236}">
                <a16:creationId xmlns:a16="http://schemas.microsoft.com/office/drawing/2014/main" id="{789E0BA5-DFF6-4530-9D0B-B101123969EC}"/>
              </a:ext>
            </a:extLst>
          </p:cNvPr>
          <p:cNvGrpSpPr/>
          <p:nvPr/>
        </p:nvGrpSpPr>
        <p:grpSpPr>
          <a:xfrm>
            <a:off x="8510452" y="354411"/>
            <a:ext cx="2584268" cy="809082"/>
            <a:chOff x="2066109" y="340449"/>
            <a:chExt cx="3056709" cy="886135"/>
          </a:xfrm>
        </p:grpSpPr>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4020699" y="451736"/>
              <a:ext cx="1102119" cy="663560"/>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109" y="340449"/>
              <a:ext cx="2087880" cy="886135"/>
            </a:xfrm>
            <a:prstGeom prst="rect">
              <a:avLst/>
            </a:prstGeom>
          </p:spPr>
        </p:pic>
      </p:grpSp>
      <p:pic>
        <p:nvPicPr>
          <p:cNvPr id="3" name="Imagen 2">
            <a:extLst>
              <a:ext uri="{FF2B5EF4-FFF2-40B4-BE49-F238E27FC236}">
                <a16:creationId xmlns:a16="http://schemas.microsoft.com/office/drawing/2014/main" id="{F54AA152-939B-42D8-A069-D401091A2E9D}"/>
              </a:ext>
            </a:extLst>
          </p:cNvPr>
          <p:cNvPicPr>
            <a:picLocks noChangeAspect="1"/>
          </p:cNvPicPr>
          <p:nvPr/>
        </p:nvPicPr>
        <p:blipFill>
          <a:blip r:embed="rId5"/>
          <a:stretch>
            <a:fillRect/>
          </a:stretch>
        </p:blipFill>
        <p:spPr>
          <a:xfrm>
            <a:off x="4546801" y="2649694"/>
            <a:ext cx="3159357" cy="3136272"/>
          </a:xfrm>
          <a:prstGeom prst="rect">
            <a:avLst/>
          </a:prstGeom>
        </p:spPr>
      </p:pic>
    </p:spTree>
    <p:extLst>
      <p:ext uri="{BB962C8B-B14F-4D97-AF65-F5344CB8AC3E}">
        <p14:creationId xmlns:p14="http://schemas.microsoft.com/office/powerpoint/2010/main" val="163398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4E1F1-CA1D-4210-8FD1-C040972350E9}"/>
              </a:ext>
            </a:extLst>
          </p:cNvPr>
          <p:cNvSpPr>
            <a:spLocks noGrp="1"/>
          </p:cNvSpPr>
          <p:nvPr>
            <p:ph type="title"/>
          </p:nvPr>
        </p:nvSpPr>
        <p:spPr/>
        <p:txBody>
          <a:bodyPr/>
          <a:lstStyle/>
          <a:p>
            <a:r>
              <a:rPr lang="es-PE" dirty="0"/>
              <a:t>Mejoras Posteriores</a:t>
            </a:r>
          </a:p>
        </p:txBody>
      </p:sp>
      <p:sp>
        <p:nvSpPr>
          <p:cNvPr id="5" name="Subtítulo 4">
            <a:extLst>
              <a:ext uri="{FF2B5EF4-FFF2-40B4-BE49-F238E27FC236}">
                <a16:creationId xmlns:a16="http://schemas.microsoft.com/office/drawing/2014/main" id="{FA10E799-4F77-429A-9484-8B4420B803E9}"/>
              </a:ext>
            </a:extLst>
          </p:cNvPr>
          <p:cNvSpPr>
            <a:spLocks noGrp="1"/>
          </p:cNvSpPr>
          <p:nvPr>
            <p:ph idx="1"/>
          </p:nvPr>
        </p:nvSpPr>
        <p:spPr/>
        <p:txBody>
          <a:bodyPr>
            <a:normAutofit/>
          </a:bodyPr>
          <a:lstStyle/>
          <a:p>
            <a:r>
              <a:rPr lang="es-PE" dirty="0"/>
              <a:t>Se planea ampliar la solución con la implementación de Spring Framework JDBC, debido a que pensamos que es una buena alternativa de mejorar las prestaciones del código sin usar soluciones de tipo ORM.</a:t>
            </a:r>
            <a:br>
              <a:rPr lang="es-PE" dirty="0"/>
            </a:br>
            <a:br>
              <a:rPr lang="es-PE" dirty="0"/>
            </a:br>
            <a:r>
              <a:rPr lang="es-PE" dirty="0"/>
              <a:t>Ventajas del Uso del Spring Framework JDBC </a:t>
            </a:r>
            <a:br>
              <a:rPr lang="es-PE" dirty="0"/>
            </a:br>
            <a:endParaRPr lang="es-PE" dirty="0"/>
          </a:p>
          <a:p>
            <a:r>
              <a:rPr lang="es-PE"/>
              <a:t>Aquí se </a:t>
            </a:r>
            <a:r>
              <a:rPr lang="es-PE" dirty="0"/>
              <a:t>aprecian las tareas que Spring hace</a:t>
            </a:r>
            <a:br>
              <a:rPr lang="es-PE" dirty="0"/>
            </a:br>
            <a:r>
              <a:rPr lang="es-PE" dirty="0"/>
              <a:t>por nosotros y las acciones que serán </a:t>
            </a:r>
            <a:br>
              <a:rPr lang="es-PE" dirty="0"/>
            </a:br>
            <a:r>
              <a:rPr lang="es-PE" dirty="0"/>
              <a:t>responsabilidad del desarrollador.</a:t>
            </a:r>
            <a:br>
              <a:rPr lang="es-PE" dirty="0"/>
            </a:br>
            <a:br>
              <a:rPr lang="es-PE" dirty="0"/>
            </a:br>
            <a:br>
              <a:rPr lang="es-PE" dirty="0"/>
            </a:br>
            <a:br>
              <a:rPr lang="es-PE" dirty="0"/>
            </a:br>
            <a:endParaRPr lang="es-PE" dirty="0"/>
          </a:p>
          <a:p>
            <a:endParaRPr lang="es-PE" dirty="0"/>
          </a:p>
        </p:txBody>
      </p:sp>
      <p:grpSp>
        <p:nvGrpSpPr>
          <p:cNvPr id="8" name="Grupo 7">
            <a:extLst>
              <a:ext uri="{FF2B5EF4-FFF2-40B4-BE49-F238E27FC236}">
                <a16:creationId xmlns:a16="http://schemas.microsoft.com/office/drawing/2014/main" id="{789E0BA5-DFF6-4530-9D0B-B101123969EC}"/>
              </a:ext>
            </a:extLst>
          </p:cNvPr>
          <p:cNvGrpSpPr/>
          <p:nvPr/>
        </p:nvGrpSpPr>
        <p:grpSpPr>
          <a:xfrm>
            <a:off x="8510452" y="354411"/>
            <a:ext cx="2584268" cy="809082"/>
            <a:chOff x="2066109" y="340449"/>
            <a:chExt cx="3056709" cy="886135"/>
          </a:xfrm>
        </p:grpSpPr>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4020699" y="451736"/>
              <a:ext cx="1102119" cy="663560"/>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109" y="340449"/>
              <a:ext cx="2087880" cy="886135"/>
            </a:xfrm>
            <a:prstGeom prst="rect">
              <a:avLst/>
            </a:prstGeom>
          </p:spPr>
        </p:pic>
      </p:grpSp>
      <p:pic>
        <p:nvPicPr>
          <p:cNvPr id="2" name="Imagen 1">
            <a:extLst>
              <a:ext uri="{FF2B5EF4-FFF2-40B4-BE49-F238E27FC236}">
                <a16:creationId xmlns:a16="http://schemas.microsoft.com/office/drawing/2014/main" id="{B129542F-BEA9-41E7-8D2C-0CA39A29AB6B}"/>
              </a:ext>
            </a:extLst>
          </p:cNvPr>
          <p:cNvPicPr>
            <a:picLocks noChangeAspect="1"/>
          </p:cNvPicPr>
          <p:nvPr/>
        </p:nvPicPr>
        <p:blipFill>
          <a:blip r:embed="rId5"/>
          <a:stretch>
            <a:fillRect/>
          </a:stretch>
        </p:blipFill>
        <p:spPr>
          <a:xfrm>
            <a:off x="6096000" y="2982692"/>
            <a:ext cx="4392584" cy="2491548"/>
          </a:xfrm>
          <a:prstGeom prst="rect">
            <a:avLst/>
          </a:prstGeom>
        </p:spPr>
      </p:pic>
    </p:spTree>
    <p:extLst>
      <p:ext uri="{BB962C8B-B14F-4D97-AF65-F5344CB8AC3E}">
        <p14:creationId xmlns:p14="http://schemas.microsoft.com/office/powerpoint/2010/main" val="41666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FA10E799-4F77-429A-9484-8B4420B803E9}"/>
              </a:ext>
            </a:extLst>
          </p:cNvPr>
          <p:cNvSpPr>
            <a:spLocks noGrp="1"/>
          </p:cNvSpPr>
          <p:nvPr>
            <p:ph idx="1"/>
          </p:nvPr>
        </p:nvSpPr>
        <p:spPr/>
        <p:txBody>
          <a:bodyPr/>
          <a:lstStyle/>
          <a:p>
            <a:endParaRPr lang="es-PE" dirty="0"/>
          </a:p>
          <a:p>
            <a:pPr algn="ctr"/>
            <a:endParaRPr lang="es-PE" dirty="0"/>
          </a:p>
          <a:p>
            <a:pPr algn="ctr"/>
            <a:endParaRPr lang="es-PE" dirty="0"/>
          </a:p>
          <a:p>
            <a:pPr algn="ctr"/>
            <a:r>
              <a:rPr lang="es-PE" sz="3600" dirty="0"/>
              <a:t>Gracias por su Atención</a:t>
            </a:r>
          </a:p>
        </p:txBody>
      </p:sp>
      <p:grpSp>
        <p:nvGrpSpPr>
          <p:cNvPr id="8" name="Grupo 7">
            <a:extLst>
              <a:ext uri="{FF2B5EF4-FFF2-40B4-BE49-F238E27FC236}">
                <a16:creationId xmlns:a16="http://schemas.microsoft.com/office/drawing/2014/main" id="{789E0BA5-DFF6-4530-9D0B-B101123969EC}"/>
              </a:ext>
            </a:extLst>
          </p:cNvPr>
          <p:cNvGrpSpPr/>
          <p:nvPr/>
        </p:nvGrpSpPr>
        <p:grpSpPr>
          <a:xfrm>
            <a:off x="8510452" y="354411"/>
            <a:ext cx="2584268" cy="809082"/>
            <a:chOff x="2066109" y="340449"/>
            <a:chExt cx="3056709" cy="886135"/>
          </a:xfrm>
        </p:grpSpPr>
        <p:pic>
          <p:nvPicPr>
            <p:cNvPr id="6" name="Imagen 5">
              <a:extLst>
                <a:ext uri="{FF2B5EF4-FFF2-40B4-BE49-F238E27FC236}">
                  <a16:creationId xmlns:a16="http://schemas.microsoft.com/office/drawing/2014/main" id="{A47EE384-EFFE-465A-A519-E362CFD1374E}"/>
                </a:ext>
              </a:extLst>
            </p:cNvPr>
            <p:cNvPicPr>
              <a:picLocks noChangeAspect="1"/>
            </p:cNvPicPr>
            <p:nvPr/>
          </p:nvPicPr>
          <p:blipFill>
            <a:blip r:embed="rId2">
              <a:duotone>
                <a:schemeClr val="accent3">
                  <a:shade val="45000"/>
                  <a:satMod val="135000"/>
                </a:schemeClr>
                <a:prstClr val="white"/>
              </a:duotone>
            </a:blip>
            <a:stretch>
              <a:fillRect/>
            </a:stretch>
          </p:blipFill>
          <p:spPr>
            <a:xfrm>
              <a:off x="4020699" y="451736"/>
              <a:ext cx="1102119" cy="663560"/>
            </a:xfrm>
            <a:prstGeom prst="rect">
              <a:avLst/>
            </a:prstGeom>
          </p:spPr>
        </p:pic>
        <p:pic>
          <p:nvPicPr>
            <p:cNvPr id="7" name="Imagen 6">
              <a:extLst>
                <a:ext uri="{FF2B5EF4-FFF2-40B4-BE49-F238E27FC236}">
                  <a16:creationId xmlns:a16="http://schemas.microsoft.com/office/drawing/2014/main" id="{5335C261-0F87-4DF8-BC3D-661376FDB36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6109" y="340449"/>
              <a:ext cx="2087880" cy="886135"/>
            </a:xfrm>
            <a:prstGeom prst="rect">
              <a:avLst/>
            </a:prstGeom>
          </p:spPr>
        </p:pic>
      </p:grpSp>
    </p:spTree>
    <p:extLst>
      <p:ext uri="{BB962C8B-B14F-4D97-AF65-F5344CB8AC3E}">
        <p14:creationId xmlns:p14="http://schemas.microsoft.com/office/powerpoint/2010/main" val="2289829091"/>
      </p:ext>
    </p:extLst>
  </p:cSld>
  <p:clrMapOvr>
    <a:masterClrMapping/>
  </p:clrMapOvr>
</p:sld>
</file>

<file path=ppt/theme/theme1.xml><?xml version="1.0" encoding="utf-8"?>
<a:theme xmlns:a="http://schemas.openxmlformats.org/drawingml/2006/main" name="Retrospecció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309</TotalTime>
  <Words>293</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Calibri</vt:lpstr>
      <vt:lpstr>Calibri Light</vt:lpstr>
      <vt:lpstr>Retrospección</vt:lpstr>
      <vt:lpstr>Taller de Programación  Java EE</vt:lpstr>
      <vt:lpstr>Trabajo Propuesto</vt:lpstr>
      <vt:lpstr>Patrón de Diseño Seleccionado</vt:lpstr>
      <vt:lpstr>Capa de Servicio</vt:lpstr>
      <vt:lpstr>Aplicativo Web</vt:lpstr>
      <vt:lpstr>Prototipo Resultado</vt:lpstr>
      <vt:lpstr>Mejoras Posteriores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Java EE</dc:title>
  <dc:subject>Trabajo  Final</dc:subject>
  <dc:creator>Aldo Salazar</dc:creator>
  <cp:keywords>Sunarp; Isil</cp:keywords>
  <cp:lastModifiedBy>Aldo Salazar</cp:lastModifiedBy>
  <cp:revision>24</cp:revision>
  <dcterms:created xsi:type="dcterms:W3CDTF">2018-07-16T20:29:30Z</dcterms:created>
  <dcterms:modified xsi:type="dcterms:W3CDTF">2018-07-17T19:53:22Z</dcterms:modified>
  <cp:version>1</cp:version>
</cp:coreProperties>
</file>