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handoutMasterIdLst>
    <p:handoutMasterId r:id="rId17"/>
  </p:handoutMasterIdLst>
  <p:sldIdLst>
    <p:sldId id="256" r:id="rId5"/>
    <p:sldId id="271" r:id="rId6"/>
    <p:sldId id="279" r:id="rId7"/>
    <p:sldId id="281" r:id="rId8"/>
    <p:sldId id="284" r:id="rId9"/>
    <p:sldId id="285" r:id="rId10"/>
    <p:sldId id="290" r:id="rId11"/>
    <p:sldId id="286" r:id="rId12"/>
    <p:sldId id="289" r:id="rId13"/>
    <p:sldId id="276" r:id="rId14"/>
    <p:sldId id="282" r:id="rId15"/>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41" autoAdjust="0"/>
  </p:normalViewPr>
  <p:slideViewPr>
    <p:cSldViewPr snapToGrid="0">
      <p:cViewPr varScale="1">
        <p:scale>
          <a:sx n="119" d="100"/>
          <a:sy n="119" d="100"/>
        </p:scale>
        <p:origin x="216"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7" d="100"/>
          <a:sy n="77" d="100"/>
        </p:scale>
        <p:origin x="402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E7C177B-B36A-42FB-963C-4A4062E11465}" type="datetime1">
              <a:rPr lang="es-ES" smtClean="0"/>
              <a:t>26/11/2020</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es-ES" smtClean="0"/>
              <a:t>‹Nº›</a:t>
            </a:fld>
            <a:endParaRPr lang="es-E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ED6E2F-8700-4332-938B-4B711CF8351C}" type="datetime1">
              <a:rPr lang="es-ES" smtClean="0"/>
              <a:pPr/>
              <a:t>26/11/2020</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es-ES" noProof="0" smtClean="0"/>
              <a:t>‹Nº›</a:t>
            </a:fld>
            <a:endParaRPr lang="es-ES" noProof="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rtlCol="0"/>
          <a:lstStyle/>
          <a:p>
            <a:pPr rtl="0"/>
            <a:endParaRPr lang="es-ES" noProof="0" dirty="0"/>
          </a:p>
        </p:txBody>
      </p:sp>
      <p:sp>
        <p:nvSpPr>
          <p:cNvPr id="4" name="Marcador de posición de número de diapositiva 3"/>
          <p:cNvSpPr>
            <a:spLocks noGrp="1"/>
          </p:cNvSpPr>
          <p:nvPr>
            <p:ph type="sldNum" sz="quarter" idx="10"/>
          </p:nvPr>
        </p:nvSpPr>
        <p:spPr/>
        <p:txBody>
          <a:bodyPr rtlCol="0"/>
          <a:lstStyle/>
          <a:p>
            <a:pPr rtl="0"/>
            <a:fld id="{DF61EA0F-A667-4B49-8422-0062BC55E249}" type="slidenum">
              <a:rPr lang="es-ES" smtClean="0"/>
              <a:t>1</a:t>
            </a:fld>
            <a:endParaRPr lang="es-ES"/>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10</a:t>
            </a:fld>
            <a:endParaRPr lang="es-ES"/>
          </a:p>
        </p:txBody>
      </p:sp>
    </p:spTree>
    <p:extLst>
      <p:ext uri="{BB962C8B-B14F-4D97-AF65-F5344CB8AC3E}">
        <p14:creationId xmlns:p14="http://schemas.microsoft.com/office/powerpoint/2010/main" val="3458489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a:xfrm>
            <a:off x="685800" y="1143000"/>
            <a:ext cx="5486400" cy="3086100"/>
          </a:xfrm>
        </p:spPr>
      </p:sp>
      <p:sp>
        <p:nvSpPr>
          <p:cNvPr id="3" name="Marcador de posición de notas 2"/>
          <p:cNvSpPr>
            <a:spLocks noGrp="1"/>
          </p:cNvSpPr>
          <p:nvPr>
            <p:ph type="body" idx="1"/>
          </p:nvPr>
        </p:nvSpPr>
        <p:spPr/>
        <p:txBody>
          <a:bodyPr rtlCol="0"/>
          <a:lstStyle/>
          <a:p>
            <a:pPr rtl="0"/>
            <a:r>
              <a:rPr lang="es-ES" noProof="0" dirty="0"/>
              <a:t>En el modo Presentación con diapositivas, seleccione las flechas para visitar los vínculos.</a:t>
            </a:r>
          </a:p>
        </p:txBody>
      </p:sp>
      <p:sp>
        <p:nvSpPr>
          <p:cNvPr id="4" name="Marcador de número de diapositiva 3"/>
          <p:cNvSpPr>
            <a:spLocks noGrp="1"/>
          </p:cNvSpPr>
          <p:nvPr>
            <p:ph type="sldNum" sz="quarter" idx="10"/>
          </p:nvPr>
        </p:nvSpPr>
        <p:spPr/>
        <p:txBody>
          <a:bodyPr rtlCol="0"/>
          <a:lstStyle/>
          <a:p>
            <a:pPr rtl="0"/>
            <a:fld id="{DF61EA0F-A667-4B49-8422-0062BC55E249}" type="slidenum">
              <a:rPr lang="es-ES" smtClean="0"/>
              <a:t>11</a:t>
            </a:fld>
            <a:endParaRPr lang="es-ES"/>
          </a:p>
        </p:txBody>
      </p:sp>
    </p:spTree>
    <p:extLst>
      <p:ext uri="{BB962C8B-B14F-4D97-AF65-F5344CB8AC3E}">
        <p14:creationId xmlns:p14="http://schemas.microsoft.com/office/powerpoint/2010/main" val="3421780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2</a:t>
            </a:fld>
            <a:endParaRPr lang="es-ES"/>
          </a:p>
        </p:txBody>
      </p:sp>
    </p:spTree>
    <p:extLst>
      <p:ext uri="{BB962C8B-B14F-4D97-AF65-F5344CB8AC3E}">
        <p14:creationId xmlns:p14="http://schemas.microsoft.com/office/powerpoint/2010/main" val="1916528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3</a:t>
            </a:fld>
            <a:endParaRPr lang="es-ES"/>
          </a:p>
        </p:txBody>
      </p:sp>
    </p:spTree>
    <p:extLst>
      <p:ext uri="{BB962C8B-B14F-4D97-AF65-F5344CB8AC3E}">
        <p14:creationId xmlns:p14="http://schemas.microsoft.com/office/powerpoint/2010/main" val="464351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4</a:t>
            </a:fld>
            <a:endParaRPr lang="es-ES"/>
          </a:p>
        </p:txBody>
      </p:sp>
    </p:spTree>
    <p:extLst>
      <p:ext uri="{BB962C8B-B14F-4D97-AF65-F5344CB8AC3E}">
        <p14:creationId xmlns:p14="http://schemas.microsoft.com/office/powerpoint/2010/main" val="816121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5</a:t>
            </a:fld>
            <a:endParaRPr lang="es-ES"/>
          </a:p>
        </p:txBody>
      </p:sp>
    </p:spTree>
    <p:extLst>
      <p:ext uri="{BB962C8B-B14F-4D97-AF65-F5344CB8AC3E}">
        <p14:creationId xmlns:p14="http://schemas.microsoft.com/office/powerpoint/2010/main" val="1753619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6</a:t>
            </a:fld>
            <a:endParaRPr lang="es-ES"/>
          </a:p>
        </p:txBody>
      </p:sp>
    </p:spTree>
    <p:extLst>
      <p:ext uri="{BB962C8B-B14F-4D97-AF65-F5344CB8AC3E}">
        <p14:creationId xmlns:p14="http://schemas.microsoft.com/office/powerpoint/2010/main" val="4027312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7</a:t>
            </a:fld>
            <a:endParaRPr lang="es-ES"/>
          </a:p>
        </p:txBody>
      </p:sp>
    </p:spTree>
    <p:extLst>
      <p:ext uri="{BB962C8B-B14F-4D97-AF65-F5344CB8AC3E}">
        <p14:creationId xmlns:p14="http://schemas.microsoft.com/office/powerpoint/2010/main" val="1734343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8</a:t>
            </a:fld>
            <a:endParaRPr lang="es-ES"/>
          </a:p>
        </p:txBody>
      </p:sp>
    </p:spTree>
    <p:extLst>
      <p:ext uri="{BB962C8B-B14F-4D97-AF65-F5344CB8AC3E}">
        <p14:creationId xmlns:p14="http://schemas.microsoft.com/office/powerpoint/2010/main" val="1796419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9</a:t>
            </a:fld>
            <a:endParaRPr lang="es-ES"/>
          </a:p>
        </p:txBody>
      </p:sp>
    </p:spTree>
    <p:extLst>
      <p:ext uri="{BB962C8B-B14F-4D97-AF65-F5344CB8AC3E}">
        <p14:creationId xmlns:p14="http://schemas.microsoft.com/office/powerpoint/2010/main" val="2881872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7" name="Rectángulo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a:p>
        </p:txBody>
      </p:sp>
      <p:sp>
        <p:nvSpPr>
          <p:cNvPr id="2" name="Título 1"/>
          <p:cNvSpPr>
            <a:spLocks noGrp="1"/>
          </p:cNvSpPr>
          <p:nvPr>
            <p:ph type="title"/>
          </p:nvPr>
        </p:nvSpPr>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contenido">
    <p:spTree>
      <p:nvGrpSpPr>
        <p:cNvPr id="1" name=""/>
        <p:cNvGrpSpPr/>
        <p:nvPr/>
      </p:nvGrpSpPr>
      <p:grpSpPr>
        <a:xfrm>
          <a:off x="0" y="0"/>
          <a:ext cx="0" cy="0"/>
          <a:chOff x="0" y="0"/>
          <a:chExt cx="0" cy="0"/>
        </a:xfrm>
      </p:grpSpPr>
      <p:sp>
        <p:nvSpPr>
          <p:cNvPr id="9" name="Rectángulo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s-ES" sz="1800" noProof="0"/>
          </a:p>
        </p:txBody>
      </p:sp>
      <p:cxnSp>
        <p:nvCxnSpPr>
          <p:cNvPr id="12" name="Conector recto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ítulo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es-ES" noProof="0"/>
              <a:t>Haga clic para modificar el estilo de título del patrón</a:t>
            </a:r>
          </a:p>
        </p:txBody>
      </p:sp>
      <p:sp>
        <p:nvSpPr>
          <p:cNvPr id="3" name="Marcador de posición de contenido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es-ES" noProof="0"/>
              <a:t>Haga clic para modificar los estilos de texto del patrón</a:t>
            </a:r>
          </a:p>
          <a:p>
            <a:pPr marL="0" lvl="1" indent="0" rtl="0">
              <a:lnSpc>
                <a:spcPct val="150000"/>
              </a:lnSpc>
              <a:spcBef>
                <a:spcPts val="1000"/>
              </a:spcBef>
              <a:spcAft>
                <a:spcPts val="1200"/>
              </a:spcAft>
              <a:buNone/>
            </a:pPr>
            <a:r>
              <a:rPr lang="es-ES" noProof="0"/>
              <a:t>Segundo nivel</a:t>
            </a:r>
          </a:p>
          <a:p>
            <a:pPr marL="0" lvl="2" indent="0" rtl="0">
              <a:lnSpc>
                <a:spcPct val="150000"/>
              </a:lnSpc>
              <a:spcBef>
                <a:spcPts val="1000"/>
              </a:spcBef>
              <a:spcAft>
                <a:spcPts val="1200"/>
              </a:spcAft>
              <a:buNone/>
            </a:pPr>
            <a:r>
              <a:rPr lang="es-ES" noProof="0"/>
              <a:t>Tercer nivel</a:t>
            </a:r>
          </a:p>
          <a:p>
            <a:pPr marL="0" lvl="3" indent="0" rtl="0">
              <a:lnSpc>
                <a:spcPct val="150000"/>
              </a:lnSpc>
              <a:spcBef>
                <a:spcPts val="1000"/>
              </a:spcBef>
              <a:spcAft>
                <a:spcPts val="1200"/>
              </a:spcAft>
              <a:buNone/>
            </a:pPr>
            <a:r>
              <a:rPr lang="es-ES" noProof="0"/>
              <a:t>Cuarto nivel</a:t>
            </a:r>
          </a:p>
          <a:p>
            <a:pPr marL="0" lvl="4" indent="0" rtl="0">
              <a:lnSpc>
                <a:spcPct val="150000"/>
              </a:lnSpc>
              <a:spcBef>
                <a:spcPts val="1000"/>
              </a:spcBef>
              <a:spcAft>
                <a:spcPts val="1200"/>
              </a:spcAft>
              <a:buNone/>
            </a:pPr>
            <a:r>
              <a:rPr lang="es-ES" noProof="0"/>
              <a:t>Quinto nivel</a:t>
            </a:r>
          </a:p>
        </p:txBody>
      </p:sp>
      <p:sp>
        <p:nvSpPr>
          <p:cNvPr id="6" name="Marcador de fecha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8BBF53A3-647D-4EB5-8024-AB2FE87A599F}" type="datetime1">
              <a:rPr lang="es-ES" noProof="0" smtClean="0"/>
              <a:t>26/11/2020</a:t>
            </a:fld>
            <a:endParaRPr lang="es-ES" noProof="0"/>
          </a:p>
        </p:txBody>
      </p:sp>
      <p:sp>
        <p:nvSpPr>
          <p:cNvPr id="7" name="Marcador de pie de página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es-ES" noProof="0"/>
          </a:p>
        </p:txBody>
      </p:sp>
      <p:sp>
        <p:nvSpPr>
          <p:cNvPr id="8" name="Marcador de posición de número de diapositiva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es-ES" noProof="0" smtClean="0"/>
              <a:pPr rtl="0"/>
              <a:t>‹Nº›</a:t>
            </a:fld>
            <a:endParaRPr lang="es-ES" noProof="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9" name="Rectángulo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a:p>
        </p:txBody>
      </p:sp>
      <p:sp>
        <p:nvSpPr>
          <p:cNvPr id="10" name="Rectángulo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a:p>
        </p:txBody>
      </p:sp>
      <p:sp>
        <p:nvSpPr>
          <p:cNvPr id="2" name="Título 1"/>
          <p:cNvSpPr>
            <a:spLocks noGrp="1"/>
          </p:cNvSpPr>
          <p:nvPr>
            <p:ph type="title"/>
          </p:nvPr>
        </p:nvSpPr>
        <p:spPr>
          <a:xfrm>
            <a:off x="521208" y="1536192"/>
            <a:ext cx="6876288" cy="640080"/>
          </a:xfrm>
        </p:spPr>
        <p:txBody>
          <a:bodyPr rtlCol="0">
            <a:normAutofit/>
          </a:bodyPr>
          <a:lstStyle>
            <a:lvl1pPr>
              <a:defRPr sz="3600">
                <a:solidFill>
                  <a:schemeClr val="bg1"/>
                </a:solidFill>
              </a:defRPr>
            </a:lvl1pPr>
          </a:lstStyle>
          <a:p>
            <a:pPr rtl="0"/>
            <a:r>
              <a:rPr lang="es-ES" noProof="0"/>
              <a:t>Haga clic para modificar el estilo de título del patrón</a:t>
            </a:r>
          </a:p>
        </p:txBody>
      </p:sp>
      <p:sp>
        <p:nvSpPr>
          <p:cNvPr id="7" name="Marcador de contenido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es-ES" noProof="0"/>
              <a:t>Haga clic para modificar los estilos de texto del patrón</a:t>
            </a:r>
          </a:p>
          <a:p>
            <a:pPr marL="0" lvl="1" indent="0" rtl="0">
              <a:lnSpc>
                <a:spcPct val="150000"/>
              </a:lnSpc>
              <a:spcBef>
                <a:spcPts val="1000"/>
              </a:spcBef>
              <a:spcAft>
                <a:spcPts val="1200"/>
              </a:spcAft>
              <a:buNone/>
            </a:pPr>
            <a:r>
              <a:rPr lang="es-ES" noProof="0"/>
              <a:t>Segundo nivel</a:t>
            </a:r>
          </a:p>
          <a:p>
            <a:pPr marL="0" lvl="2" indent="0" rtl="0">
              <a:lnSpc>
                <a:spcPct val="150000"/>
              </a:lnSpc>
              <a:spcBef>
                <a:spcPts val="1000"/>
              </a:spcBef>
              <a:spcAft>
                <a:spcPts val="1200"/>
              </a:spcAft>
              <a:buNone/>
            </a:pPr>
            <a:r>
              <a:rPr lang="es-ES" noProof="0"/>
              <a:t>Tercer nivel</a:t>
            </a:r>
          </a:p>
          <a:p>
            <a:pPr marL="0" lvl="3" indent="0" rtl="0">
              <a:lnSpc>
                <a:spcPct val="150000"/>
              </a:lnSpc>
              <a:spcBef>
                <a:spcPts val="1000"/>
              </a:spcBef>
              <a:spcAft>
                <a:spcPts val="1200"/>
              </a:spcAft>
              <a:buNone/>
            </a:pPr>
            <a:r>
              <a:rPr lang="es-ES" noProof="0"/>
              <a:t>Cuarto nivel</a:t>
            </a:r>
          </a:p>
          <a:p>
            <a:pPr marL="0" lvl="4" indent="0" rtl="0">
              <a:lnSpc>
                <a:spcPct val="150000"/>
              </a:lnSpc>
              <a:spcBef>
                <a:spcPts val="1000"/>
              </a:spcBef>
              <a:spcAft>
                <a:spcPts val="1200"/>
              </a:spcAft>
              <a:buNone/>
            </a:pPr>
            <a:r>
              <a:rPr lang="es-ES" noProof="0"/>
              <a:t>Quinto nivel</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s-ES" sz="1800" noProof="0"/>
          </a:p>
        </p:txBody>
      </p:sp>
      <p:sp>
        <p:nvSpPr>
          <p:cNvPr id="2" name="Marcador de posición de título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E5AAFFC4-FA62-427A-8CE9-ACD9FDA24490}" type="datetime1">
              <a:rPr lang="es-ES" noProof="0" smtClean="0"/>
              <a:t>26/11/2020</a:t>
            </a:fld>
            <a:endParaRPr lang="es-ES" noProof="0"/>
          </a:p>
        </p:txBody>
      </p:sp>
      <p:sp>
        <p:nvSpPr>
          <p:cNvPr id="5" name="Marcador de pie de página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es-ES" noProof="0"/>
          </a:p>
        </p:txBody>
      </p:sp>
      <p:sp>
        <p:nvSpPr>
          <p:cNvPr id="6" name="Marcador de posición de número de diapositiva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es-ES" noProof="0" smtClean="0"/>
              <a:pPr rtl="0"/>
              <a:t>‹Nº›</a:t>
            </a:fld>
            <a:endParaRPr lang="es-ES" noProof="0"/>
          </a:p>
        </p:txBody>
      </p:sp>
      <p:cxnSp>
        <p:nvCxnSpPr>
          <p:cNvPr id="8" name="Conector recto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upport.office.com/es-es/article/aprendizaje-de-powerpoint-para-windows-40e8c930-cb0b-40d8-82c4-bd53d3398787?redirectSourcePath=%252farticle%252fb89770f1-deb1-4a19-94ef-342aa15a4689&amp;omkt=es-ES&amp;ui=es-ES&amp;rs=es-ES&amp;ad=ES"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github.com/brauliosba/Machine-Learning---TA2.gi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c/digit-recognizer/data?select=train.csv"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38200" y="1164324"/>
            <a:ext cx="10515600" cy="2387600"/>
          </a:xfrm>
        </p:spPr>
        <p:txBody>
          <a:bodyPr rtlCol="0" anchor="ctr" anchorCtr="0">
            <a:normAutofit/>
          </a:bodyPr>
          <a:lstStyle/>
          <a:p>
            <a:r>
              <a:rPr lang="es-ES" sz="4800" dirty="0" err="1">
                <a:solidFill>
                  <a:schemeClr val="bg1"/>
                </a:solidFill>
              </a:rPr>
              <a:t>Convolutional</a:t>
            </a:r>
            <a:r>
              <a:rPr lang="es-ES" sz="4800" dirty="0">
                <a:solidFill>
                  <a:schemeClr val="bg1"/>
                </a:solidFill>
              </a:rPr>
              <a:t> Neural Network</a:t>
            </a:r>
          </a:p>
        </p:txBody>
      </p:sp>
      <p:sp>
        <p:nvSpPr>
          <p:cNvPr id="3" name="Subtítulo 2"/>
          <p:cNvSpPr>
            <a:spLocks noGrp="1"/>
          </p:cNvSpPr>
          <p:nvPr>
            <p:ph type="subTitle" idx="4294967295"/>
          </p:nvPr>
        </p:nvSpPr>
        <p:spPr>
          <a:xfrm>
            <a:off x="855620" y="2933105"/>
            <a:ext cx="9582736" cy="2023906"/>
          </a:xfrm>
        </p:spPr>
        <p:txBody>
          <a:bodyPr rtlCol="0">
            <a:normAutofit fontScale="25000" lnSpcReduction="20000"/>
          </a:bodyPr>
          <a:lstStyle/>
          <a:p>
            <a:endParaRPr lang="es-ES" sz="2400" dirty="0">
              <a:solidFill>
                <a:schemeClr val="bg1"/>
              </a:solidFill>
              <a:latin typeface="+mj-lt"/>
            </a:endParaRPr>
          </a:p>
          <a:p>
            <a:r>
              <a:rPr lang="es-ES" sz="7400" dirty="0">
                <a:solidFill>
                  <a:schemeClr val="bg1"/>
                </a:solidFill>
                <a:latin typeface="+mj-lt"/>
              </a:rPr>
              <a:t>Integrantes:</a:t>
            </a:r>
          </a:p>
          <a:p>
            <a:pPr marL="1143000" indent="-1143000">
              <a:buFont typeface="Wingdings" panose="05000000000000000000" pitchFamily="2" charset="2"/>
              <a:buChar char="q"/>
            </a:pPr>
            <a:r>
              <a:rPr lang="es-ES" sz="7400" dirty="0">
                <a:solidFill>
                  <a:schemeClr val="bg1"/>
                </a:solidFill>
                <a:latin typeface="+mj-lt"/>
              </a:rPr>
              <a:t>Alegre Flores, Renzo Paolo</a:t>
            </a:r>
          </a:p>
          <a:p>
            <a:pPr marL="1143000" indent="-1143000">
              <a:buFont typeface="Wingdings" panose="05000000000000000000" pitchFamily="2" charset="2"/>
              <a:buChar char="q"/>
            </a:pPr>
            <a:r>
              <a:rPr lang="es-ES" sz="7400" dirty="0">
                <a:solidFill>
                  <a:schemeClr val="bg1"/>
                </a:solidFill>
                <a:latin typeface="+mj-lt"/>
              </a:rPr>
              <a:t>Baldeón Albornoz, Braulio Sebastián</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p:txBody>
          <a:bodyPr rtlCol="0"/>
          <a:lstStyle/>
          <a:p>
            <a:pPr rtl="0"/>
            <a:r>
              <a:rPr lang="es-ES" dirty="0">
                <a:latin typeface="Segoe UI Light" panose="020B0502040204020203" pitchFamily="34" charset="0"/>
                <a:cs typeface="Segoe UI Light" panose="020B0502040204020203" pitchFamily="34" charset="0"/>
              </a:rPr>
              <a:t>Conclusiones</a:t>
            </a:r>
          </a:p>
        </p:txBody>
      </p:sp>
      <p:grpSp>
        <p:nvGrpSpPr>
          <p:cNvPr id="17" name="Grupo 16" descr="Círculo pequeño con el número 1 en su interior para indicar que se encuentra en el paso 1">
            <a:extLst>
              <a:ext uri="{FF2B5EF4-FFF2-40B4-BE49-F238E27FC236}">
                <a16:creationId xmlns:a16="http://schemas.microsoft.com/office/drawing/2014/main" id="{B968289C-C147-440C-A5EE-D4A0313EA7A3}"/>
              </a:ext>
            </a:extLst>
          </p:cNvPr>
          <p:cNvGrpSpPr/>
          <p:nvPr/>
        </p:nvGrpSpPr>
        <p:grpSpPr bwMode="blackWhite">
          <a:xfrm>
            <a:off x="531552" y="1917997"/>
            <a:ext cx="558179" cy="409838"/>
            <a:chOff x="6953426" y="711274"/>
            <a:chExt cx="558179" cy="409838"/>
          </a:xfrm>
        </p:grpSpPr>
        <p:sp>
          <p:nvSpPr>
            <p:cNvPr id="19" name="Elipse 18" descr="Círculo pequeño">
              <a:extLst>
                <a:ext uri="{FF2B5EF4-FFF2-40B4-BE49-F238E27FC236}">
                  <a16:creationId xmlns:a16="http://schemas.microsoft.com/office/drawing/2014/main" id="{756FE4FE-79CE-4818-8AC8-09551B6831F7}"/>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0" name="Cuadro de texto 19" descr="Número 1">
              <a:extLst>
                <a:ext uri="{FF2B5EF4-FFF2-40B4-BE49-F238E27FC236}">
                  <a16:creationId xmlns:a16="http://schemas.microsoft.com/office/drawing/2014/main" id="{53AB3FE5-92ED-42F4-8844-345111C7BB69}"/>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s-ES">
                  <a:solidFill>
                    <a:schemeClr val="bg1"/>
                  </a:solidFill>
                  <a:latin typeface="Segoe UI Semibold" panose="020B0702040204020203" pitchFamily="34" charset="0"/>
                  <a:cs typeface="Segoe UI Semibold" panose="020B0702040204020203" pitchFamily="34" charset="0"/>
                </a:rPr>
                <a:t>1</a:t>
              </a:r>
            </a:p>
          </p:txBody>
        </p:sp>
      </p:grpSp>
      <p:sp>
        <p:nvSpPr>
          <p:cNvPr id="21" name="Marcador de contenido 17">
            <a:extLst>
              <a:ext uri="{FF2B5EF4-FFF2-40B4-BE49-F238E27FC236}">
                <a16:creationId xmlns:a16="http://schemas.microsoft.com/office/drawing/2014/main" id="{3BFDC365-4F61-4084-A0F3-A90AC8F679EF}"/>
              </a:ext>
            </a:extLst>
          </p:cNvPr>
          <p:cNvSpPr txBox="1">
            <a:spLocks/>
          </p:cNvSpPr>
          <p:nvPr/>
        </p:nvSpPr>
        <p:spPr>
          <a:xfrm>
            <a:off x="1056513" y="1958189"/>
            <a:ext cx="9667634"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s-419" dirty="0"/>
              <a:t>Las redes neuronales convolucionales son, principalmente, empleadas para reconocimiento y clasificación de imágenes. Entre las aplicaciones tenemos reconocimiento de rostros, visión computacional, predicción meteorológica, entre otros.</a:t>
            </a:r>
            <a:endParaRPr lang="es-ES" dirty="0">
              <a:solidFill>
                <a:prstClr val="black">
                  <a:lumMod val="75000"/>
                  <a:lumOff val="25000"/>
                </a:prstClr>
              </a:solidFill>
              <a:cs typeface="Segoe UI"/>
            </a:endParaRPr>
          </a:p>
        </p:txBody>
      </p:sp>
      <p:grpSp>
        <p:nvGrpSpPr>
          <p:cNvPr id="22" name="Grupo 21" descr="Círculo pequeño con el número 2 en su interior para indicar que se encuentra en el paso 2">
            <a:extLst>
              <a:ext uri="{FF2B5EF4-FFF2-40B4-BE49-F238E27FC236}">
                <a16:creationId xmlns:a16="http://schemas.microsoft.com/office/drawing/2014/main" id="{6882C205-8000-495F-9938-BB5EF7F730C2}"/>
              </a:ext>
            </a:extLst>
          </p:cNvPr>
          <p:cNvGrpSpPr/>
          <p:nvPr/>
        </p:nvGrpSpPr>
        <p:grpSpPr bwMode="blackWhite">
          <a:xfrm>
            <a:off x="521207" y="2913570"/>
            <a:ext cx="558179" cy="409838"/>
            <a:chOff x="6953426" y="711274"/>
            <a:chExt cx="558179" cy="409838"/>
          </a:xfrm>
        </p:grpSpPr>
        <p:sp>
          <p:nvSpPr>
            <p:cNvPr id="23" name="Elipse 22" descr="Círculo pequeño">
              <a:extLst>
                <a:ext uri="{FF2B5EF4-FFF2-40B4-BE49-F238E27FC236}">
                  <a16:creationId xmlns:a16="http://schemas.microsoft.com/office/drawing/2014/main" id="{DA7B4AF7-889F-431B-A106-E712E7A34C8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4" name="Cuadro de texto 34" descr="Número 2">
              <a:extLst>
                <a:ext uri="{FF2B5EF4-FFF2-40B4-BE49-F238E27FC236}">
                  <a16:creationId xmlns:a16="http://schemas.microsoft.com/office/drawing/2014/main" id="{79513A93-B24F-43E2-9DAE-923360F8EC02}"/>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s-ES" dirty="0">
                  <a:solidFill>
                    <a:schemeClr val="bg1"/>
                  </a:solidFill>
                  <a:latin typeface="Segoe UI Semibold" panose="020B0702040204020203" pitchFamily="34" charset="0"/>
                  <a:cs typeface="Segoe UI Semibold" panose="020B0702040204020203" pitchFamily="34" charset="0"/>
                </a:rPr>
                <a:t>2</a:t>
              </a:r>
            </a:p>
          </p:txBody>
        </p:sp>
      </p:grpSp>
      <p:sp>
        <p:nvSpPr>
          <p:cNvPr id="25" name="Marcador de contenido 17">
            <a:extLst>
              <a:ext uri="{FF2B5EF4-FFF2-40B4-BE49-F238E27FC236}">
                <a16:creationId xmlns:a16="http://schemas.microsoft.com/office/drawing/2014/main" id="{D0009620-26B1-4CB3-8168-5DBA37DDE003}"/>
              </a:ext>
            </a:extLst>
          </p:cNvPr>
          <p:cNvSpPr txBox="1">
            <a:spLocks/>
          </p:cNvSpPr>
          <p:nvPr/>
        </p:nvSpPr>
        <p:spPr>
          <a:xfrm>
            <a:off x="1046168" y="2953764"/>
            <a:ext cx="9495860" cy="108082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419" dirty="0"/>
              <a:t>Se elijen parámetros, aplican filtros con pasos, Si bien las redes neuronales convolucionales son realmente útiles al momento de analizar y clasificar imágenes, en los artículos [1], [15] no solo emplean un CNN sino también una red LSTM. Consideramos que esto se debe a que las CNN no puede emplear información ya analizada como un estado previo; es decir, no son capaces de manejar series cronológicas de datos. Debido a esto los autores deciden usar ambas para que se complementen entre ellas. si es necesario.</a:t>
            </a:r>
          </a:p>
        </p:txBody>
      </p:sp>
      <p:sp>
        <p:nvSpPr>
          <p:cNvPr id="29" name="Marcador de contenido 17">
            <a:extLst>
              <a:ext uri="{FF2B5EF4-FFF2-40B4-BE49-F238E27FC236}">
                <a16:creationId xmlns:a16="http://schemas.microsoft.com/office/drawing/2014/main" id="{DEDE4FDA-32D6-4963-A07A-0D7AE8337C00}"/>
              </a:ext>
            </a:extLst>
          </p:cNvPr>
          <p:cNvSpPr txBox="1">
            <a:spLocks/>
          </p:cNvSpPr>
          <p:nvPr/>
        </p:nvSpPr>
        <p:spPr>
          <a:xfrm>
            <a:off x="1056513" y="3001226"/>
            <a:ext cx="9495860"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419" dirty="0"/>
          </a:p>
        </p:txBody>
      </p:sp>
      <p:grpSp>
        <p:nvGrpSpPr>
          <p:cNvPr id="30" name="Grupo 29" descr="Círculo pequeño con el número 2 en su interior para indicar que se encuentra en el paso 2">
            <a:extLst>
              <a:ext uri="{FF2B5EF4-FFF2-40B4-BE49-F238E27FC236}">
                <a16:creationId xmlns:a16="http://schemas.microsoft.com/office/drawing/2014/main" id="{3219F5F2-3E53-497D-99D4-15995DB80E6B}"/>
              </a:ext>
            </a:extLst>
          </p:cNvPr>
          <p:cNvGrpSpPr/>
          <p:nvPr/>
        </p:nvGrpSpPr>
        <p:grpSpPr bwMode="blackWhite">
          <a:xfrm>
            <a:off x="534983" y="4297115"/>
            <a:ext cx="558179" cy="409838"/>
            <a:chOff x="6953426" y="711274"/>
            <a:chExt cx="558179" cy="409838"/>
          </a:xfrm>
        </p:grpSpPr>
        <p:sp>
          <p:nvSpPr>
            <p:cNvPr id="31" name="Elipse 30" descr="Círculo pequeño">
              <a:extLst>
                <a:ext uri="{FF2B5EF4-FFF2-40B4-BE49-F238E27FC236}">
                  <a16:creationId xmlns:a16="http://schemas.microsoft.com/office/drawing/2014/main" id="{D3AF56C5-7268-4989-94D0-9EB26426C01A}"/>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32" name="Cuadro de texto 34" descr="Número 2">
              <a:extLst>
                <a:ext uri="{FF2B5EF4-FFF2-40B4-BE49-F238E27FC236}">
                  <a16:creationId xmlns:a16="http://schemas.microsoft.com/office/drawing/2014/main" id="{EBC46008-8DBD-4C94-85C0-33C635DF1F25}"/>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s-ES" dirty="0">
                  <a:solidFill>
                    <a:schemeClr val="bg1"/>
                  </a:solidFill>
                  <a:latin typeface="Segoe UI Semibold" panose="020B0702040204020203" pitchFamily="34" charset="0"/>
                  <a:cs typeface="Segoe UI Semibold" panose="020B0702040204020203" pitchFamily="34" charset="0"/>
                </a:rPr>
                <a:t>3</a:t>
              </a:r>
            </a:p>
          </p:txBody>
        </p:sp>
      </p:grpSp>
      <p:sp>
        <p:nvSpPr>
          <p:cNvPr id="45" name="Marcador de contenido 17">
            <a:extLst>
              <a:ext uri="{FF2B5EF4-FFF2-40B4-BE49-F238E27FC236}">
                <a16:creationId xmlns:a16="http://schemas.microsoft.com/office/drawing/2014/main" id="{F71709D5-1101-4130-A03B-923AE7108ACD}"/>
              </a:ext>
            </a:extLst>
          </p:cNvPr>
          <p:cNvSpPr txBox="1">
            <a:spLocks/>
          </p:cNvSpPr>
          <p:nvPr/>
        </p:nvSpPr>
        <p:spPr>
          <a:xfrm>
            <a:off x="1059944" y="4337309"/>
            <a:ext cx="9495860" cy="108082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419" dirty="0"/>
              <a:t>Ambos modelos obtuvieron resultados similares tanto en el entrenamiento como en la validación. Esto posiblemente debido a que ambos son modelos de redes neuronales y emplean un aprendizaje basado en </a:t>
            </a:r>
            <a:r>
              <a:rPr lang="es-419" dirty="0" err="1"/>
              <a:t>backpropagation</a:t>
            </a:r>
            <a:r>
              <a:rPr lang="es-419" dirty="0"/>
              <a:t>. Por otro lado, consideramos que si se hubiera aplicado un método de extracción de características en lugar de usar los mismos pixeles como extrada de la red MLP, esta hubiese obtenido resultados más cercanos a la red CNN.</a:t>
            </a: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p:cNvSpPr>
            <a:spLocks noGrp="1"/>
          </p:cNvSpPr>
          <p:nvPr>
            <p:ph type="title"/>
          </p:nvPr>
        </p:nvSpPr>
        <p:spPr>
          <a:xfrm>
            <a:off x="521208" y="1536192"/>
            <a:ext cx="7547618" cy="640080"/>
          </a:xfrm>
        </p:spPr>
        <p:txBody>
          <a:bodyPr rtlCol="0">
            <a:normAutofit/>
          </a:bodyPr>
          <a:lstStyle/>
          <a:p>
            <a:r>
              <a:rPr lang="es-ES" dirty="0" err="1"/>
              <a:t>Convolutional</a:t>
            </a:r>
            <a:r>
              <a:rPr lang="es-ES" dirty="0"/>
              <a:t> Neural Network</a:t>
            </a:r>
            <a:endParaRPr lang="es-ES" dirty="0">
              <a:latin typeface="Segoe UI Light" panose="020B0502040204020203" pitchFamily="34" charset="0"/>
              <a:cs typeface="Segoe UI Light" panose="020B0502040204020203" pitchFamily="34" charset="0"/>
            </a:endParaRPr>
          </a:p>
        </p:txBody>
      </p:sp>
      <p:sp>
        <p:nvSpPr>
          <p:cNvPr id="5" name="Marcador de contenido 4"/>
          <p:cNvSpPr>
            <a:spLocks noGrp="1"/>
          </p:cNvSpPr>
          <p:nvPr>
            <p:ph sz="half" idx="4294967295"/>
          </p:nvPr>
        </p:nvSpPr>
        <p:spPr>
          <a:xfrm>
            <a:off x="810126" y="3063603"/>
            <a:ext cx="10571747" cy="3216881"/>
          </a:xfrm>
        </p:spPr>
        <p:txBody>
          <a:bodyPr rtlCol="0">
            <a:normAutofit/>
          </a:bodyPr>
          <a:lstStyle/>
          <a:p>
            <a:pPr marL="0" indent="0" algn="ctr" rtl="0">
              <a:lnSpc>
                <a:spcPts val="3600"/>
              </a:lnSpc>
              <a:spcAft>
                <a:spcPts val="0"/>
              </a:spcAft>
              <a:buNone/>
            </a:pPr>
            <a:endParaRPr lang="es-ES" sz="4800" dirty="0">
              <a:latin typeface="Segoe UI Light" panose="020B0502040204020203" pitchFamily="34" charset="0"/>
              <a:cs typeface="Segoe UI Light" panose="020B0502040204020203" pitchFamily="34" charset="0"/>
            </a:endParaRPr>
          </a:p>
          <a:p>
            <a:pPr marL="0" indent="0" algn="ctr" rtl="0">
              <a:lnSpc>
                <a:spcPts val="3600"/>
              </a:lnSpc>
              <a:spcAft>
                <a:spcPts val="0"/>
              </a:spcAft>
              <a:buNone/>
            </a:pPr>
            <a:r>
              <a:rPr lang="es-ES" sz="4800" dirty="0">
                <a:latin typeface="Segoe UI Light" panose="020B0502040204020203" pitchFamily="34" charset="0"/>
                <a:cs typeface="Segoe UI Light" panose="020B0502040204020203" pitchFamily="34" charset="0"/>
              </a:rPr>
              <a:t>¡Muchas Gracias!</a:t>
            </a:r>
            <a:br>
              <a:rPr lang="es-ES" sz="2000" dirty="0">
                <a:latin typeface="Segoe UI Light" panose="020B0502040204020203" pitchFamily="34" charset="0"/>
                <a:cs typeface="Segoe UI Light" panose="020B0502040204020203" pitchFamily="34" charset="0"/>
              </a:rPr>
            </a:br>
            <a:endParaRPr lang="es-ES" sz="2000" dirty="0">
              <a:latin typeface="Segoe UI Light" panose="020B0502040204020203" pitchFamily="34" charset="0"/>
              <a:cs typeface="Segoe UI Light" panose="020B0502040204020203" pitchFamily="34" charset="0"/>
            </a:endParaRPr>
          </a:p>
          <a:p>
            <a:pPr marL="0" indent="0" algn="ctr" rtl="0">
              <a:lnSpc>
                <a:spcPts val="3600"/>
              </a:lnSpc>
              <a:spcBef>
                <a:spcPts val="1500"/>
              </a:spcBef>
              <a:spcAft>
                <a:spcPts val="0"/>
              </a:spcAft>
              <a:buNone/>
            </a:pPr>
            <a:endParaRPr lang="es-ES" sz="2000" dirty="0">
              <a:solidFill>
                <a:srgbClr val="0563C1"/>
              </a:solidFill>
              <a:latin typeface="Segoe UI Light" panose="020B0502040204020203" pitchFamily="34" charset="0"/>
              <a:cs typeface="Segoe UI Light" panose="020B0502040204020203" pitchFamily="34" charset="0"/>
              <a:hlinkClick r:id="rId3" tooltip="Ir al aprendizaje gratuito de PowerPoint">
                <a:extLst>
                  <a:ext uri="{A12FA001-AC4F-418D-AE19-62706E023703}">
                    <ahyp:hlinkClr xmlns:ahyp="http://schemas.microsoft.com/office/drawing/2018/hyperlinkcolor" val="tx"/>
                  </a:ext>
                </a:extLst>
              </a:hlinkClick>
            </a:endParaRPr>
          </a:p>
          <a:p>
            <a:pPr>
              <a:lnSpc>
                <a:spcPts val="3600"/>
              </a:lnSpc>
              <a:spcBef>
                <a:spcPts val="1500"/>
              </a:spcBef>
              <a:spcAft>
                <a:spcPts val="0"/>
              </a:spcAft>
            </a:pPr>
            <a:r>
              <a:rPr lang="es-ES" sz="2000" dirty="0">
                <a:latin typeface="Segoe UI Light" panose="020B0502040204020203" pitchFamily="34" charset="0"/>
                <a:cs typeface="Segoe UI Light" panose="020B0502040204020203" pitchFamily="34" charset="0"/>
              </a:rPr>
              <a:t>Link del repositorio GitHub: </a:t>
            </a:r>
            <a:r>
              <a:rPr lang="es-ES" sz="2000" dirty="0">
                <a:latin typeface="Segoe UI Light" panose="020B0502040204020203" pitchFamily="34" charset="0"/>
                <a:cs typeface="Segoe UI Light" panose="020B0502040204020203" pitchFamily="34" charset="0"/>
                <a:hlinkClick r:id="rId4"/>
              </a:rPr>
              <a:t>https://github.com/brauliosba/Machine-Learning---TA2.git</a:t>
            </a:r>
            <a:r>
              <a:rPr lang="es-ES" sz="2000" dirty="0">
                <a:latin typeface="Segoe UI Light" panose="020B0502040204020203" pitchFamily="34" charset="0"/>
                <a:cs typeface="Segoe UI Light" panose="020B0502040204020203" pitchFamily="34" charset="0"/>
              </a:rPr>
              <a:t> </a:t>
            </a:r>
          </a:p>
          <a:p>
            <a:pPr marL="0" indent="0" algn="ctr" rtl="0">
              <a:lnSpc>
                <a:spcPts val="3600"/>
              </a:lnSpc>
              <a:spcAft>
                <a:spcPts val="0"/>
              </a:spcAft>
              <a:buNone/>
            </a:pPr>
            <a:endParaRPr lang="es-ES" sz="2000" dirty="0">
              <a:latin typeface="Segoe UI Light" panose="020B0502040204020203" pitchFamily="34" charset="0"/>
              <a:cs typeface="Segoe UI Light" panose="020B0502040204020203" pitchFamily="34" charset="0"/>
            </a:endParaRPr>
          </a:p>
          <a:p>
            <a:pPr marL="0" indent="0" algn="ctr" rtl="0">
              <a:lnSpc>
                <a:spcPts val="3600"/>
              </a:lnSpc>
              <a:spcAft>
                <a:spcPts val="0"/>
              </a:spcAft>
              <a:buNone/>
            </a:pPr>
            <a:endParaRPr lang="es-E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521207" y="448056"/>
            <a:ext cx="7457184" cy="640080"/>
          </a:xfrm>
        </p:spPr>
        <p:txBody>
          <a:bodyPr rtlCol="0">
            <a:noAutofit/>
          </a:bodyPr>
          <a:lstStyle/>
          <a:p>
            <a:pPr rtl="0"/>
            <a:r>
              <a:rPr lang="es-ES" dirty="0">
                <a:latin typeface="Segoe UI Light" panose="020B0502040204020203" pitchFamily="34" charset="0"/>
                <a:cs typeface="Segoe UI Light" panose="020B0502040204020203" pitchFamily="34" charset="0"/>
              </a:rPr>
              <a:t>Motivación de uso</a:t>
            </a:r>
          </a:p>
        </p:txBody>
      </p:sp>
      <p:sp>
        <p:nvSpPr>
          <p:cNvPr id="38" name="Marcador de posición de contenido 17"/>
          <p:cNvSpPr txBox="1">
            <a:spLocks/>
          </p:cNvSpPr>
          <p:nvPr/>
        </p:nvSpPr>
        <p:spPr>
          <a:xfrm>
            <a:off x="541609" y="1524708"/>
            <a:ext cx="10270769" cy="179600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s-419" dirty="0"/>
              <a:t>El uso de las </a:t>
            </a:r>
            <a:r>
              <a:rPr lang="es-419" dirty="0" err="1"/>
              <a:t>CNNs</a:t>
            </a:r>
            <a:r>
              <a:rPr lang="es-419" dirty="0"/>
              <a:t> para Deep </a:t>
            </a:r>
            <a:r>
              <a:rPr lang="es-419" dirty="0" err="1"/>
              <a:t>learning</a:t>
            </a:r>
            <a:r>
              <a:rPr lang="es-419" dirty="0"/>
              <a:t> se ha vuelto cada vez más popular debido a tres importantes factores:</a:t>
            </a:r>
          </a:p>
          <a:p>
            <a:pPr>
              <a:spcAft>
                <a:spcPts val="600"/>
              </a:spcAft>
              <a:defRPr/>
            </a:pPr>
            <a:r>
              <a:rPr lang="es-419" dirty="0"/>
              <a:t>Las </a:t>
            </a:r>
            <a:r>
              <a:rPr lang="es-419" dirty="0" err="1"/>
              <a:t>CNNs</a:t>
            </a:r>
            <a:r>
              <a:rPr lang="es-419" dirty="0"/>
              <a:t> eliminan la necesidad de una extracción manual de características.</a:t>
            </a:r>
          </a:p>
          <a:p>
            <a:pPr>
              <a:spcAft>
                <a:spcPts val="600"/>
              </a:spcAft>
              <a:defRPr/>
            </a:pPr>
            <a:r>
              <a:rPr lang="es-419" dirty="0"/>
              <a:t>Las </a:t>
            </a:r>
            <a:r>
              <a:rPr lang="es-419" dirty="0" err="1"/>
              <a:t>CNNs</a:t>
            </a:r>
            <a:r>
              <a:rPr lang="es-419" dirty="0"/>
              <a:t> se pueden volver a entrenar para nuevas tareas de reconocimiento a partir de redes ya existentes.</a:t>
            </a:r>
          </a:p>
          <a:p>
            <a:pPr>
              <a:spcAft>
                <a:spcPts val="600"/>
              </a:spcAft>
              <a:defRPr/>
            </a:pPr>
            <a:r>
              <a:rPr lang="es-419" dirty="0"/>
              <a:t>Las </a:t>
            </a:r>
            <a:r>
              <a:rPr lang="es-419" dirty="0" err="1"/>
              <a:t>CNNs</a:t>
            </a:r>
            <a:r>
              <a:rPr lang="es-419" dirty="0"/>
              <a:t> generan unos magníficos resultados de reconocimiento de imágenes u objetos.</a:t>
            </a:r>
            <a:endParaRPr lang="es-ES" dirty="0">
              <a:latin typeface="Segoe UI" panose="020B0502040204020203" pitchFamily="34" charset="0"/>
              <a:cs typeface="Segoe UI" panose="020B0502040204020203" pitchFamily="34" charset="0"/>
            </a:endParaRPr>
          </a:p>
        </p:txBody>
      </p:sp>
      <p:pic>
        <p:nvPicPr>
          <p:cNvPr id="2" name="Imagen 1">
            <a:extLst>
              <a:ext uri="{FF2B5EF4-FFF2-40B4-BE49-F238E27FC236}">
                <a16:creationId xmlns:a16="http://schemas.microsoft.com/office/drawing/2014/main" id="{00602F97-458B-4FEA-BCB5-497A688137F7}"/>
              </a:ext>
            </a:extLst>
          </p:cNvPr>
          <p:cNvPicPr>
            <a:picLocks noChangeAspect="1"/>
          </p:cNvPicPr>
          <p:nvPr/>
        </p:nvPicPr>
        <p:blipFill>
          <a:blip r:embed="rId3"/>
          <a:stretch>
            <a:fillRect/>
          </a:stretch>
        </p:blipFill>
        <p:spPr>
          <a:xfrm>
            <a:off x="1387642" y="3644380"/>
            <a:ext cx="8578278" cy="2259116"/>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rtlCol="0"/>
          <a:lstStyle/>
          <a:p>
            <a:pPr rtl="0"/>
            <a:r>
              <a:rPr lang="es-ES" dirty="0">
                <a:latin typeface="Segoe UI Light" panose="020B0502040204020203" pitchFamily="34" charset="0"/>
                <a:cs typeface="Segoe UI Light" panose="020B0502040204020203" pitchFamily="34" charset="0"/>
              </a:rPr>
              <a:t>Secuencia de funcionamiento de una CNN</a:t>
            </a:r>
          </a:p>
        </p:txBody>
      </p:sp>
      <p:sp>
        <p:nvSpPr>
          <p:cNvPr id="25" name="Marcador de contenido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es-ES" dirty="0">
                <a:latin typeface="Segoe UI" panose="020B0502040204020203" pitchFamily="34" charset="0"/>
                <a:cs typeface="Segoe UI" panose="020B0502040204020203" pitchFamily="34" charset="0"/>
              </a:rPr>
              <a:t>Funciona de la siguiente manera:</a:t>
            </a:r>
          </a:p>
        </p:txBody>
      </p:sp>
      <p:grpSp>
        <p:nvGrpSpPr>
          <p:cNvPr id="18" name="Grupo 17" descr="Círculo pequeño con el número 1 en su interior para indicar que se encuentra en el paso 1"/>
          <p:cNvGrpSpPr/>
          <p:nvPr/>
        </p:nvGrpSpPr>
        <p:grpSpPr bwMode="blackWhite">
          <a:xfrm>
            <a:off x="531552" y="1917997"/>
            <a:ext cx="558179" cy="409838"/>
            <a:chOff x="6953426" y="711274"/>
            <a:chExt cx="558179" cy="409838"/>
          </a:xfrm>
        </p:grpSpPr>
        <p:sp>
          <p:nvSpPr>
            <p:cNvPr id="19" name="Elipse 18" descr="Círculo pequeño"/>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0" name="Cuadro de texto 19" descr="Número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s-ES">
                  <a:solidFill>
                    <a:schemeClr val="bg1"/>
                  </a:solidFill>
                  <a:latin typeface="Segoe UI Semibold" panose="020B0702040204020203" pitchFamily="34" charset="0"/>
                  <a:cs typeface="Segoe UI Semibold" panose="020B0702040204020203" pitchFamily="34" charset="0"/>
                </a:rPr>
                <a:t>1</a:t>
              </a:r>
            </a:p>
          </p:txBody>
        </p:sp>
      </p:grpSp>
      <p:sp>
        <p:nvSpPr>
          <p:cNvPr id="21" name="Marcador de contenido 17"/>
          <p:cNvSpPr txBox="1">
            <a:spLocks/>
          </p:cNvSpPr>
          <p:nvPr/>
        </p:nvSpPr>
        <p:spPr>
          <a:xfrm>
            <a:off x="1056513" y="1958189"/>
            <a:ext cx="9667634"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s-419" dirty="0"/>
              <a:t>Se proporcione la imagen de entrada en la capa de convolución.</a:t>
            </a:r>
            <a:endParaRPr lang="es-ES" dirty="0">
              <a:solidFill>
                <a:prstClr val="black">
                  <a:lumMod val="75000"/>
                  <a:lumOff val="25000"/>
                </a:prstClr>
              </a:solidFill>
              <a:cs typeface="Segoe UI"/>
            </a:endParaRPr>
          </a:p>
        </p:txBody>
      </p:sp>
      <p:grpSp>
        <p:nvGrpSpPr>
          <p:cNvPr id="33" name="Grupo 32" descr="Círculo pequeño con el número 2 en su interior para indicar que se encuentra en el paso 2"/>
          <p:cNvGrpSpPr/>
          <p:nvPr/>
        </p:nvGrpSpPr>
        <p:grpSpPr bwMode="blackWhite">
          <a:xfrm>
            <a:off x="521207" y="2448352"/>
            <a:ext cx="558179" cy="409838"/>
            <a:chOff x="6953426" y="711274"/>
            <a:chExt cx="558179" cy="409838"/>
          </a:xfrm>
        </p:grpSpPr>
        <p:sp>
          <p:nvSpPr>
            <p:cNvPr id="34" name="Elipse 33" descr="Círculo pequeño"/>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35" name="Cuadro de texto 34" descr="Número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s-ES" dirty="0">
                  <a:solidFill>
                    <a:schemeClr val="bg1"/>
                  </a:solidFill>
                  <a:latin typeface="Segoe UI Semibold" panose="020B0702040204020203" pitchFamily="34" charset="0"/>
                  <a:cs typeface="Segoe UI Semibold" panose="020B0702040204020203" pitchFamily="34" charset="0"/>
                </a:rPr>
                <a:t>2</a:t>
              </a:r>
            </a:p>
          </p:txBody>
        </p:sp>
      </p:grpSp>
      <p:sp>
        <p:nvSpPr>
          <p:cNvPr id="36" name="Marcador de contenido 17"/>
          <p:cNvSpPr txBox="1">
            <a:spLocks/>
          </p:cNvSpPr>
          <p:nvPr/>
        </p:nvSpPr>
        <p:spPr>
          <a:xfrm>
            <a:off x="1046168" y="2488546"/>
            <a:ext cx="9495860" cy="6112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419" dirty="0"/>
              <a:t>Se elijen parámetros, aplican filtros con pasos, relleno si es necesario.</a:t>
            </a:r>
          </a:p>
        </p:txBody>
      </p:sp>
      <p:grpSp>
        <p:nvGrpSpPr>
          <p:cNvPr id="22" name="Grupo 21" descr="Círculo pequeño con el número 3 en su interior para indicar que se encuentra en el paso 3"/>
          <p:cNvGrpSpPr/>
          <p:nvPr/>
        </p:nvGrpSpPr>
        <p:grpSpPr bwMode="blackWhite">
          <a:xfrm>
            <a:off x="531552" y="2973065"/>
            <a:ext cx="558179" cy="409838"/>
            <a:chOff x="6953426" y="711274"/>
            <a:chExt cx="558179" cy="409838"/>
          </a:xfrm>
        </p:grpSpPr>
        <p:sp>
          <p:nvSpPr>
            <p:cNvPr id="24" name="Elipse 23" descr="Círculo pequeño"/>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30" name="Cuadro de texto 29" descr="Número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s-ES" dirty="0">
                  <a:solidFill>
                    <a:schemeClr val="bg1"/>
                  </a:solidFill>
                  <a:latin typeface="Segoe UI Semibold" panose="020B0702040204020203" pitchFamily="34" charset="0"/>
                  <a:cs typeface="Segoe UI Semibold" panose="020B0702040204020203" pitchFamily="34" charset="0"/>
                </a:rPr>
                <a:t>3</a:t>
              </a:r>
            </a:p>
          </p:txBody>
        </p:sp>
      </p:grpSp>
      <p:sp>
        <p:nvSpPr>
          <p:cNvPr id="32" name="Marcador de contenido 17"/>
          <p:cNvSpPr txBox="1">
            <a:spLocks/>
          </p:cNvSpPr>
          <p:nvPr/>
        </p:nvSpPr>
        <p:spPr>
          <a:xfrm>
            <a:off x="1056513" y="3001226"/>
            <a:ext cx="9495860"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419" dirty="0"/>
              <a:t>Se realiza la convolución en la imagen y aplica la activación </a:t>
            </a:r>
            <a:r>
              <a:rPr lang="es-419" dirty="0" err="1"/>
              <a:t>ReLU</a:t>
            </a:r>
            <a:r>
              <a:rPr lang="es-419" dirty="0"/>
              <a:t> a la matriz.</a:t>
            </a:r>
          </a:p>
        </p:txBody>
      </p:sp>
      <p:grpSp>
        <p:nvGrpSpPr>
          <p:cNvPr id="37" name="Grupo 36" descr="Círculo pequeño con el número 4 en su interior para indicar que se encuentra en el paso 4"/>
          <p:cNvGrpSpPr/>
          <p:nvPr/>
        </p:nvGrpSpPr>
        <p:grpSpPr bwMode="blackWhite">
          <a:xfrm>
            <a:off x="531552" y="3485053"/>
            <a:ext cx="558179" cy="409838"/>
            <a:chOff x="6953426" y="711274"/>
            <a:chExt cx="558179" cy="409838"/>
          </a:xfrm>
        </p:grpSpPr>
        <p:sp>
          <p:nvSpPr>
            <p:cNvPr id="38" name="Elipse 37" descr="Círculo pequeño"/>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39" name="Cuadro de texto 38" descr="Número 4"/>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s-ES" dirty="0">
                  <a:solidFill>
                    <a:schemeClr val="bg1"/>
                  </a:solidFill>
                  <a:latin typeface="Segoe UI Semibold" panose="020B0702040204020203" pitchFamily="34" charset="0"/>
                  <a:cs typeface="Segoe UI Semibold" panose="020B0702040204020203" pitchFamily="34" charset="0"/>
                </a:rPr>
                <a:t>4</a:t>
              </a:r>
            </a:p>
          </p:txBody>
        </p:sp>
      </p:grpSp>
      <p:sp>
        <p:nvSpPr>
          <p:cNvPr id="40" name="Marcador de contenido 17"/>
          <p:cNvSpPr txBox="1">
            <a:spLocks/>
          </p:cNvSpPr>
          <p:nvPr/>
        </p:nvSpPr>
        <p:spPr>
          <a:xfrm>
            <a:off x="1056513" y="3525246"/>
            <a:ext cx="9495860"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419" dirty="0"/>
              <a:t>Se realiza agrupación para reducir el tamaño de dimensionalidad.</a:t>
            </a:r>
          </a:p>
        </p:txBody>
      </p:sp>
      <p:grpSp>
        <p:nvGrpSpPr>
          <p:cNvPr id="44" name="Grupo 43" descr="Círculo pequeño con el número 4 en su interior para indicar que se encuentra en el paso 4">
            <a:extLst>
              <a:ext uri="{FF2B5EF4-FFF2-40B4-BE49-F238E27FC236}">
                <a16:creationId xmlns:a16="http://schemas.microsoft.com/office/drawing/2014/main" id="{EDC8D8E2-C7F2-402F-9124-675F01BD352E}"/>
              </a:ext>
            </a:extLst>
          </p:cNvPr>
          <p:cNvGrpSpPr/>
          <p:nvPr/>
        </p:nvGrpSpPr>
        <p:grpSpPr bwMode="blackWhite">
          <a:xfrm>
            <a:off x="521207" y="4014348"/>
            <a:ext cx="558179" cy="409838"/>
            <a:chOff x="6953426" y="711274"/>
            <a:chExt cx="558179" cy="409838"/>
          </a:xfrm>
        </p:grpSpPr>
        <p:sp>
          <p:nvSpPr>
            <p:cNvPr id="45" name="Elipse 44" descr="Círculo pequeño">
              <a:extLst>
                <a:ext uri="{FF2B5EF4-FFF2-40B4-BE49-F238E27FC236}">
                  <a16:creationId xmlns:a16="http://schemas.microsoft.com/office/drawing/2014/main" id="{6A5DE7A6-BF3D-4F87-BED7-8697B76FAC2B}"/>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46" name="Cuadro de texto 38" descr="Número 4">
              <a:extLst>
                <a:ext uri="{FF2B5EF4-FFF2-40B4-BE49-F238E27FC236}">
                  <a16:creationId xmlns:a16="http://schemas.microsoft.com/office/drawing/2014/main" id="{56F85BEE-79A1-48A8-B6E7-48F295607A01}"/>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s-ES" dirty="0">
                  <a:solidFill>
                    <a:schemeClr val="bg1"/>
                  </a:solidFill>
                  <a:latin typeface="Segoe UI Semibold" panose="020B0702040204020203" pitchFamily="34" charset="0"/>
                  <a:cs typeface="Segoe UI Semibold" panose="020B0702040204020203" pitchFamily="34" charset="0"/>
                </a:rPr>
                <a:t>5</a:t>
              </a:r>
            </a:p>
          </p:txBody>
        </p:sp>
      </p:grpSp>
      <p:sp>
        <p:nvSpPr>
          <p:cNvPr id="47" name="Marcador de contenido 17">
            <a:extLst>
              <a:ext uri="{FF2B5EF4-FFF2-40B4-BE49-F238E27FC236}">
                <a16:creationId xmlns:a16="http://schemas.microsoft.com/office/drawing/2014/main" id="{600E10A3-90A6-4661-ACBA-9F23464BAFE7}"/>
              </a:ext>
            </a:extLst>
          </p:cNvPr>
          <p:cNvSpPr txBox="1">
            <a:spLocks/>
          </p:cNvSpPr>
          <p:nvPr/>
        </p:nvSpPr>
        <p:spPr>
          <a:xfrm>
            <a:off x="1046168" y="4070583"/>
            <a:ext cx="9495860"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419" dirty="0"/>
              <a:t>Se agregan tantas capas convolucionales como se considere necesario.</a:t>
            </a:r>
          </a:p>
        </p:txBody>
      </p:sp>
      <p:grpSp>
        <p:nvGrpSpPr>
          <p:cNvPr id="48" name="Grupo 47" descr="Círculo pequeño con el número 4 en su interior para indicar que se encuentra en el paso 4">
            <a:extLst>
              <a:ext uri="{FF2B5EF4-FFF2-40B4-BE49-F238E27FC236}">
                <a16:creationId xmlns:a16="http://schemas.microsoft.com/office/drawing/2014/main" id="{08800EA6-940F-4F79-B8E2-DAB008F3A5DB}"/>
              </a:ext>
            </a:extLst>
          </p:cNvPr>
          <p:cNvGrpSpPr/>
          <p:nvPr/>
        </p:nvGrpSpPr>
        <p:grpSpPr bwMode="blackWhite">
          <a:xfrm>
            <a:off x="521207" y="4573883"/>
            <a:ext cx="558179" cy="409838"/>
            <a:chOff x="6953426" y="711274"/>
            <a:chExt cx="558179" cy="409838"/>
          </a:xfrm>
        </p:grpSpPr>
        <p:sp>
          <p:nvSpPr>
            <p:cNvPr id="49" name="Elipse 48" descr="Círculo pequeño">
              <a:extLst>
                <a:ext uri="{FF2B5EF4-FFF2-40B4-BE49-F238E27FC236}">
                  <a16:creationId xmlns:a16="http://schemas.microsoft.com/office/drawing/2014/main" id="{6ED8C997-02A6-464D-975A-3E9736BD44BB}"/>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50" name="Cuadro de texto 38" descr="Número 4">
              <a:extLst>
                <a:ext uri="{FF2B5EF4-FFF2-40B4-BE49-F238E27FC236}">
                  <a16:creationId xmlns:a16="http://schemas.microsoft.com/office/drawing/2014/main" id="{68317AAC-2C74-4F8E-914E-40E55384C4BA}"/>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s-ES" dirty="0">
                  <a:solidFill>
                    <a:schemeClr val="bg1"/>
                  </a:solidFill>
                  <a:latin typeface="Segoe UI Semibold" panose="020B0702040204020203" pitchFamily="34" charset="0"/>
                  <a:cs typeface="Segoe UI Semibold" panose="020B0702040204020203" pitchFamily="34" charset="0"/>
                </a:rPr>
                <a:t>6</a:t>
              </a:r>
            </a:p>
          </p:txBody>
        </p:sp>
      </p:grpSp>
      <p:sp>
        <p:nvSpPr>
          <p:cNvPr id="51" name="Marcador de contenido 17">
            <a:extLst>
              <a:ext uri="{FF2B5EF4-FFF2-40B4-BE49-F238E27FC236}">
                <a16:creationId xmlns:a16="http://schemas.microsoft.com/office/drawing/2014/main" id="{40A67EE3-6390-49A9-A865-6B45EE1DA237}"/>
              </a:ext>
            </a:extLst>
          </p:cNvPr>
          <p:cNvSpPr txBox="1">
            <a:spLocks/>
          </p:cNvSpPr>
          <p:nvPr/>
        </p:nvSpPr>
        <p:spPr>
          <a:xfrm>
            <a:off x="1046168" y="4614076"/>
            <a:ext cx="9495860"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419" dirty="0"/>
              <a:t>Se aplana la salida y alimenta a una capa completamente conectada (capa FC).</a:t>
            </a:r>
          </a:p>
        </p:txBody>
      </p:sp>
      <p:grpSp>
        <p:nvGrpSpPr>
          <p:cNvPr id="52" name="Grupo 51" descr="Círculo pequeño con el número 4 en su interior para indicar que se encuentra en el paso 4">
            <a:extLst>
              <a:ext uri="{FF2B5EF4-FFF2-40B4-BE49-F238E27FC236}">
                <a16:creationId xmlns:a16="http://schemas.microsoft.com/office/drawing/2014/main" id="{4F751289-6548-45D1-8F95-E0286454DC37}"/>
              </a:ext>
            </a:extLst>
          </p:cNvPr>
          <p:cNvGrpSpPr/>
          <p:nvPr/>
        </p:nvGrpSpPr>
        <p:grpSpPr bwMode="blackWhite">
          <a:xfrm>
            <a:off x="521207" y="5098820"/>
            <a:ext cx="558179" cy="409838"/>
            <a:chOff x="6953426" y="711274"/>
            <a:chExt cx="558179" cy="409838"/>
          </a:xfrm>
        </p:grpSpPr>
        <p:sp>
          <p:nvSpPr>
            <p:cNvPr id="53" name="Elipse 52" descr="Círculo pequeño">
              <a:extLst>
                <a:ext uri="{FF2B5EF4-FFF2-40B4-BE49-F238E27FC236}">
                  <a16:creationId xmlns:a16="http://schemas.microsoft.com/office/drawing/2014/main" id="{BD3F9BC1-3AF0-488C-8D79-AD4129D6718A}"/>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54" name="Cuadro de texto 38" descr="Número 4">
              <a:extLst>
                <a:ext uri="{FF2B5EF4-FFF2-40B4-BE49-F238E27FC236}">
                  <a16:creationId xmlns:a16="http://schemas.microsoft.com/office/drawing/2014/main" id="{EFCBE35E-2BD8-44DE-B259-F8BC22C1C832}"/>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s-ES" dirty="0">
                  <a:solidFill>
                    <a:schemeClr val="bg1"/>
                  </a:solidFill>
                  <a:latin typeface="Segoe UI Semibold" panose="020B0702040204020203" pitchFamily="34" charset="0"/>
                  <a:cs typeface="Segoe UI Semibold" panose="020B0702040204020203" pitchFamily="34" charset="0"/>
                </a:rPr>
                <a:t>7</a:t>
              </a:r>
            </a:p>
          </p:txBody>
        </p:sp>
      </p:grpSp>
      <p:sp>
        <p:nvSpPr>
          <p:cNvPr id="55" name="Marcador de contenido 17">
            <a:extLst>
              <a:ext uri="{FF2B5EF4-FFF2-40B4-BE49-F238E27FC236}">
                <a16:creationId xmlns:a16="http://schemas.microsoft.com/office/drawing/2014/main" id="{483DB528-68A3-429F-BE4E-0331F35AD13E}"/>
              </a:ext>
            </a:extLst>
          </p:cNvPr>
          <p:cNvSpPr txBox="1">
            <a:spLocks/>
          </p:cNvSpPr>
          <p:nvPr/>
        </p:nvSpPr>
        <p:spPr>
          <a:xfrm>
            <a:off x="1046168" y="5139013"/>
            <a:ext cx="9495860"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419" dirty="0"/>
              <a:t>Se imprime la clase usando una función de activación (Regresión logística con funciones de costo) y clasifica imágenes.</a:t>
            </a:r>
          </a:p>
        </p:txBody>
      </p:sp>
      <p:grpSp>
        <p:nvGrpSpPr>
          <p:cNvPr id="56" name="Grupo 55" descr="Círculo pequeño con el número 4 en su interior para indicar que se encuentra en el paso 4">
            <a:extLst>
              <a:ext uri="{FF2B5EF4-FFF2-40B4-BE49-F238E27FC236}">
                <a16:creationId xmlns:a16="http://schemas.microsoft.com/office/drawing/2014/main" id="{73D91AF3-2C93-46A4-9FEF-557CBB4952B4}"/>
              </a:ext>
            </a:extLst>
          </p:cNvPr>
          <p:cNvGrpSpPr/>
          <p:nvPr/>
        </p:nvGrpSpPr>
        <p:grpSpPr bwMode="blackWhite">
          <a:xfrm>
            <a:off x="521207" y="4020685"/>
            <a:ext cx="558179" cy="409838"/>
            <a:chOff x="6953426" y="711274"/>
            <a:chExt cx="558179" cy="409838"/>
          </a:xfrm>
        </p:grpSpPr>
        <p:sp>
          <p:nvSpPr>
            <p:cNvPr id="57" name="Elipse 56" descr="Círculo pequeño">
              <a:extLst>
                <a:ext uri="{FF2B5EF4-FFF2-40B4-BE49-F238E27FC236}">
                  <a16:creationId xmlns:a16="http://schemas.microsoft.com/office/drawing/2014/main" id="{2BA9ABD9-E235-4CBC-B7BD-0C4EF6EEDA0D}"/>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58" name="Cuadro de texto 38" descr="Número 4">
              <a:extLst>
                <a:ext uri="{FF2B5EF4-FFF2-40B4-BE49-F238E27FC236}">
                  <a16:creationId xmlns:a16="http://schemas.microsoft.com/office/drawing/2014/main" id="{F95C9B00-01C0-49BE-AA57-F95776F38073}"/>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s-ES" dirty="0">
                  <a:solidFill>
                    <a:schemeClr val="bg1"/>
                  </a:solidFill>
                  <a:latin typeface="Segoe UI Semibold" panose="020B0702040204020203" pitchFamily="34" charset="0"/>
                  <a:cs typeface="Segoe UI Semibold" panose="020B0702040204020203" pitchFamily="34" charset="0"/>
                </a:rPr>
                <a:t>5</a:t>
              </a:r>
            </a:p>
          </p:txBody>
        </p:sp>
      </p:gr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pPr rtl="0"/>
            <a:r>
              <a:rPr lang="es-ES" dirty="0">
                <a:latin typeface="Segoe UI Light" panose="020B0502040204020203" pitchFamily="34" charset="0"/>
                <a:cs typeface="Segoe UI Light" panose="020B0502040204020203" pitchFamily="34" charset="0"/>
              </a:rPr>
              <a:t>¿Qué es una convolución?</a:t>
            </a:r>
          </a:p>
        </p:txBody>
      </p:sp>
      <p:sp>
        <p:nvSpPr>
          <p:cNvPr id="5" name="Marcador de contenido 4"/>
          <p:cNvSpPr>
            <a:spLocks noGrp="1"/>
          </p:cNvSpPr>
          <p:nvPr>
            <p:ph sz="half" idx="4294967295"/>
          </p:nvPr>
        </p:nvSpPr>
        <p:spPr>
          <a:xfrm>
            <a:off x="541609" y="1431010"/>
            <a:ext cx="10928495" cy="4790886"/>
          </a:xfrm>
        </p:spPr>
        <p:txBody>
          <a:bodyPr vert="horz" lIns="91440" tIns="45720" rIns="91440" bIns="45720" rtlCol="0">
            <a:normAutofit/>
          </a:bodyPr>
          <a:lstStyle/>
          <a:p>
            <a:pPr>
              <a:lnSpc>
                <a:spcPts val="1800"/>
              </a:lnSpc>
              <a:spcAft>
                <a:spcPts val="600"/>
              </a:spcAft>
            </a:pPr>
            <a:r>
              <a:rPr lang="es-419" sz="1400" dirty="0"/>
              <a:t>Este proceso consiste en tomar “</a:t>
            </a:r>
            <a:r>
              <a:rPr lang="es-419" sz="1400" b="1" dirty="0"/>
              <a:t>grupos de pixeles cercanos”</a:t>
            </a:r>
            <a:r>
              <a:rPr lang="es-419" sz="1400" dirty="0"/>
              <a:t> de la imagen de entrada e ir operando matemáticamente (producto escalar) contra una pequeña matriz que se llama kernel. Ese kernel supongamos de tamaño 3×3 pixels “recorre” todas las neuronas de entrada (de izquierda-derecha, de arriba-abajo) y genera una nueva matriz de salida.</a:t>
            </a:r>
            <a:endParaRPr lang="es-ES" sz="14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1026" name="Picture 2" descr="Convolutional Neural Networks: La Teoría explicada en Español | Aprende  Machine Learning">
            <a:extLst>
              <a:ext uri="{FF2B5EF4-FFF2-40B4-BE49-F238E27FC236}">
                <a16:creationId xmlns:a16="http://schemas.microsoft.com/office/drawing/2014/main" id="{7598F8AE-3999-4BAB-BDF4-777513DA5F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7881" y="2398862"/>
            <a:ext cx="8276238" cy="3823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r>
              <a:rPr lang="es-ES" dirty="0"/>
              <a:t>Algunas aplicaciones interesantes</a:t>
            </a:r>
            <a:endParaRPr lang="es-ES" dirty="0">
              <a:latin typeface="Segoe UI Light" panose="020B0502040204020203" pitchFamily="34" charset="0"/>
              <a:cs typeface="Segoe UI Light" panose="020B0502040204020203" pitchFamily="34" charset="0"/>
            </a:endParaRPr>
          </a:p>
        </p:txBody>
      </p:sp>
      <p:grpSp>
        <p:nvGrpSpPr>
          <p:cNvPr id="11" name="Grupo 10" descr="Círculo pequeño con el número 1 en su interior para indicar que se encuentra en el paso 1">
            <a:extLst>
              <a:ext uri="{FF2B5EF4-FFF2-40B4-BE49-F238E27FC236}">
                <a16:creationId xmlns:a16="http://schemas.microsoft.com/office/drawing/2014/main" id="{40CF3B24-5996-48E0-851F-93B27DA8A7D4}"/>
              </a:ext>
            </a:extLst>
          </p:cNvPr>
          <p:cNvGrpSpPr/>
          <p:nvPr/>
        </p:nvGrpSpPr>
        <p:grpSpPr bwMode="blackWhite">
          <a:xfrm>
            <a:off x="531552" y="1725493"/>
            <a:ext cx="558179" cy="409838"/>
            <a:chOff x="6953426" y="711274"/>
            <a:chExt cx="558179" cy="409838"/>
          </a:xfrm>
        </p:grpSpPr>
        <p:sp>
          <p:nvSpPr>
            <p:cNvPr id="12" name="Elipse 11" descr="Círculo pequeño">
              <a:extLst>
                <a:ext uri="{FF2B5EF4-FFF2-40B4-BE49-F238E27FC236}">
                  <a16:creationId xmlns:a16="http://schemas.microsoft.com/office/drawing/2014/main" id="{E90DFA93-FA3A-4171-B9C9-F421EB60AD6D}"/>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3" name="Cuadro de texto 19" descr="Número 1">
              <a:extLst>
                <a:ext uri="{FF2B5EF4-FFF2-40B4-BE49-F238E27FC236}">
                  <a16:creationId xmlns:a16="http://schemas.microsoft.com/office/drawing/2014/main" id="{9C1FCF8C-3605-491A-8EA3-63EA7EF0EEB3}"/>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s-ES" dirty="0">
                  <a:solidFill>
                    <a:schemeClr val="bg1"/>
                  </a:solidFill>
                  <a:latin typeface="Segoe UI Semibold" panose="020B0702040204020203" pitchFamily="34" charset="0"/>
                  <a:cs typeface="Segoe UI Semibold" panose="020B0702040204020203" pitchFamily="34" charset="0"/>
                </a:rPr>
                <a:t>1</a:t>
              </a:r>
            </a:p>
          </p:txBody>
        </p:sp>
      </p:grpSp>
      <p:sp>
        <p:nvSpPr>
          <p:cNvPr id="14" name="Marcador de contenido 17">
            <a:extLst>
              <a:ext uri="{FF2B5EF4-FFF2-40B4-BE49-F238E27FC236}">
                <a16:creationId xmlns:a16="http://schemas.microsoft.com/office/drawing/2014/main" id="{0C40A187-6D4A-48B4-A3FB-B87BA264A342}"/>
              </a:ext>
            </a:extLst>
          </p:cNvPr>
          <p:cNvSpPr txBox="1">
            <a:spLocks/>
          </p:cNvSpPr>
          <p:nvPr/>
        </p:nvSpPr>
        <p:spPr>
          <a:xfrm>
            <a:off x="1056513" y="1765685"/>
            <a:ext cx="4667544" cy="1252412"/>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s-419" dirty="0"/>
              <a:t>En el articulo "Player </a:t>
            </a:r>
            <a:r>
              <a:rPr lang="es-419" dirty="0" err="1"/>
              <a:t>Identification</a:t>
            </a:r>
            <a:r>
              <a:rPr lang="es-419" dirty="0"/>
              <a:t> in Hockey Broadcast Videos" presentan una arquitectura, la cual empleaba una CNN, para identificación del jugador de hockey en los videos de transmisión de la NHL mediante el análisis de los números de camiseta de los jugadores.</a:t>
            </a:r>
            <a:endParaRPr lang="es-ES" dirty="0">
              <a:solidFill>
                <a:prstClr val="black">
                  <a:lumMod val="75000"/>
                  <a:lumOff val="25000"/>
                </a:prstClr>
              </a:solidFill>
              <a:cs typeface="Segoe UI"/>
            </a:endParaRPr>
          </a:p>
        </p:txBody>
      </p:sp>
      <p:grpSp>
        <p:nvGrpSpPr>
          <p:cNvPr id="15" name="Grupo 14" descr="Círculo pequeño con el número 2 en su interior para indicar que se encuentra en el paso 2">
            <a:extLst>
              <a:ext uri="{FF2B5EF4-FFF2-40B4-BE49-F238E27FC236}">
                <a16:creationId xmlns:a16="http://schemas.microsoft.com/office/drawing/2014/main" id="{D66197EE-66C1-4F2F-99AF-754AA1CB7B25}"/>
              </a:ext>
            </a:extLst>
          </p:cNvPr>
          <p:cNvGrpSpPr/>
          <p:nvPr/>
        </p:nvGrpSpPr>
        <p:grpSpPr bwMode="blackWhite">
          <a:xfrm>
            <a:off x="521207" y="3234410"/>
            <a:ext cx="558179" cy="409838"/>
            <a:chOff x="6953426" y="711274"/>
            <a:chExt cx="558179" cy="409838"/>
          </a:xfrm>
        </p:grpSpPr>
        <p:sp>
          <p:nvSpPr>
            <p:cNvPr id="16" name="Elipse 15" descr="Círculo pequeño">
              <a:extLst>
                <a:ext uri="{FF2B5EF4-FFF2-40B4-BE49-F238E27FC236}">
                  <a16:creationId xmlns:a16="http://schemas.microsoft.com/office/drawing/2014/main" id="{743A154D-2BEF-4356-9092-782E5A3430A3}"/>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7" name="Cuadro de texto 34" descr="Número 2">
              <a:extLst>
                <a:ext uri="{FF2B5EF4-FFF2-40B4-BE49-F238E27FC236}">
                  <a16:creationId xmlns:a16="http://schemas.microsoft.com/office/drawing/2014/main" id="{494D8DBD-6469-4EEA-93AB-6A6F755C42C0}"/>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s-ES" dirty="0">
                  <a:solidFill>
                    <a:schemeClr val="bg1"/>
                  </a:solidFill>
                  <a:latin typeface="Segoe UI Semibold" panose="020B0702040204020203" pitchFamily="34" charset="0"/>
                  <a:cs typeface="Segoe UI Semibold" panose="020B0702040204020203" pitchFamily="34" charset="0"/>
                </a:rPr>
                <a:t>2</a:t>
              </a:r>
            </a:p>
          </p:txBody>
        </p:sp>
      </p:grpSp>
      <p:sp>
        <p:nvSpPr>
          <p:cNvPr id="18" name="Marcador de contenido 17">
            <a:extLst>
              <a:ext uri="{FF2B5EF4-FFF2-40B4-BE49-F238E27FC236}">
                <a16:creationId xmlns:a16="http://schemas.microsoft.com/office/drawing/2014/main" id="{B693D578-A320-4631-AC00-203870735E65}"/>
              </a:ext>
            </a:extLst>
          </p:cNvPr>
          <p:cNvSpPr txBox="1">
            <a:spLocks/>
          </p:cNvSpPr>
          <p:nvPr/>
        </p:nvSpPr>
        <p:spPr>
          <a:xfrm>
            <a:off x="1046168" y="3274604"/>
            <a:ext cx="4584611" cy="859133"/>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419" dirty="0"/>
              <a:t>En el artículo "</a:t>
            </a:r>
            <a:r>
              <a:rPr lang="es-419" dirty="0" err="1"/>
              <a:t>Colorful</a:t>
            </a:r>
            <a:r>
              <a:rPr lang="es-419" dirty="0"/>
              <a:t> </a:t>
            </a:r>
            <a:r>
              <a:rPr lang="es-419" dirty="0" err="1"/>
              <a:t>Image</a:t>
            </a:r>
            <a:r>
              <a:rPr lang="es-419" dirty="0"/>
              <a:t> </a:t>
            </a:r>
            <a:r>
              <a:rPr lang="es-419" dirty="0" err="1"/>
              <a:t>Colorization</a:t>
            </a:r>
            <a:r>
              <a:rPr lang="es-419" dirty="0"/>
              <a:t>" emplean una CNN para proveer, a </a:t>
            </a:r>
            <a:r>
              <a:rPr lang="es-419" dirty="0" err="1"/>
              <a:t>imagenes</a:t>
            </a:r>
            <a:r>
              <a:rPr lang="es-419" dirty="0"/>
              <a:t> en escala de grises, una </a:t>
            </a:r>
            <a:r>
              <a:rPr lang="es-419" dirty="0" err="1"/>
              <a:t>colorizaión</a:t>
            </a:r>
            <a:r>
              <a:rPr lang="es-419" dirty="0"/>
              <a:t> capaz de engañar el ojo humano.</a:t>
            </a:r>
          </a:p>
        </p:txBody>
      </p:sp>
      <p:grpSp>
        <p:nvGrpSpPr>
          <p:cNvPr id="19" name="Grupo 18" descr="Círculo pequeño con el número 2 en su interior para indicar que se encuentra en el paso 2">
            <a:extLst>
              <a:ext uri="{FF2B5EF4-FFF2-40B4-BE49-F238E27FC236}">
                <a16:creationId xmlns:a16="http://schemas.microsoft.com/office/drawing/2014/main" id="{2E01B84C-2B12-4424-A686-7DB836F60FE0}"/>
              </a:ext>
            </a:extLst>
          </p:cNvPr>
          <p:cNvGrpSpPr/>
          <p:nvPr/>
        </p:nvGrpSpPr>
        <p:grpSpPr bwMode="blackWhite">
          <a:xfrm>
            <a:off x="531552" y="4302083"/>
            <a:ext cx="558179" cy="409838"/>
            <a:chOff x="6953426" y="711274"/>
            <a:chExt cx="558179" cy="409838"/>
          </a:xfrm>
        </p:grpSpPr>
        <p:sp>
          <p:nvSpPr>
            <p:cNvPr id="20" name="Elipse 19" descr="Círculo pequeño">
              <a:extLst>
                <a:ext uri="{FF2B5EF4-FFF2-40B4-BE49-F238E27FC236}">
                  <a16:creationId xmlns:a16="http://schemas.microsoft.com/office/drawing/2014/main" id="{48D06878-11D6-42DC-B8AC-8BEA3F23A501}"/>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1" name="Cuadro de texto 34" descr="Número 2">
              <a:extLst>
                <a:ext uri="{FF2B5EF4-FFF2-40B4-BE49-F238E27FC236}">
                  <a16:creationId xmlns:a16="http://schemas.microsoft.com/office/drawing/2014/main" id="{D8D03063-D6CE-475A-BAF4-2C4538E9BEDD}"/>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s-ES" dirty="0">
                  <a:solidFill>
                    <a:schemeClr val="bg1"/>
                  </a:solidFill>
                  <a:latin typeface="Segoe UI Semibold" panose="020B0702040204020203" pitchFamily="34" charset="0"/>
                  <a:cs typeface="Segoe UI Semibold" panose="020B0702040204020203" pitchFamily="34" charset="0"/>
                </a:rPr>
                <a:t>3</a:t>
              </a:r>
            </a:p>
          </p:txBody>
        </p:sp>
      </p:grpSp>
      <p:sp>
        <p:nvSpPr>
          <p:cNvPr id="22" name="Marcador de contenido 17">
            <a:extLst>
              <a:ext uri="{FF2B5EF4-FFF2-40B4-BE49-F238E27FC236}">
                <a16:creationId xmlns:a16="http://schemas.microsoft.com/office/drawing/2014/main" id="{8FF6C640-5E02-40E9-B897-5673927828E2}"/>
              </a:ext>
            </a:extLst>
          </p:cNvPr>
          <p:cNvSpPr txBox="1">
            <a:spLocks/>
          </p:cNvSpPr>
          <p:nvPr/>
        </p:nvSpPr>
        <p:spPr>
          <a:xfrm>
            <a:off x="1056513" y="4342277"/>
            <a:ext cx="4584611" cy="1023803"/>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419" sz="4800" dirty="0"/>
              <a:t>En el artículo "In </a:t>
            </a:r>
            <a:r>
              <a:rPr lang="es-419" sz="4800" dirty="0" err="1"/>
              <a:t>Ictu</a:t>
            </a:r>
            <a:r>
              <a:rPr lang="es-419" sz="4800" dirty="0"/>
              <a:t> </a:t>
            </a:r>
            <a:r>
              <a:rPr lang="es-419" sz="4800" dirty="0" err="1"/>
              <a:t>Oculi</a:t>
            </a:r>
            <a:r>
              <a:rPr lang="es-419" sz="4800" dirty="0"/>
              <a:t>: </a:t>
            </a:r>
            <a:r>
              <a:rPr lang="es-419" sz="4800" dirty="0" err="1"/>
              <a:t>Exposing</a:t>
            </a:r>
            <a:r>
              <a:rPr lang="es-419" sz="4800" dirty="0"/>
              <a:t> AI </a:t>
            </a:r>
            <a:r>
              <a:rPr lang="es-419" sz="4800" dirty="0" err="1"/>
              <a:t>Generated</a:t>
            </a:r>
            <a:r>
              <a:rPr lang="es-419" sz="4800" dirty="0"/>
              <a:t> </a:t>
            </a:r>
            <a:r>
              <a:rPr lang="es-419" sz="4800" dirty="0" err="1"/>
              <a:t>Fake</a:t>
            </a:r>
            <a:r>
              <a:rPr lang="es-419" sz="4800" dirty="0"/>
              <a:t> </a:t>
            </a:r>
            <a:r>
              <a:rPr lang="es-419" sz="4800" dirty="0" err="1"/>
              <a:t>Face</a:t>
            </a:r>
            <a:r>
              <a:rPr lang="es-419" sz="4800" dirty="0"/>
              <a:t> Videos </a:t>
            </a:r>
            <a:r>
              <a:rPr lang="es-419" sz="4800" dirty="0" err="1"/>
              <a:t>by</a:t>
            </a:r>
            <a:r>
              <a:rPr lang="es-419" sz="4800" dirty="0"/>
              <a:t> </a:t>
            </a:r>
            <a:r>
              <a:rPr lang="es-419" sz="4800" dirty="0" err="1"/>
              <a:t>Detecting</a:t>
            </a:r>
            <a:r>
              <a:rPr lang="es-419" sz="4800" dirty="0"/>
              <a:t> </a:t>
            </a:r>
            <a:r>
              <a:rPr lang="es-419" sz="4800" dirty="0" err="1"/>
              <a:t>Eye</a:t>
            </a:r>
            <a:r>
              <a:rPr lang="es-419" sz="4800" dirty="0"/>
              <a:t> </a:t>
            </a:r>
            <a:r>
              <a:rPr lang="es-419" sz="4800" dirty="0" err="1"/>
              <a:t>Blinking</a:t>
            </a:r>
            <a:r>
              <a:rPr lang="es-419" sz="4800" dirty="0"/>
              <a:t>" emplean una arquitectura, siendo parte de esta una CNN, para la detección de videos falsos (</a:t>
            </a:r>
            <a:r>
              <a:rPr lang="es-419" sz="4800" dirty="0" err="1"/>
              <a:t>DeepFake</a:t>
            </a:r>
            <a:r>
              <a:rPr lang="es-419" sz="4800" dirty="0"/>
              <a:t>) mediante la detección de parpadeo en los videos.</a:t>
            </a:r>
          </a:p>
        </p:txBody>
      </p:sp>
      <p:pic>
        <p:nvPicPr>
          <p:cNvPr id="23" name="Imagen 22">
            <a:extLst>
              <a:ext uri="{FF2B5EF4-FFF2-40B4-BE49-F238E27FC236}">
                <a16:creationId xmlns:a16="http://schemas.microsoft.com/office/drawing/2014/main" id="{6C9D90D8-2B71-499F-9197-E3C4AAAD960E}"/>
              </a:ext>
            </a:extLst>
          </p:cNvPr>
          <p:cNvPicPr>
            <a:picLocks noChangeAspect="1"/>
          </p:cNvPicPr>
          <p:nvPr/>
        </p:nvPicPr>
        <p:blipFill>
          <a:blip r:embed="rId3"/>
          <a:stretch>
            <a:fillRect/>
          </a:stretch>
        </p:blipFill>
        <p:spPr>
          <a:xfrm>
            <a:off x="6256421" y="2081752"/>
            <a:ext cx="5077217" cy="3157302"/>
          </a:xfrm>
          <a:prstGeom prst="rect">
            <a:avLst/>
          </a:prstGeom>
        </p:spPr>
      </p:pic>
    </p:spTree>
    <p:extLst>
      <p:ext uri="{BB962C8B-B14F-4D97-AF65-F5344CB8AC3E}">
        <p14:creationId xmlns:p14="http://schemas.microsoft.com/office/powerpoint/2010/main" val="3340250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r>
              <a:rPr lang="es-ES" dirty="0"/>
              <a:t>Aplicación de uso implementada</a:t>
            </a:r>
            <a:endParaRPr lang="es-ES" dirty="0">
              <a:latin typeface="Segoe UI Light" panose="020B0502040204020203" pitchFamily="34" charset="0"/>
              <a:cs typeface="Segoe UI Light" panose="020B0502040204020203" pitchFamily="34" charset="0"/>
            </a:endParaRPr>
          </a:p>
        </p:txBody>
      </p:sp>
      <p:sp>
        <p:nvSpPr>
          <p:cNvPr id="5" name="Marcador de contenido 4"/>
          <p:cNvSpPr>
            <a:spLocks noGrp="1"/>
          </p:cNvSpPr>
          <p:nvPr>
            <p:ph sz="half" idx="4294967295"/>
          </p:nvPr>
        </p:nvSpPr>
        <p:spPr>
          <a:xfrm>
            <a:off x="541610" y="1431010"/>
            <a:ext cx="4557164" cy="4790886"/>
          </a:xfrm>
        </p:spPr>
        <p:txBody>
          <a:bodyPr vert="horz" lIns="91440" tIns="45720" rIns="91440" bIns="45720" rtlCol="0">
            <a:normAutofit/>
          </a:bodyPr>
          <a:lstStyle/>
          <a:p>
            <a:r>
              <a:rPr lang="es-419" dirty="0"/>
              <a:t>La red implementada en este colab puede ser aplicada para la virtualización de números escritos a mano.</a:t>
            </a:r>
          </a:p>
          <a:p>
            <a:pPr>
              <a:lnSpc>
                <a:spcPts val="1800"/>
              </a:lnSpc>
              <a:spcAft>
                <a:spcPts val="600"/>
              </a:spcAft>
            </a:pPr>
            <a:r>
              <a:rPr lang="es-ES" sz="1200" dirty="0">
                <a:solidFill>
                  <a:prstClr val="black">
                    <a:lumMod val="75000"/>
                    <a:lumOff val="25000"/>
                  </a:prstClr>
                </a:solidFill>
                <a:latin typeface="Segoe UI" panose="020B0502040204020203" pitchFamily="34" charset="0"/>
                <a:cs typeface="Segoe UI" panose="020B0502040204020203" pitchFamily="34" charset="0"/>
              </a:rPr>
              <a:t>El </a:t>
            </a:r>
            <a:r>
              <a:rPr lang="es-ES" sz="1200" dirty="0" err="1">
                <a:solidFill>
                  <a:prstClr val="black">
                    <a:lumMod val="75000"/>
                    <a:lumOff val="25000"/>
                  </a:prstClr>
                </a:solidFill>
                <a:latin typeface="Segoe UI" panose="020B0502040204020203" pitchFamily="34" charset="0"/>
                <a:cs typeface="Segoe UI" panose="020B0502040204020203" pitchFamily="34" charset="0"/>
              </a:rPr>
              <a:t>dataset</a:t>
            </a:r>
            <a:r>
              <a:rPr lang="es-ES" sz="1200" dirty="0">
                <a:solidFill>
                  <a:prstClr val="black">
                    <a:lumMod val="75000"/>
                    <a:lumOff val="25000"/>
                  </a:prstClr>
                </a:solidFill>
                <a:latin typeface="Segoe UI" panose="020B0502040204020203" pitchFamily="34" charset="0"/>
                <a:cs typeface="Segoe UI" panose="020B0502040204020203" pitchFamily="34" charset="0"/>
              </a:rPr>
              <a:t> utilizado es la partición de entrenamiento de </a:t>
            </a:r>
            <a:r>
              <a:rPr lang="es-ES" sz="1200" dirty="0" err="1">
                <a:solidFill>
                  <a:prstClr val="black">
                    <a:lumMod val="75000"/>
                    <a:lumOff val="25000"/>
                  </a:prstClr>
                </a:solidFill>
                <a:latin typeface="Segoe UI" panose="020B0502040204020203" pitchFamily="34" charset="0"/>
                <a:cs typeface="Segoe UI" panose="020B0502040204020203" pitchFamily="34" charset="0"/>
              </a:rPr>
              <a:t>Digit</a:t>
            </a:r>
            <a:r>
              <a:rPr lang="es-ES" sz="1200" dirty="0">
                <a:solidFill>
                  <a:prstClr val="black">
                    <a:lumMod val="75000"/>
                    <a:lumOff val="25000"/>
                  </a:prstClr>
                </a:solidFill>
                <a:latin typeface="Segoe UI" panose="020B0502040204020203" pitchFamily="34" charset="0"/>
                <a:cs typeface="Segoe UI" panose="020B0502040204020203" pitchFamily="34" charset="0"/>
              </a:rPr>
              <a:t> </a:t>
            </a:r>
            <a:r>
              <a:rPr lang="es-ES" sz="1200" dirty="0" err="1">
                <a:solidFill>
                  <a:prstClr val="black">
                    <a:lumMod val="75000"/>
                    <a:lumOff val="25000"/>
                  </a:prstClr>
                </a:solidFill>
                <a:latin typeface="Segoe UI" panose="020B0502040204020203" pitchFamily="34" charset="0"/>
                <a:cs typeface="Segoe UI" panose="020B0502040204020203" pitchFamily="34" charset="0"/>
              </a:rPr>
              <a:t>Recognizer</a:t>
            </a:r>
            <a:r>
              <a:rPr lang="es-ES" sz="1200" dirty="0">
                <a:solidFill>
                  <a:prstClr val="black">
                    <a:lumMod val="75000"/>
                    <a:lumOff val="25000"/>
                  </a:prstClr>
                </a:solidFill>
                <a:latin typeface="Segoe UI" panose="020B0502040204020203" pitchFamily="34" charset="0"/>
                <a:cs typeface="Segoe UI" panose="020B0502040204020203" pitchFamily="34" charset="0"/>
              </a:rPr>
              <a:t> disponible </a:t>
            </a:r>
            <a:r>
              <a:rPr lang="es-419" dirty="0"/>
              <a:t>en </a:t>
            </a:r>
            <a:r>
              <a:rPr lang="es-419" dirty="0">
                <a:hlinkClick r:id="rId3"/>
              </a:rPr>
              <a:t>https://www.kaggle.com/c/digit-recognizer/data?select=train.csv</a:t>
            </a:r>
            <a:r>
              <a:rPr lang="es-419" dirty="0"/>
              <a:t>. </a:t>
            </a:r>
            <a:r>
              <a:rPr lang="es-ES" dirty="0">
                <a:solidFill>
                  <a:prstClr val="black">
                    <a:lumMod val="75000"/>
                    <a:lumOff val="25000"/>
                  </a:prstClr>
                </a:solidFill>
                <a:latin typeface="Segoe UI" panose="020B0502040204020203" pitchFamily="34" charset="0"/>
                <a:cs typeface="Segoe UI" panose="020B0502040204020203" pitchFamily="34" charset="0"/>
              </a:rPr>
              <a:t>El cual </a:t>
            </a:r>
            <a:r>
              <a:rPr lang="es-419" dirty="0">
                <a:solidFill>
                  <a:prstClr val="black">
                    <a:lumMod val="75000"/>
                    <a:lumOff val="25000"/>
                  </a:prstClr>
                </a:solidFill>
                <a:latin typeface="Segoe UI" panose="020B0502040204020203" pitchFamily="34" charset="0"/>
                <a:cs typeface="Segoe UI" panose="020B0502040204020203" pitchFamily="34" charset="0"/>
              </a:rPr>
              <a:t>contienen imágenes en escala de grises de dígitos dibujados a mano, de cero a nueve. </a:t>
            </a:r>
          </a:p>
          <a:p>
            <a:pPr>
              <a:lnSpc>
                <a:spcPts val="1800"/>
              </a:lnSpc>
              <a:spcAft>
                <a:spcPts val="600"/>
              </a:spcAft>
            </a:pPr>
            <a:r>
              <a:rPr lang="es-419" dirty="0">
                <a:solidFill>
                  <a:prstClr val="black">
                    <a:lumMod val="75000"/>
                    <a:lumOff val="25000"/>
                  </a:prstClr>
                </a:solidFill>
                <a:latin typeface="Segoe UI" panose="020B0502040204020203" pitchFamily="34" charset="0"/>
                <a:cs typeface="Segoe UI" panose="020B0502040204020203" pitchFamily="34" charset="0"/>
              </a:rPr>
              <a:t>La partición utilizada tiene 42000 instancias y 785 columnas. La primera columna, llamada "etiqueta", es el dígito que dibujó el usuario. El resto de las columnas contienen los valores de píxeles de la imagen asociada.</a:t>
            </a:r>
            <a:endParaRPr lang="es-E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10" name="Imagen 9">
            <a:extLst>
              <a:ext uri="{FF2B5EF4-FFF2-40B4-BE49-F238E27FC236}">
                <a16:creationId xmlns:a16="http://schemas.microsoft.com/office/drawing/2014/main" id="{B337C7F2-C882-49FB-B956-4A30ACC462B8}"/>
              </a:ext>
            </a:extLst>
          </p:cNvPr>
          <p:cNvPicPr>
            <a:picLocks noChangeAspect="1"/>
          </p:cNvPicPr>
          <p:nvPr/>
        </p:nvPicPr>
        <p:blipFill>
          <a:blip r:embed="rId4"/>
          <a:stretch>
            <a:fillRect/>
          </a:stretch>
        </p:blipFill>
        <p:spPr>
          <a:xfrm>
            <a:off x="6530391" y="1961127"/>
            <a:ext cx="4883568" cy="2935746"/>
          </a:xfrm>
          <a:prstGeom prst="rect">
            <a:avLst/>
          </a:prstGeom>
        </p:spPr>
      </p:pic>
    </p:spTree>
    <p:extLst>
      <p:ext uri="{BB962C8B-B14F-4D97-AF65-F5344CB8AC3E}">
        <p14:creationId xmlns:p14="http://schemas.microsoft.com/office/powerpoint/2010/main" val="27649870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r>
              <a:rPr lang="es-ES" dirty="0"/>
              <a:t>Métricas de ambos modelos</a:t>
            </a:r>
            <a:endParaRPr lang="es-ES" dirty="0">
              <a:latin typeface="Segoe UI Light" panose="020B0502040204020203" pitchFamily="34" charset="0"/>
              <a:cs typeface="Segoe UI Light" panose="020B0502040204020203" pitchFamily="34" charset="0"/>
            </a:endParaRPr>
          </a:p>
        </p:txBody>
      </p:sp>
      <p:sp>
        <p:nvSpPr>
          <p:cNvPr id="11" name="Título 2">
            <a:extLst>
              <a:ext uri="{FF2B5EF4-FFF2-40B4-BE49-F238E27FC236}">
                <a16:creationId xmlns:a16="http://schemas.microsoft.com/office/drawing/2014/main" id="{A95F2C06-7BD7-473D-9C82-CA9B8094BA09}"/>
              </a:ext>
            </a:extLst>
          </p:cNvPr>
          <p:cNvSpPr txBox="1">
            <a:spLocks/>
          </p:cNvSpPr>
          <p:nvPr/>
        </p:nvSpPr>
        <p:spPr>
          <a:xfrm>
            <a:off x="1328245" y="5233248"/>
            <a:ext cx="3691367" cy="387357"/>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s-ES" sz="1400" dirty="0"/>
              <a:t>Métricas obtenidas durante la validación CNN</a:t>
            </a:r>
            <a:endParaRPr lang="es-ES" sz="1400" dirty="0">
              <a:latin typeface="Segoe UI Light" panose="020B0502040204020203" pitchFamily="34" charset="0"/>
              <a:cs typeface="Segoe UI Light" panose="020B0502040204020203" pitchFamily="34" charset="0"/>
            </a:endParaRPr>
          </a:p>
        </p:txBody>
      </p:sp>
      <p:pic>
        <p:nvPicPr>
          <p:cNvPr id="2" name="Imagen 1">
            <a:extLst>
              <a:ext uri="{FF2B5EF4-FFF2-40B4-BE49-F238E27FC236}">
                <a16:creationId xmlns:a16="http://schemas.microsoft.com/office/drawing/2014/main" id="{F9A9AED3-9E66-49E5-A921-09D05D4389A5}"/>
              </a:ext>
            </a:extLst>
          </p:cNvPr>
          <p:cNvPicPr>
            <a:picLocks noChangeAspect="1"/>
          </p:cNvPicPr>
          <p:nvPr/>
        </p:nvPicPr>
        <p:blipFill>
          <a:blip r:embed="rId3"/>
          <a:stretch>
            <a:fillRect/>
          </a:stretch>
        </p:blipFill>
        <p:spPr>
          <a:xfrm>
            <a:off x="6639176" y="1795462"/>
            <a:ext cx="4757790" cy="3267075"/>
          </a:xfrm>
          <a:prstGeom prst="rect">
            <a:avLst/>
          </a:prstGeom>
        </p:spPr>
      </p:pic>
      <p:pic>
        <p:nvPicPr>
          <p:cNvPr id="4" name="Imagen 3">
            <a:extLst>
              <a:ext uri="{FF2B5EF4-FFF2-40B4-BE49-F238E27FC236}">
                <a16:creationId xmlns:a16="http://schemas.microsoft.com/office/drawing/2014/main" id="{05350F02-44D1-4882-B33B-926C88D4DDFC}"/>
              </a:ext>
            </a:extLst>
          </p:cNvPr>
          <p:cNvPicPr>
            <a:picLocks noChangeAspect="1"/>
          </p:cNvPicPr>
          <p:nvPr/>
        </p:nvPicPr>
        <p:blipFill>
          <a:blip r:embed="rId4"/>
          <a:stretch>
            <a:fillRect/>
          </a:stretch>
        </p:blipFill>
        <p:spPr>
          <a:xfrm>
            <a:off x="795034" y="1795462"/>
            <a:ext cx="4757790" cy="3267614"/>
          </a:xfrm>
          <a:prstGeom prst="rect">
            <a:avLst/>
          </a:prstGeom>
        </p:spPr>
      </p:pic>
      <p:sp>
        <p:nvSpPr>
          <p:cNvPr id="9" name="Título 2">
            <a:extLst>
              <a:ext uri="{FF2B5EF4-FFF2-40B4-BE49-F238E27FC236}">
                <a16:creationId xmlns:a16="http://schemas.microsoft.com/office/drawing/2014/main" id="{8423C910-BEC0-41C3-81D8-13E4BA5D3FEA}"/>
              </a:ext>
            </a:extLst>
          </p:cNvPr>
          <p:cNvSpPr txBox="1">
            <a:spLocks/>
          </p:cNvSpPr>
          <p:nvPr/>
        </p:nvSpPr>
        <p:spPr>
          <a:xfrm>
            <a:off x="7172387" y="5233248"/>
            <a:ext cx="3691367" cy="387357"/>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s-ES" sz="1400" dirty="0"/>
              <a:t>Métricas obtenidas durante la validación MLP</a:t>
            </a:r>
            <a:endParaRPr lang="es-ES" sz="1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594790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r>
              <a:rPr lang="es-ES" dirty="0"/>
              <a:t>Curvas de aprendizaje de ambos modelos</a:t>
            </a:r>
            <a:endParaRPr lang="es-ES" dirty="0">
              <a:latin typeface="Segoe UI Light" panose="020B0502040204020203" pitchFamily="34" charset="0"/>
              <a:cs typeface="Segoe UI Light" panose="020B0502040204020203" pitchFamily="34" charset="0"/>
            </a:endParaRPr>
          </a:p>
        </p:txBody>
      </p:sp>
      <p:pic>
        <p:nvPicPr>
          <p:cNvPr id="6" name="Imagen 5">
            <a:extLst>
              <a:ext uri="{FF2B5EF4-FFF2-40B4-BE49-F238E27FC236}">
                <a16:creationId xmlns:a16="http://schemas.microsoft.com/office/drawing/2014/main" id="{1ACB34F0-93B4-4F2F-BC06-60EEE09429D5}"/>
              </a:ext>
            </a:extLst>
          </p:cNvPr>
          <p:cNvPicPr>
            <a:picLocks noChangeAspect="1"/>
          </p:cNvPicPr>
          <p:nvPr/>
        </p:nvPicPr>
        <p:blipFill>
          <a:blip r:embed="rId3"/>
          <a:stretch>
            <a:fillRect/>
          </a:stretch>
        </p:blipFill>
        <p:spPr>
          <a:xfrm>
            <a:off x="866526" y="1790700"/>
            <a:ext cx="4686300" cy="3267075"/>
          </a:xfrm>
          <a:prstGeom prst="rect">
            <a:avLst/>
          </a:prstGeom>
        </p:spPr>
      </p:pic>
      <p:sp>
        <p:nvSpPr>
          <p:cNvPr id="11" name="Título 2">
            <a:extLst>
              <a:ext uri="{FF2B5EF4-FFF2-40B4-BE49-F238E27FC236}">
                <a16:creationId xmlns:a16="http://schemas.microsoft.com/office/drawing/2014/main" id="{A95F2C06-7BD7-473D-9C82-CA9B8094BA09}"/>
              </a:ext>
            </a:extLst>
          </p:cNvPr>
          <p:cNvSpPr txBox="1">
            <a:spLocks/>
          </p:cNvSpPr>
          <p:nvPr/>
        </p:nvSpPr>
        <p:spPr>
          <a:xfrm>
            <a:off x="1620093" y="5276729"/>
            <a:ext cx="3168476" cy="387357"/>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s-ES" sz="1400" dirty="0" err="1"/>
              <a:t>Accuracy</a:t>
            </a:r>
            <a:r>
              <a:rPr lang="es-ES" sz="1400" dirty="0"/>
              <a:t> por época CNN</a:t>
            </a:r>
            <a:endParaRPr lang="es-ES" sz="1400" dirty="0">
              <a:latin typeface="Segoe UI Light" panose="020B0502040204020203" pitchFamily="34" charset="0"/>
              <a:cs typeface="Segoe UI Light" panose="020B0502040204020203" pitchFamily="34" charset="0"/>
            </a:endParaRPr>
          </a:p>
        </p:txBody>
      </p:sp>
      <p:sp>
        <p:nvSpPr>
          <p:cNvPr id="12" name="Título 2">
            <a:extLst>
              <a:ext uri="{FF2B5EF4-FFF2-40B4-BE49-F238E27FC236}">
                <a16:creationId xmlns:a16="http://schemas.microsoft.com/office/drawing/2014/main" id="{B93873A5-1A83-430E-80C7-8F24DE11F47F}"/>
              </a:ext>
            </a:extLst>
          </p:cNvPr>
          <p:cNvSpPr txBox="1">
            <a:spLocks/>
          </p:cNvSpPr>
          <p:nvPr/>
        </p:nvSpPr>
        <p:spPr>
          <a:xfrm>
            <a:off x="7515566" y="5276728"/>
            <a:ext cx="3168476" cy="387357"/>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s-ES" sz="1400" dirty="0" err="1"/>
              <a:t>Accuracy</a:t>
            </a:r>
            <a:r>
              <a:rPr lang="es-ES" sz="1400" dirty="0"/>
              <a:t> por época MLP</a:t>
            </a:r>
            <a:endParaRPr lang="es-ES" sz="1400" dirty="0">
              <a:latin typeface="Segoe UI Light" panose="020B0502040204020203" pitchFamily="34" charset="0"/>
              <a:cs typeface="Segoe UI Light" panose="020B0502040204020203" pitchFamily="34" charset="0"/>
            </a:endParaRPr>
          </a:p>
        </p:txBody>
      </p:sp>
      <p:pic>
        <p:nvPicPr>
          <p:cNvPr id="13" name="Imagen 12">
            <a:extLst>
              <a:ext uri="{FF2B5EF4-FFF2-40B4-BE49-F238E27FC236}">
                <a16:creationId xmlns:a16="http://schemas.microsoft.com/office/drawing/2014/main" id="{D024FE50-FCD1-439E-B4FC-EDDE859E378D}"/>
              </a:ext>
            </a:extLst>
          </p:cNvPr>
          <p:cNvPicPr>
            <a:picLocks noChangeAspect="1"/>
          </p:cNvPicPr>
          <p:nvPr/>
        </p:nvPicPr>
        <p:blipFill>
          <a:blip r:embed="rId4"/>
          <a:stretch>
            <a:fillRect/>
          </a:stretch>
        </p:blipFill>
        <p:spPr>
          <a:xfrm>
            <a:off x="6639176" y="1790700"/>
            <a:ext cx="4667250" cy="3286125"/>
          </a:xfrm>
          <a:prstGeom prst="rect">
            <a:avLst/>
          </a:prstGeom>
        </p:spPr>
      </p:pic>
    </p:spTree>
    <p:extLst>
      <p:ext uri="{BB962C8B-B14F-4D97-AF65-F5344CB8AC3E}">
        <p14:creationId xmlns:p14="http://schemas.microsoft.com/office/powerpoint/2010/main" val="1586626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r>
              <a:rPr lang="es-ES" dirty="0"/>
              <a:t>Curvas de aprendizaje de ambos modelos</a:t>
            </a:r>
            <a:endParaRPr lang="es-ES" dirty="0">
              <a:latin typeface="Segoe UI Light" panose="020B0502040204020203" pitchFamily="34" charset="0"/>
              <a:cs typeface="Segoe UI Light" panose="020B0502040204020203" pitchFamily="34" charset="0"/>
            </a:endParaRPr>
          </a:p>
        </p:txBody>
      </p:sp>
      <p:pic>
        <p:nvPicPr>
          <p:cNvPr id="7" name="Imagen 6">
            <a:extLst>
              <a:ext uri="{FF2B5EF4-FFF2-40B4-BE49-F238E27FC236}">
                <a16:creationId xmlns:a16="http://schemas.microsoft.com/office/drawing/2014/main" id="{938B9D75-88E5-4EFE-8581-EE4FD959670C}"/>
              </a:ext>
            </a:extLst>
          </p:cNvPr>
          <p:cNvPicPr>
            <a:picLocks noChangeAspect="1"/>
          </p:cNvPicPr>
          <p:nvPr/>
        </p:nvPicPr>
        <p:blipFill>
          <a:blip r:embed="rId3"/>
          <a:stretch>
            <a:fillRect/>
          </a:stretch>
        </p:blipFill>
        <p:spPr>
          <a:xfrm>
            <a:off x="6639176" y="1781175"/>
            <a:ext cx="4705350" cy="3286125"/>
          </a:xfrm>
          <a:prstGeom prst="rect">
            <a:avLst/>
          </a:prstGeom>
        </p:spPr>
      </p:pic>
      <p:pic>
        <p:nvPicPr>
          <p:cNvPr id="9" name="Imagen 8">
            <a:extLst>
              <a:ext uri="{FF2B5EF4-FFF2-40B4-BE49-F238E27FC236}">
                <a16:creationId xmlns:a16="http://schemas.microsoft.com/office/drawing/2014/main" id="{E62CB6F8-84E8-4DAC-9C6C-56151908F912}"/>
              </a:ext>
            </a:extLst>
          </p:cNvPr>
          <p:cNvPicPr>
            <a:picLocks noChangeAspect="1"/>
          </p:cNvPicPr>
          <p:nvPr/>
        </p:nvPicPr>
        <p:blipFill>
          <a:blip r:embed="rId4"/>
          <a:stretch>
            <a:fillRect/>
          </a:stretch>
        </p:blipFill>
        <p:spPr>
          <a:xfrm>
            <a:off x="799850" y="1781175"/>
            <a:ext cx="4752975" cy="3276600"/>
          </a:xfrm>
          <a:prstGeom prst="rect">
            <a:avLst/>
          </a:prstGeom>
        </p:spPr>
      </p:pic>
      <p:sp>
        <p:nvSpPr>
          <p:cNvPr id="10" name="Título 2">
            <a:extLst>
              <a:ext uri="{FF2B5EF4-FFF2-40B4-BE49-F238E27FC236}">
                <a16:creationId xmlns:a16="http://schemas.microsoft.com/office/drawing/2014/main" id="{692C373A-D145-4E0D-86AD-AC47C2EF45FD}"/>
              </a:ext>
            </a:extLst>
          </p:cNvPr>
          <p:cNvSpPr txBox="1">
            <a:spLocks/>
          </p:cNvSpPr>
          <p:nvPr/>
        </p:nvSpPr>
        <p:spPr>
          <a:xfrm>
            <a:off x="1620093" y="5276729"/>
            <a:ext cx="3168476" cy="387357"/>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s-ES" sz="1400" dirty="0" err="1"/>
              <a:t>Loss</a:t>
            </a:r>
            <a:r>
              <a:rPr lang="es-ES" sz="1400" dirty="0"/>
              <a:t> por época CNN</a:t>
            </a:r>
            <a:endParaRPr lang="es-ES" sz="1400" dirty="0">
              <a:latin typeface="Segoe UI Light" panose="020B0502040204020203" pitchFamily="34" charset="0"/>
              <a:cs typeface="Segoe UI Light" panose="020B0502040204020203" pitchFamily="34" charset="0"/>
            </a:endParaRPr>
          </a:p>
        </p:txBody>
      </p:sp>
      <p:sp>
        <p:nvSpPr>
          <p:cNvPr id="11" name="Título 2">
            <a:extLst>
              <a:ext uri="{FF2B5EF4-FFF2-40B4-BE49-F238E27FC236}">
                <a16:creationId xmlns:a16="http://schemas.microsoft.com/office/drawing/2014/main" id="{6C918652-7C96-4FD8-8CF9-E7D373DB760F}"/>
              </a:ext>
            </a:extLst>
          </p:cNvPr>
          <p:cNvSpPr txBox="1">
            <a:spLocks/>
          </p:cNvSpPr>
          <p:nvPr/>
        </p:nvSpPr>
        <p:spPr>
          <a:xfrm>
            <a:off x="7515566" y="5276728"/>
            <a:ext cx="3168476" cy="387357"/>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s-ES" sz="1400" dirty="0" err="1"/>
              <a:t>Loss</a:t>
            </a:r>
            <a:r>
              <a:rPr lang="es-ES" sz="1400" dirty="0"/>
              <a:t> por época MLP</a:t>
            </a:r>
            <a:endParaRPr lang="es-ES" sz="1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82973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6715158_TF10001108.potx" id="{3068D4C4-799F-4D37-B4B4-23B54CC64B2C}" vid="{0428EABF-2A66-4C1D-8919-2064943E471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50072C5-DDE0-4258-BA7A-4D4B80DFA632}">
  <ds:schemaRefs>
    <ds:schemaRef ds:uri="http://purl.org/dc/dcmitype/"/>
    <ds:schemaRef ds:uri="http://www.w3.org/XML/1998/namespace"/>
    <ds:schemaRef ds:uri="http://purl.org/dc/elements/1.1/"/>
    <ds:schemaRef ds:uri="http://schemas.microsoft.com/office/infopath/2007/PartnerControls"/>
    <ds:schemaRef ds:uri="71af3243-3dd4-4a8d-8c0d-dd76da1f02a5"/>
    <ds:schemaRef ds:uri="http://schemas.microsoft.com/office/2006/metadata/properties"/>
    <ds:schemaRef ds:uri="http://schemas.microsoft.com/office/2006/documentManagement/types"/>
    <ds:schemaRef ds:uri="http://schemas.openxmlformats.org/package/2006/metadata/core-properties"/>
    <ds:schemaRef ds:uri="16c05727-aa75-4e4a-9b5f-8a80a1165891"/>
    <ds:schemaRef ds:uri="http://purl.org/dc/terms/"/>
  </ds:schemaRefs>
</ds:datastoreItem>
</file>

<file path=docProps/app.xml><?xml version="1.0" encoding="utf-8"?>
<Properties xmlns="http://schemas.openxmlformats.org/officeDocument/2006/extended-properties" xmlns:vt="http://schemas.openxmlformats.org/officeDocument/2006/docPropsVTypes">
  <Template>{C7B7B7C1-E834-4F70-92B9-168C303CEDA4}tf10001108_win32</Template>
  <TotalTime>133</TotalTime>
  <Words>821</Words>
  <Application>Microsoft Office PowerPoint</Application>
  <PresentationFormat>Panorámica</PresentationFormat>
  <Paragraphs>73</Paragraphs>
  <Slides>11</Slides>
  <Notes>11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vt:i4>
      </vt:variant>
    </vt:vector>
  </HeadingPairs>
  <TitlesOfParts>
    <vt:vector size="18" baseType="lpstr">
      <vt:lpstr>Arial</vt:lpstr>
      <vt:lpstr>Calibri</vt:lpstr>
      <vt:lpstr>Segoe UI</vt:lpstr>
      <vt:lpstr>Segoe UI Light</vt:lpstr>
      <vt:lpstr>Segoe UI Semibold</vt:lpstr>
      <vt:lpstr>Wingdings</vt:lpstr>
      <vt:lpstr>WelcomeDoc</vt:lpstr>
      <vt:lpstr>Convolutional Neural Network</vt:lpstr>
      <vt:lpstr>Motivación de uso</vt:lpstr>
      <vt:lpstr>Secuencia de funcionamiento de una CNN</vt:lpstr>
      <vt:lpstr>¿Qué es una convolución?</vt:lpstr>
      <vt:lpstr>Algunas aplicaciones interesantes</vt:lpstr>
      <vt:lpstr>Aplicación de uso implementada</vt:lpstr>
      <vt:lpstr>Métricas de ambos modelos</vt:lpstr>
      <vt:lpstr>Curvas de aprendizaje de ambos modelos</vt:lpstr>
      <vt:lpstr>Curvas de aprendizaje de ambos modelos</vt:lpstr>
      <vt:lpstr>Conclusiones</vt:lpstr>
      <vt:lpstr>Convolutional Neural Network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Convolutional Neural Network</dc:title>
  <dc:creator>u201615681 (Baldeon Albornoz, Braulio Sebastian)</dc:creator>
  <cp:keywords/>
  <cp:lastModifiedBy>u201615681 (Baldeon Albornoz, Braulio Sebastian)</cp:lastModifiedBy>
  <cp:revision>11</cp:revision>
  <dcterms:created xsi:type="dcterms:W3CDTF">2020-11-26T16:56:12Z</dcterms:created>
  <dcterms:modified xsi:type="dcterms:W3CDTF">2020-11-26T19:09:27Z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