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0" r:id="rId3"/>
    <p:sldId id="278" r:id="rId4"/>
    <p:sldId id="258" r:id="rId5"/>
    <p:sldId id="273" r:id="rId6"/>
    <p:sldId id="274" r:id="rId7"/>
    <p:sldId id="276" r:id="rId8"/>
    <p:sldId id="277" r:id="rId9"/>
    <p:sldId id="264" r:id="rId10"/>
    <p:sldId id="261" r:id="rId11"/>
    <p:sldId id="262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Black" panose="00000A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9B575-387D-4059-67AB-73E502F103F9}" v="180" dt="2024-12-05T23:27:37.836"/>
    <p1510:client id="{24564648-550B-9782-D556-94C4025C5F1B}" v="6" dt="2024-12-05T23:59:50.313"/>
    <p1510:client id="{4B576D1D-78CB-2C6A-033E-C878987BE797}" v="913" dt="2024-12-05T20:45:39.328"/>
    <p1510:client id="{5A77C529-0C9F-921B-C9F7-6B011F80A2BB}" v="1387" dt="2024-12-06T00:08:13.989"/>
    <p1510:client id="{B02A2EAC-7A3D-8BAF-593D-1BED07B2A66C}" v="25" dt="2024-12-04T21:34:46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d7194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d7194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"/>
              <a:t>Speaker: Braum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fb25d42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fb25d42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Speaker: Braum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2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cd6698e0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cd6698e0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>
              <a:solidFill>
                <a:schemeClr val="dk1"/>
              </a:solidFill>
            </a:endParaRPr>
          </a:p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Speaker: Braum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3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d6698e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d6698e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Speaker: Braum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d6698e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d6698e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">
                <a:solidFill>
                  <a:schemeClr val="dk1"/>
                </a:solidFill>
              </a:rPr>
              <a:t>Speaker: Nate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7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fb25d42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fb25d42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Speaker: Natalie</a:t>
            </a:r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Public schema – staging</a:t>
            </a:r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Clear data in staging before introducing new source data</a:t>
            </a:r>
          </a:p>
          <a:p>
            <a:pPr marL="0" indent="0">
              <a:buNone/>
            </a:pPr>
            <a:r>
              <a:rPr lang="en">
                <a:solidFill>
                  <a:schemeClr val="dk1"/>
                </a:solidFill>
              </a:rPr>
              <a:t>Received</a:t>
            </a:r>
            <a:r>
              <a:rPr lang="en" dirty="0">
                <a:solidFill>
                  <a:schemeClr val="dk1"/>
                </a:solidFill>
              </a:rPr>
              <a:t> an error because the variable names did not originally match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bfbbba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dbfbbbac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Speaker: Natalie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1000"/>
          </a:blip>
          <a:srcRect t="5004" b="1060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10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250" y="4300250"/>
            <a:ext cx="1557649" cy="4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484466" y="959254"/>
            <a:ext cx="622553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Montserrat Black"/>
                <a:ea typeface="Bebas Neue"/>
                <a:cs typeface="Bebas Neue"/>
                <a:sym typeface="Bebas Neue"/>
              </a:rPr>
              <a:t>Data Warehouse Project</a:t>
            </a:r>
            <a:endParaRPr lang="en-US" sz="3200">
              <a:solidFill>
                <a:schemeClr val="lt1"/>
              </a:solidFill>
              <a:latin typeface="Montserrat Black"/>
              <a:ea typeface="Bebas Neue"/>
              <a:cs typeface="Bebas Neu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03410" y="3212687"/>
            <a:ext cx="5793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>
                <a:solidFill>
                  <a:schemeClr val="lt1"/>
                </a:solidFill>
                <a:latin typeface="Montserrat"/>
                <a:sym typeface="Montserrat"/>
              </a:rPr>
              <a:t>Nathaniel Pumphrey, Natalie Wade, Braum Russell</a:t>
            </a:r>
            <a:endParaRPr lang="en-US" b="1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D45FD-34CF-3EA3-51D3-255E9265AD8A}"/>
              </a:ext>
            </a:extLst>
          </p:cNvPr>
          <p:cNvSpPr txBox="1"/>
          <p:nvPr/>
        </p:nvSpPr>
        <p:spPr>
          <a:xfrm>
            <a:off x="1604434" y="2106083"/>
            <a:ext cx="5981699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Montserrat Black"/>
              </a:rPr>
              <a:t>ETL Implementation Using </a:t>
            </a:r>
            <a:r>
              <a:rPr lang="en-US" sz="2000" b="1" err="1">
                <a:solidFill>
                  <a:schemeClr val="bg1"/>
                </a:solidFill>
                <a:latin typeface="Montserrat Black"/>
              </a:rPr>
              <a:t>pgAdmin</a:t>
            </a:r>
            <a:r>
              <a:rPr lang="en-US" sz="2000" b="1">
                <a:solidFill>
                  <a:schemeClr val="bg1"/>
                </a:solidFill>
                <a:latin typeface="Montserrat Black"/>
              </a:rPr>
              <a:t> and Pentaho</a:t>
            </a:r>
          </a:p>
          <a:p>
            <a:endParaRPr lang="en-US"/>
          </a:p>
          <a:p>
            <a:endParaRPr lang="en-US" sz="5100"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l="7060" r="7051"/>
          <a:stretch/>
        </p:blipFill>
        <p:spPr>
          <a:xfrm>
            <a:off x="6199500" y="0"/>
            <a:ext cx="29445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017900" y="1295400"/>
            <a:ext cx="4811400" cy="3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Font typeface="Montserrat"/>
              <a:buChar char="∙"/>
            </a:pPr>
            <a:r>
              <a:rPr lang="en">
                <a:latin typeface="Montserrat"/>
                <a:ea typeface="Montserrat"/>
                <a:cs typeface="Montserrat"/>
              </a:rPr>
              <a:t>Understanding what stage to add the surrogate key</a:t>
            </a:r>
          </a:p>
          <a:p>
            <a:pPr>
              <a:lnSpc>
                <a:spcPct val="150000"/>
              </a:lnSpc>
              <a:buFont typeface="Montserrat"/>
              <a:buChar char="∙"/>
            </a:pPr>
            <a:r>
              <a:rPr lang="en">
                <a:latin typeface="Montserrat"/>
              </a:rPr>
              <a:t>Truncating data from Staging before loading new source data</a:t>
            </a:r>
          </a:p>
          <a:p>
            <a:pPr>
              <a:lnSpc>
                <a:spcPct val="150000"/>
              </a:lnSpc>
              <a:buFont typeface="Montserrat"/>
              <a:buChar char="∙"/>
            </a:pPr>
            <a:r>
              <a:rPr lang="en">
                <a:latin typeface="Montserrat"/>
              </a:rPr>
              <a:t>Ensure variable name retrieved is identical to the variable name set</a:t>
            </a:r>
          </a:p>
          <a:p>
            <a:pPr>
              <a:lnSpc>
                <a:spcPct val="150000"/>
              </a:lnSpc>
              <a:buFont typeface="Montserrat"/>
              <a:buChar char="∙"/>
            </a:pPr>
            <a:r>
              <a:rPr lang="en">
                <a:latin typeface="Montserrat"/>
              </a:rPr>
              <a:t>Collaboration difficulties (e.g. one device)</a:t>
            </a: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7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017900" y="370200"/>
            <a:ext cx="4811400" cy="6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Challenges Occurred</a:t>
            </a:r>
            <a:endParaRPr lang="en" err="1">
              <a:latin typeface="EB Garamond"/>
              <a:ea typeface="EB Garamond"/>
              <a:cs typeface="EB Garamond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100" y="1017600"/>
            <a:ext cx="647700" cy="3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300" y="0"/>
            <a:ext cx="647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 amt="51000"/>
          </a:blip>
          <a:srcRect t="5004" b="1060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10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250" y="4300250"/>
            <a:ext cx="1557649" cy="4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-575925" y="1260500"/>
            <a:ext cx="370200" cy="3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2350350" y="1947600"/>
            <a:ext cx="4443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5100">
                <a:solidFill>
                  <a:schemeClr val="lt1"/>
                </a:solidFill>
                <a:latin typeface="Bebas Neue"/>
                <a:sym typeface="Bebas Neue"/>
              </a:rPr>
              <a:t>Thank you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360838" y="2764800"/>
            <a:ext cx="442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Montserrat"/>
              </a:rPr>
              <a:t>Questions?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l="7060" r="7051"/>
          <a:stretch/>
        </p:blipFill>
        <p:spPr>
          <a:xfrm>
            <a:off x="6199500" y="0"/>
            <a:ext cx="29445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017900" y="1581151"/>
            <a:ext cx="4811400" cy="117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14999"/>
              </a:lnSpc>
              <a:buNone/>
            </a:pPr>
            <a:r>
              <a:rPr lang="en" sz="16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Create a structured ETL process to establish a seamless pipeline for transferring data between source, staging, and core schemas.</a:t>
            </a:r>
            <a:endParaRPr lang="en" sz="160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>
              <a:lnSpc>
                <a:spcPct val="114999"/>
              </a:lnSpc>
              <a:buFont typeface="Montserrat"/>
              <a:buChar char="∙"/>
            </a:pPr>
            <a:endParaRPr lang="en">
              <a:latin typeface="Montserrat"/>
              <a:ea typeface="Montserrat"/>
              <a:cs typeface="Montserrat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7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017900" y="370200"/>
            <a:ext cx="4811400" cy="6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>
                <a:solidFill>
                  <a:schemeClr val="tx1"/>
                </a:solidFill>
                <a:latin typeface="Montserrat Black"/>
                <a:ea typeface="EB Garamond"/>
                <a:sym typeface="EB Garamond"/>
              </a:rPr>
              <a:t>OVERALL GOAL</a:t>
            </a:r>
            <a:endParaRPr lang="en" sz="3200">
              <a:solidFill>
                <a:schemeClr val="tx1"/>
              </a:solidFill>
              <a:latin typeface="Montserrat Black"/>
              <a:ea typeface="EB Garamond"/>
              <a:sym typeface="EB Garamond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100" y="1017600"/>
            <a:ext cx="647700" cy="3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300" y="0"/>
            <a:ext cx="6477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08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l="16038" t="10147" r="11006" b="4829"/>
          <a:stretch/>
        </p:blipFill>
        <p:spPr>
          <a:xfrm>
            <a:off x="1" y="0"/>
            <a:ext cx="2946441" cy="51481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314700" y="1295400"/>
            <a:ext cx="4811400" cy="3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endParaRPr lang="en" b="1"/>
          </a:p>
          <a:p>
            <a:pPr>
              <a:lnSpc>
                <a:spcPct val="114999"/>
              </a:lnSpc>
            </a:pPr>
            <a:r>
              <a:rPr lang="en" b="1" dirty="0">
                <a:latin typeface="Montserrat"/>
              </a:rPr>
              <a:t>Create Source, Staging, and Core Schemas</a:t>
            </a:r>
            <a:endParaRPr lang="en" dirty="0">
              <a:latin typeface="Montserrat"/>
            </a:endParaRPr>
          </a:p>
          <a:p>
            <a:pPr lvl="1">
              <a:lnSpc>
                <a:spcPct val="114999"/>
              </a:lnSpc>
            </a:pPr>
            <a:r>
              <a:rPr lang="en" b="1" dirty="0">
                <a:latin typeface="Montserrat"/>
              </a:rPr>
              <a:t>Public Source Tables</a:t>
            </a:r>
            <a:r>
              <a:rPr lang="en" dirty="0">
                <a:latin typeface="Montserrat"/>
              </a:rPr>
              <a:t>: Imported data from the CSV files.</a:t>
            </a:r>
          </a:p>
          <a:p>
            <a:pPr lvl="1">
              <a:lnSpc>
                <a:spcPct val="114999"/>
              </a:lnSpc>
            </a:pPr>
            <a:r>
              <a:rPr lang="en" b="1" dirty="0">
                <a:latin typeface="Montserrat"/>
              </a:rPr>
              <a:t>Staging Tables</a:t>
            </a:r>
            <a:r>
              <a:rPr lang="en" dirty="0">
                <a:latin typeface="Montserrat"/>
              </a:rPr>
              <a:t>: Mirroring the structure of the Source table, including adding the surrogate PK column.</a:t>
            </a:r>
          </a:p>
          <a:p>
            <a:pPr lvl="1">
              <a:lnSpc>
                <a:spcPct val="114999"/>
              </a:lnSpc>
            </a:pPr>
            <a:r>
              <a:rPr lang="en" b="1" dirty="0">
                <a:latin typeface="Montserrat"/>
              </a:rPr>
              <a:t>Core Tables</a:t>
            </a:r>
            <a:r>
              <a:rPr lang="en" dirty="0">
                <a:latin typeface="Montserrat"/>
              </a:rPr>
              <a:t>: Final table layouts for the data warehouse with all transformations applied.</a:t>
            </a:r>
          </a:p>
          <a:p>
            <a:pPr>
              <a:lnSpc>
                <a:spcPct val="114999"/>
              </a:lnSpc>
            </a:pPr>
            <a:r>
              <a:rPr lang="en" b="1" dirty="0">
                <a:latin typeface="Montserrat"/>
              </a:rPr>
              <a:t>Complete Staging Phase in Pentaho</a:t>
            </a:r>
            <a:endParaRPr lang="en" dirty="0">
              <a:latin typeface="Montserrat"/>
            </a:endParaRPr>
          </a:p>
          <a:p>
            <a:pPr lvl="1">
              <a:lnSpc>
                <a:spcPct val="114999"/>
              </a:lnSpc>
            </a:pPr>
            <a:r>
              <a:rPr lang="en" dirty="0">
                <a:latin typeface="Montserrat"/>
              </a:rPr>
              <a:t>Use Pentaho to extract and load data from source tables into staging tables.</a:t>
            </a:r>
          </a:p>
          <a:p>
            <a:pPr lvl="1">
              <a:lnSpc>
                <a:spcPct val="114999"/>
              </a:lnSpc>
            </a:pPr>
            <a:r>
              <a:rPr lang="en" dirty="0">
                <a:latin typeface="Montserrat"/>
              </a:rPr>
              <a:t>Query new data by saved maximum ID variable.</a:t>
            </a:r>
          </a:p>
          <a:p>
            <a:pPr lvl="1">
              <a:lnSpc>
                <a:spcPct val="114999"/>
              </a:lnSpc>
            </a:pPr>
            <a:r>
              <a:rPr lang="en" dirty="0">
                <a:latin typeface="Montserrat"/>
              </a:rPr>
              <a:t>Apply transformations (e.g. splitting columns).</a:t>
            </a:r>
          </a:p>
          <a:p>
            <a:pPr>
              <a:lnSpc>
                <a:spcPct val="114999"/>
              </a:lnSpc>
            </a:pPr>
            <a:r>
              <a:rPr lang="en" b="1" dirty="0">
                <a:latin typeface="Montserrat"/>
              </a:rPr>
              <a:t>Load Transformed Data into Core Tables</a:t>
            </a:r>
            <a:endParaRPr lang="en" dirty="0">
              <a:latin typeface="Montserrat"/>
            </a:endParaRPr>
          </a:p>
          <a:p>
            <a:pPr lvl="1">
              <a:lnSpc>
                <a:spcPct val="114999"/>
              </a:lnSpc>
            </a:pPr>
            <a:r>
              <a:rPr lang="en" dirty="0">
                <a:latin typeface="Montserrat"/>
              </a:rPr>
              <a:t>Load cleaned data into core tables.</a:t>
            </a:r>
          </a:p>
          <a:p>
            <a:pPr>
              <a:lnSpc>
                <a:spcPct val="114999"/>
              </a:lnSpc>
            </a:pPr>
            <a:endParaRPr lang="en" b="1">
              <a:latin typeface="Montserrat"/>
            </a:endParaRPr>
          </a:p>
          <a:p>
            <a:pPr>
              <a:lnSpc>
                <a:spcPct val="114999"/>
              </a:lnSpc>
              <a:buAutoNum type="arabicPeriod"/>
            </a:pPr>
            <a:endParaRPr lang="en">
              <a:latin typeface="Montserrat"/>
              <a:ea typeface="Montserra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496300" y="0"/>
            <a:ext cx="647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314700" y="370200"/>
            <a:ext cx="4811400" cy="6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>
                <a:latin typeface="Montserrat"/>
                <a:ea typeface="EB Garamond"/>
                <a:sym typeface="EB Garamond"/>
              </a:rPr>
              <a:t>Overview of Steps</a:t>
            </a:r>
            <a:endParaRPr lang="en">
              <a:latin typeface="Montserrat"/>
              <a:ea typeface="EB Garamond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900" y="1017600"/>
            <a:ext cx="647700" cy="3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0" y="0"/>
            <a:ext cx="6477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12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 amt="40000"/>
          </a:blip>
          <a:srcRect t="12802" b="280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10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-575925" y="1260500"/>
            <a:ext cx="370200" cy="3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935840" y="2017650"/>
            <a:ext cx="527232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6000">
                <a:solidFill>
                  <a:schemeClr val="lt1"/>
                </a:solidFill>
                <a:latin typeface="Bebas Neue"/>
                <a:sym typeface="Bebas Neue"/>
              </a:rPr>
              <a:t>Specific Workflows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AA0-2B71-1F8C-F66D-2A95D4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latin typeface="Montserrat"/>
              </a:rPr>
              <a:t>Initial 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79E7-A455-000D-CA82-D5779C6A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31119"/>
            <a:ext cx="3978469" cy="14161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/>
              <a:t>Import customer.csv into </a:t>
            </a:r>
            <a:r>
              <a:rPr lang="en-US" err="1"/>
              <a:t>customer_sub</a:t>
            </a:r>
            <a:r>
              <a:rPr lang="en-US"/>
              <a:t> table in </a:t>
            </a:r>
            <a:r>
              <a:rPr lang="en-US" err="1"/>
              <a:t>ProjectPublic</a:t>
            </a:r>
            <a:r>
              <a:rPr lang="en-US"/>
              <a:t> schema</a:t>
            </a:r>
          </a:p>
          <a:p>
            <a:pPr>
              <a:lnSpc>
                <a:spcPct val="150000"/>
              </a:lnSpc>
            </a:pPr>
            <a:r>
              <a:rPr lang="en-US"/>
              <a:t>Load imported data into </a:t>
            </a:r>
            <a:r>
              <a:rPr lang="en-US" err="1"/>
              <a:t>sub_dim_customer</a:t>
            </a:r>
            <a:r>
              <a:rPr lang="en-US"/>
              <a:t> table in </a:t>
            </a:r>
            <a:r>
              <a:rPr lang="en-US" err="1"/>
              <a:t>ProjectStaging</a:t>
            </a:r>
            <a:r>
              <a:rPr lang="en-US"/>
              <a:t>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164AC-ED9D-2652-ECB3-7F2230FF26D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731119"/>
            <a:ext cx="3992757" cy="14161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Import item.csv into item table in </a:t>
            </a:r>
            <a:r>
              <a:rPr lang="en-US" err="1"/>
              <a:t>ProjectPublic</a:t>
            </a:r>
            <a:r>
              <a:rPr lang="en-US"/>
              <a:t> schema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/>
              <a:t>Load imported data into </a:t>
            </a:r>
            <a:r>
              <a:rPr lang="en-US" err="1"/>
              <a:t>dim_item</a:t>
            </a:r>
            <a:r>
              <a:rPr lang="en-US"/>
              <a:t> table in </a:t>
            </a:r>
            <a:r>
              <a:rPr lang="en-US" err="1"/>
              <a:t>ProjectStaging</a:t>
            </a:r>
            <a:r>
              <a:rPr lang="en-US"/>
              <a:t> schema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5" name="Picture 4" descr="A blue arrow pointing to a white background&#10;&#10;Description automatically generated">
            <a:extLst>
              <a:ext uri="{FF2B5EF4-FFF2-40B4-BE49-F238E27FC236}">
                <a16:creationId xmlns:a16="http://schemas.microsoft.com/office/drawing/2014/main" id="{E998D196-F124-98CB-171A-8800912E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4" y="3328988"/>
            <a:ext cx="3619500" cy="77152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B73D7-D465-5651-D8AC-477937AC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3" y="3300413"/>
            <a:ext cx="2943225" cy="828675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A1E6E-C1D5-3544-4DE4-86C5ECB4120A}"/>
              </a:ext>
            </a:extLst>
          </p:cNvPr>
          <p:cNvSpPr txBox="1"/>
          <p:nvPr/>
        </p:nvSpPr>
        <p:spPr>
          <a:xfrm>
            <a:off x="500062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1425F-E6C9-A025-55C3-CB9140C397DA}"/>
              </a:ext>
            </a:extLst>
          </p:cNvPr>
          <p:cNvSpPr txBox="1"/>
          <p:nvPr/>
        </p:nvSpPr>
        <p:spPr>
          <a:xfrm>
            <a:off x="5029199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6607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AA0-2B71-1F8C-F66D-2A95D4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latin typeface="Montserrat"/>
              </a:rPr>
              <a:t>Set Max Variable/Query New 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79E7-A455-000D-CA82-D5779C6A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31119"/>
            <a:ext cx="3978469" cy="19304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Query max </a:t>
            </a:r>
            <a:r>
              <a:rPr lang="en-US" err="1"/>
              <a:t>customer_id</a:t>
            </a:r>
            <a:r>
              <a:rPr lang="en-US"/>
              <a:t> from </a:t>
            </a:r>
            <a:r>
              <a:rPr lang="en-US" err="1"/>
              <a:t>ProjectCore</a:t>
            </a:r>
            <a:r>
              <a:rPr lang="en-US"/>
              <a:t> schema and set value as </a:t>
            </a:r>
            <a:r>
              <a:rPr lang="en-US" err="1"/>
              <a:t>subCustIDLastLoad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Retrieve this variable and query source data in </a:t>
            </a:r>
            <a:r>
              <a:rPr lang="en-US" err="1"/>
              <a:t>ProjectPublic</a:t>
            </a:r>
            <a:r>
              <a:rPr lang="en-US"/>
              <a:t> schema</a:t>
            </a:r>
          </a:p>
          <a:p>
            <a:pPr>
              <a:lnSpc>
                <a:spcPct val="150000"/>
              </a:lnSpc>
            </a:pPr>
            <a:r>
              <a:rPr lang="en-US"/>
              <a:t>If </a:t>
            </a:r>
            <a:r>
              <a:rPr lang="en-US" err="1"/>
              <a:t>customer_id</a:t>
            </a:r>
            <a:r>
              <a:rPr lang="en-US"/>
              <a:t> of new data &gt; stored variable value, transfer those new rows into the </a:t>
            </a:r>
            <a:r>
              <a:rPr lang="en-US" err="1"/>
              <a:t>ProjectStaging</a:t>
            </a:r>
            <a:r>
              <a:rPr lang="en-US"/>
              <a:t>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A1E6E-C1D5-3544-4DE4-86C5ECB4120A}"/>
              </a:ext>
            </a:extLst>
          </p:cNvPr>
          <p:cNvSpPr txBox="1"/>
          <p:nvPr/>
        </p:nvSpPr>
        <p:spPr>
          <a:xfrm>
            <a:off x="500062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1425F-E6C9-A025-55C3-CB9140C397DA}"/>
              </a:ext>
            </a:extLst>
          </p:cNvPr>
          <p:cNvSpPr txBox="1"/>
          <p:nvPr/>
        </p:nvSpPr>
        <p:spPr>
          <a:xfrm>
            <a:off x="5029199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Item</a:t>
            </a:r>
          </a:p>
        </p:txBody>
      </p:sp>
      <p:pic>
        <p:nvPicPr>
          <p:cNvPr id="10" name="Picture 9" descr="A close-up of a sign&#10;&#10;Description automatically generated">
            <a:extLst>
              <a:ext uri="{FF2B5EF4-FFF2-40B4-BE49-F238E27FC236}">
                <a16:creationId xmlns:a16="http://schemas.microsoft.com/office/drawing/2014/main" id="{B0D7DC9B-6D89-9F19-52CF-07A037F0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0" y="4549732"/>
            <a:ext cx="3657600" cy="401868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close up of a text&#10;&#10;Description automatically generated">
            <a:extLst>
              <a:ext uri="{FF2B5EF4-FFF2-40B4-BE49-F238E27FC236}">
                <a16:creationId xmlns:a16="http://schemas.microsoft.com/office/drawing/2014/main" id="{2CB9960A-3209-6468-781C-53457754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4568780"/>
            <a:ext cx="4000500" cy="401052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line with arrows pointing to the right&#10;&#10;Description automatically generated">
            <a:extLst>
              <a:ext uri="{FF2B5EF4-FFF2-40B4-BE49-F238E27FC236}">
                <a16:creationId xmlns:a16="http://schemas.microsoft.com/office/drawing/2014/main" id="{1B66603A-B0A4-92AD-94F5-248ABE1EC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3" y="3675996"/>
            <a:ext cx="2919413" cy="595313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line with arrows pointing to the right&#10;&#10;Description automatically generated">
            <a:extLst>
              <a:ext uri="{FF2B5EF4-FFF2-40B4-BE49-F238E27FC236}">
                <a16:creationId xmlns:a16="http://schemas.microsoft.com/office/drawing/2014/main" id="{8A537F04-B036-8389-DCDE-7509689F6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269" y="3675813"/>
            <a:ext cx="2497932" cy="592932"/>
          </a:xfrm>
          <a:prstGeom prst="rect">
            <a:avLst/>
          </a:prstGeom>
          <a:ln>
            <a:noFill/>
          </a:ln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7E5EFF4-43C8-610E-2AD3-FC662B9D2AB4}"/>
              </a:ext>
            </a:extLst>
          </p:cNvPr>
          <p:cNvSpPr txBox="1">
            <a:spLocks/>
          </p:cNvSpPr>
          <p:nvPr/>
        </p:nvSpPr>
        <p:spPr>
          <a:xfrm>
            <a:off x="4843219" y="1733501"/>
            <a:ext cx="3978469" cy="184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Query max </a:t>
            </a:r>
            <a:r>
              <a:rPr lang="en-US" err="1"/>
              <a:t>item_id</a:t>
            </a:r>
            <a:r>
              <a:rPr lang="en-US"/>
              <a:t> from </a:t>
            </a:r>
            <a:r>
              <a:rPr lang="en-US" err="1"/>
              <a:t>ProjectCore</a:t>
            </a:r>
            <a:r>
              <a:rPr lang="en-US"/>
              <a:t> schema and set value as </a:t>
            </a:r>
            <a:r>
              <a:rPr lang="en-US" err="1"/>
              <a:t>itemIDLastLoad</a:t>
            </a:r>
          </a:p>
          <a:p>
            <a:pPr>
              <a:lnSpc>
                <a:spcPct val="150000"/>
              </a:lnSpc>
            </a:pPr>
            <a:r>
              <a:rPr lang="en-US"/>
              <a:t>Retrieve this variable and query source data in </a:t>
            </a:r>
            <a:r>
              <a:rPr lang="en-US" err="1"/>
              <a:t>ProjectPublic</a:t>
            </a:r>
            <a:r>
              <a:rPr lang="en-US"/>
              <a:t> schema</a:t>
            </a:r>
          </a:p>
          <a:p>
            <a:pPr>
              <a:lnSpc>
                <a:spcPct val="150000"/>
              </a:lnSpc>
            </a:pPr>
            <a:r>
              <a:rPr lang="en-US"/>
              <a:t>If item_id of new data &gt; stored variable value, transfer those new rows into the </a:t>
            </a:r>
            <a:r>
              <a:rPr lang="en-US" err="1"/>
              <a:t>ProjectStaging</a:t>
            </a:r>
            <a:r>
              <a:rPr lang="en-US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50290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AA0-2B71-1F8C-F66D-2A95D4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latin typeface="Montserrat"/>
              </a:rPr>
              <a:t>Data 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79E7-A455-000D-CA82-D5779C6A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31119"/>
            <a:ext cx="3978469" cy="18447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Read data from </a:t>
            </a:r>
            <a:r>
              <a:rPr lang="en-US" err="1"/>
              <a:t>sub_dim_customer</a:t>
            </a:r>
            <a:r>
              <a:rPr lang="en-US"/>
              <a:t> table in </a:t>
            </a:r>
            <a:r>
              <a:rPr lang="en-US" err="1"/>
              <a:t>ProjectStaging</a:t>
            </a:r>
            <a:r>
              <a:rPr lang="en-US"/>
              <a:t> schema</a:t>
            </a:r>
          </a:p>
          <a:p>
            <a:pPr>
              <a:lnSpc>
                <a:spcPct val="150000"/>
              </a:lnSpc>
            </a:pPr>
            <a:r>
              <a:rPr lang="en-US"/>
              <a:t>Transform data</a:t>
            </a:r>
          </a:p>
          <a:p>
            <a:pPr>
              <a:lnSpc>
                <a:spcPct val="150000"/>
              </a:lnSpc>
            </a:pPr>
            <a:r>
              <a:rPr lang="en-US"/>
              <a:t>Insert/Update </a:t>
            </a:r>
            <a:r>
              <a:rPr lang="en-US" err="1"/>
              <a:t>sub_dim_customer</a:t>
            </a:r>
            <a:r>
              <a:rPr lang="en-US"/>
              <a:t> table in </a:t>
            </a:r>
            <a:r>
              <a:rPr lang="en-US" err="1"/>
              <a:t>ProjectCore</a:t>
            </a:r>
            <a:r>
              <a:rPr lang="en-US"/>
              <a:t>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A1E6E-C1D5-3544-4DE4-86C5ECB4120A}"/>
              </a:ext>
            </a:extLst>
          </p:cNvPr>
          <p:cNvSpPr txBox="1"/>
          <p:nvPr/>
        </p:nvSpPr>
        <p:spPr>
          <a:xfrm>
            <a:off x="500062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1425F-E6C9-A025-55C3-CB9140C397DA}"/>
              </a:ext>
            </a:extLst>
          </p:cNvPr>
          <p:cNvSpPr txBox="1"/>
          <p:nvPr/>
        </p:nvSpPr>
        <p:spPr>
          <a:xfrm>
            <a:off x="5029199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Item</a:t>
            </a:r>
          </a:p>
        </p:txBody>
      </p:sp>
      <p:pic>
        <p:nvPicPr>
          <p:cNvPr id="5" name="Picture 4" descr="A close-up of a white space&#10;&#10;Description automatically generated">
            <a:extLst>
              <a:ext uri="{FF2B5EF4-FFF2-40B4-BE49-F238E27FC236}">
                <a16:creationId xmlns:a16="http://schemas.microsoft.com/office/drawing/2014/main" id="{A255FE50-790E-D2A0-44DA-9A52CCE4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3890126"/>
            <a:ext cx="4572000" cy="486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3994E-1280-A8F9-E562-A2E5C192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81" y="3716295"/>
            <a:ext cx="4436270" cy="658613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C3B54ED-38F2-062F-F916-4078870C9625}"/>
              </a:ext>
            </a:extLst>
          </p:cNvPr>
          <p:cNvSpPr txBox="1">
            <a:spLocks/>
          </p:cNvSpPr>
          <p:nvPr/>
        </p:nvSpPr>
        <p:spPr>
          <a:xfrm>
            <a:off x="4843219" y="1740644"/>
            <a:ext cx="3978469" cy="184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Read data from </a:t>
            </a:r>
            <a:r>
              <a:rPr lang="en-US" err="1"/>
              <a:t>dim_item</a:t>
            </a:r>
            <a:r>
              <a:rPr lang="en-US"/>
              <a:t> table in </a:t>
            </a:r>
            <a:r>
              <a:rPr lang="en-US" err="1"/>
              <a:t>ProjectStaging</a:t>
            </a:r>
            <a:r>
              <a:rPr lang="en-US"/>
              <a:t> schema</a:t>
            </a:r>
          </a:p>
          <a:p>
            <a:pPr>
              <a:lnSpc>
                <a:spcPct val="150000"/>
              </a:lnSpc>
            </a:pPr>
            <a:r>
              <a:rPr lang="en-US"/>
              <a:t>Transform data</a:t>
            </a:r>
          </a:p>
          <a:p>
            <a:pPr>
              <a:lnSpc>
                <a:spcPct val="150000"/>
              </a:lnSpc>
            </a:pPr>
            <a:r>
              <a:rPr lang="en-US"/>
              <a:t>Insert/Update </a:t>
            </a:r>
            <a:r>
              <a:rPr lang="en-US" err="1"/>
              <a:t>dim_item</a:t>
            </a:r>
            <a:r>
              <a:rPr lang="en-US"/>
              <a:t> table in </a:t>
            </a:r>
            <a:r>
              <a:rPr lang="en-US" err="1"/>
              <a:t>ProjectCore</a:t>
            </a:r>
            <a:r>
              <a:rPr lang="en-US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29131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AA0-2B71-1F8C-F66D-2A95D4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latin typeface="Montserrat"/>
              </a:rPr>
              <a:t>Full Workflow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A1E6E-C1D5-3544-4DE4-86C5ECB4120A}"/>
              </a:ext>
            </a:extLst>
          </p:cNvPr>
          <p:cNvSpPr txBox="1"/>
          <p:nvPr/>
        </p:nvSpPr>
        <p:spPr>
          <a:xfrm>
            <a:off x="500062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1425F-E6C9-A025-55C3-CB9140C397DA}"/>
              </a:ext>
            </a:extLst>
          </p:cNvPr>
          <p:cNvSpPr txBox="1"/>
          <p:nvPr/>
        </p:nvSpPr>
        <p:spPr>
          <a:xfrm>
            <a:off x="5029199" y="1260870"/>
            <a:ext cx="36075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Montserrat Black"/>
              </a:rPr>
              <a:t>Item</a:t>
            </a:r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AAAB3D8-2703-4E1D-6ED3-DDE318D7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" y="2568531"/>
            <a:ext cx="4157663" cy="620799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4B9416-383A-8225-79EC-E8209BCB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18" y="2566151"/>
            <a:ext cx="4293394" cy="6162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54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 amt="40000"/>
          </a:blip>
          <a:srcRect t="12802" b="280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100" y="0"/>
            <a:ext cx="1485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-575925" y="1260500"/>
            <a:ext cx="370200" cy="3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797833" y="1556216"/>
            <a:ext cx="53917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6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Live Demo testing delta load</a:t>
            </a:r>
            <a:endParaRPr sz="6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571095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OVERALL GOAL</vt:lpstr>
      <vt:lpstr>Overview of Steps</vt:lpstr>
      <vt:lpstr>PowerPoint Presentation</vt:lpstr>
      <vt:lpstr>Initial Load</vt:lpstr>
      <vt:lpstr>Set Max Variable/Query New Source Data</vt:lpstr>
      <vt:lpstr>Data Transformations</vt:lpstr>
      <vt:lpstr>Full Workflow Jobs</vt:lpstr>
      <vt:lpstr>PowerPoint Presentation</vt:lpstr>
      <vt:lpstr>Challenges Occurred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33</cp:revision>
  <dcterms:modified xsi:type="dcterms:W3CDTF">2024-12-06T00:08:33Z</dcterms:modified>
</cp:coreProperties>
</file>