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70" r:id="rId3"/>
    <p:sldId id="269" r:id="rId4"/>
    <p:sldId id="265" r:id="rId5"/>
    <p:sldId id="266" r:id="rId6"/>
    <p:sldId id="27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B2CE11-EA4A-4A29-8EA4-BF8ADAC6370E}" v="2" dt="2024-04-30T21:41:00.827"/>
    <p1510:client id="{E38185BF-7611-1CC7-5F19-E0A4463EC519}" v="965" dt="2024-04-30T21:28:12.6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0"/>
  </p:normalViewPr>
  <p:slideViewPr>
    <p:cSldViewPr snapToGrid="0">
      <p:cViewPr varScale="1">
        <p:scale>
          <a:sx n="107" d="100"/>
          <a:sy n="107" d="100"/>
        </p:scale>
        <p:origin x="73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2AE2B-89A3-184B-B77A-C792ED61CC5B}" type="datetimeFigureOut">
              <a:rPr lang="en-US" smtClean="0"/>
              <a:t>4/30/24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0E8E5F-4A17-2840-B50F-8190EC1A675C}" type="slidenum">
              <a:rPr lang="en-US" smtClean="0"/>
              <a:t>‹#›</a:t>
            </a:fld>
            <a:endParaRPr lang="en-US"/>
          </a:p>
        </p:txBody>
      </p:sp>
    </p:spTree>
    <p:extLst>
      <p:ext uri="{BB962C8B-B14F-4D97-AF65-F5344CB8AC3E}">
        <p14:creationId xmlns:p14="http://schemas.microsoft.com/office/powerpoint/2010/main" val="2543308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a:t>Specifically, we will be analyzing the model Tango which we found on hugging spaces. We thought that TTA would be an interesting area of deep learning to research about due to all of the use cases it has.</a:t>
                </a:r>
                <a:r>
                  <a:rPr lang="en-US" i="0">
                    <a:latin typeface="Cambria Math" panose="02040503050406030204" pitchFamily="18" charset="0"/>
                  </a:rPr>
                  <a:t>"Type equation here."</a:t>
                </a:r>
                <a:endParaRPr lang="en-US"/>
              </a:p>
            </p:txBody>
          </p:sp>
        </mc:Fallback>
      </mc:AlternateContent>
      <p:sp>
        <p:nvSpPr>
          <p:cNvPr id="4" name="Slide Number Placeholder 3"/>
          <p:cNvSpPr>
            <a:spLocks noGrp="1"/>
          </p:cNvSpPr>
          <p:nvPr>
            <p:ph type="sldNum" sz="quarter" idx="5"/>
          </p:nvPr>
        </p:nvSpPr>
        <p:spPr/>
        <p:txBody>
          <a:bodyPr/>
          <a:lstStyle/>
          <a:p>
            <a:fld id="{DD0E8E5F-4A17-2840-B50F-8190EC1A675C}" type="slidenum">
              <a:rPr lang="en-US" smtClean="0"/>
              <a:t>2</a:t>
            </a:fld>
            <a:endParaRPr lang="en-US"/>
          </a:p>
        </p:txBody>
      </p:sp>
    </p:spTree>
    <p:extLst>
      <p:ext uri="{BB962C8B-B14F-4D97-AF65-F5344CB8AC3E}">
        <p14:creationId xmlns:p14="http://schemas.microsoft.com/office/powerpoint/2010/main" val="2813891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60AED-D278-971C-8024-91DC323E4D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038B01-42B4-1182-01BA-0331845BE8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C197D2-2DFD-BEC4-B524-FFD7A236721D}"/>
              </a:ext>
            </a:extLst>
          </p:cNvPr>
          <p:cNvSpPr>
            <a:spLocks noGrp="1"/>
          </p:cNvSpPr>
          <p:nvPr>
            <p:ph type="dt" sz="half" idx="10"/>
          </p:nvPr>
        </p:nvSpPr>
        <p:spPr/>
        <p:txBody>
          <a:bodyPr/>
          <a:lstStyle/>
          <a:p>
            <a:fld id="{11DE4F3F-80D6-6246-A847-5DEBF857889F}" type="datetimeFigureOut">
              <a:rPr lang="en-US" smtClean="0"/>
              <a:t>4/30/24</a:t>
            </a:fld>
            <a:endParaRPr lang="en-US"/>
          </a:p>
        </p:txBody>
      </p:sp>
      <p:sp>
        <p:nvSpPr>
          <p:cNvPr id="5" name="Footer Placeholder 4">
            <a:extLst>
              <a:ext uri="{FF2B5EF4-FFF2-40B4-BE49-F238E27FC236}">
                <a16:creationId xmlns:a16="http://schemas.microsoft.com/office/drawing/2014/main" id="{429E4F8F-D90E-F7C7-4310-70EDA68E73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45042D-9035-9486-AD96-C7F20FE38389}"/>
              </a:ext>
            </a:extLst>
          </p:cNvPr>
          <p:cNvSpPr>
            <a:spLocks noGrp="1"/>
          </p:cNvSpPr>
          <p:nvPr>
            <p:ph type="sldNum" sz="quarter" idx="12"/>
          </p:nvPr>
        </p:nvSpPr>
        <p:spPr/>
        <p:txBody>
          <a:bodyPr/>
          <a:lstStyle/>
          <a:p>
            <a:fld id="{B338FED0-D0C7-E44A-9B83-B7C8A5C66B54}" type="slidenum">
              <a:rPr lang="en-US" smtClean="0"/>
              <a:t>‹#›</a:t>
            </a:fld>
            <a:endParaRPr lang="en-US"/>
          </a:p>
        </p:txBody>
      </p:sp>
    </p:spTree>
    <p:extLst>
      <p:ext uri="{BB962C8B-B14F-4D97-AF65-F5344CB8AC3E}">
        <p14:creationId xmlns:p14="http://schemas.microsoft.com/office/powerpoint/2010/main" val="856845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3128F-2FC5-E8CE-7237-BE3843AB56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9A6D12-EBE2-1537-34E0-11B74E4EFF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38883F-405D-AA0F-BD49-E87FCE2CEEC7}"/>
              </a:ext>
            </a:extLst>
          </p:cNvPr>
          <p:cNvSpPr>
            <a:spLocks noGrp="1"/>
          </p:cNvSpPr>
          <p:nvPr>
            <p:ph type="dt" sz="half" idx="10"/>
          </p:nvPr>
        </p:nvSpPr>
        <p:spPr/>
        <p:txBody>
          <a:bodyPr/>
          <a:lstStyle/>
          <a:p>
            <a:fld id="{11DE4F3F-80D6-6246-A847-5DEBF857889F}" type="datetimeFigureOut">
              <a:rPr lang="en-US" smtClean="0"/>
              <a:t>4/30/24</a:t>
            </a:fld>
            <a:endParaRPr lang="en-US"/>
          </a:p>
        </p:txBody>
      </p:sp>
      <p:sp>
        <p:nvSpPr>
          <p:cNvPr id="5" name="Footer Placeholder 4">
            <a:extLst>
              <a:ext uri="{FF2B5EF4-FFF2-40B4-BE49-F238E27FC236}">
                <a16:creationId xmlns:a16="http://schemas.microsoft.com/office/drawing/2014/main" id="{ABD82378-7C04-F128-39B9-C11205F762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CD43BB-AC0E-6827-D67E-415E0C96B3BA}"/>
              </a:ext>
            </a:extLst>
          </p:cNvPr>
          <p:cNvSpPr>
            <a:spLocks noGrp="1"/>
          </p:cNvSpPr>
          <p:nvPr>
            <p:ph type="sldNum" sz="quarter" idx="12"/>
          </p:nvPr>
        </p:nvSpPr>
        <p:spPr/>
        <p:txBody>
          <a:bodyPr/>
          <a:lstStyle/>
          <a:p>
            <a:fld id="{B338FED0-D0C7-E44A-9B83-B7C8A5C66B54}" type="slidenum">
              <a:rPr lang="en-US" smtClean="0"/>
              <a:t>‹#›</a:t>
            </a:fld>
            <a:endParaRPr lang="en-US"/>
          </a:p>
        </p:txBody>
      </p:sp>
    </p:spTree>
    <p:extLst>
      <p:ext uri="{BB962C8B-B14F-4D97-AF65-F5344CB8AC3E}">
        <p14:creationId xmlns:p14="http://schemas.microsoft.com/office/powerpoint/2010/main" val="3402658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3F2C2B-5BA7-F017-002C-5947A5DB21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290769-B080-DFC6-ED88-1B08056AC1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D7809C-FB02-33E7-A9D4-A337E528D6F3}"/>
              </a:ext>
            </a:extLst>
          </p:cNvPr>
          <p:cNvSpPr>
            <a:spLocks noGrp="1"/>
          </p:cNvSpPr>
          <p:nvPr>
            <p:ph type="dt" sz="half" idx="10"/>
          </p:nvPr>
        </p:nvSpPr>
        <p:spPr/>
        <p:txBody>
          <a:bodyPr/>
          <a:lstStyle/>
          <a:p>
            <a:fld id="{11DE4F3F-80D6-6246-A847-5DEBF857889F}" type="datetimeFigureOut">
              <a:rPr lang="en-US" smtClean="0"/>
              <a:t>4/30/24</a:t>
            </a:fld>
            <a:endParaRPr lang="en-US"/>
          </a:p>
        </p:txBody>
      </p:sp>
      <p:sp>
        <p:nvSpPr>
          <p:cNvPr id="5" name="Footer Placeholder 4">
            <a:extLst>
              <a:ext uri="{FF2B5EF4-FFF2-40B4-BE49-F238E27FC236}">
                <a16:creationId xmlns:a16="http://schemas.microsoft.com/office/drawing/2014/main" id="{3AAB0995-38FF-FC72-B7A2-F599741B4E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3E973-8FDB-A6DF-C86D-87C348513DE1}"/>
              </a:ext>
            </a:extLst>
          </p:cNvPr>
          <p:cNvSpPr>
            <a:spLocks noGrp="1"/>
          </p:cNvSpPr>
          <p:nvPr>
            <p:ph type="sldNum" sz="quarter" idx="12"/>
          </p:nvPr>
        </p:nvSpPr>
        <p:spPr/>
        <p:txBody>
          <a:bodyPr/>
          <a:lstStyle/>
          <a:p>
            <a:fld id="{B338FED0-D0C7-E44A-9B83-B7C8A5C66B54}" type="slidenum">
              <a:rPr lang="en-US" smtClean="0"/>
              <a:t>‹#›</a:t>
            </a:fld>
            <a:endParaRPr lang="en-US"/>
          </a:p>
        </p:txBody>
      </p:sp>
    </p:spTree>
    <p:extLst>
      <p:ext uri="{BB962C8B-B14F-4D97-AF65-F5344CB8AC3E}">
        <p14:creationId xmlns:p14="http://schemas.microsoft.com/office/powerpoint/2010/main" val="2580546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A8BD2-168F-7069-440A-2CCC77A012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26BC95-4338-44E9-BF09-CF1A078740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7E657E-0CBF-86A7-8EAC-65DBEBA27AFC}"/>
              </a:ext>
            </a:extLst>
          </p:cNvPr>
          <p:cNvSpPr>
            <a:spLocks noGrp="1"/>
          </p:cNvSpPr>
          <p:nvPr>
            <p:ph type="dt" sz="half" idx="10"/>
          </p:nvPr>
        </p:nvSpPr>
        <p:spPr/>
        <p:txBody>
          <a:bodyPr/>
          <a:lstStyle/>
          <a:p>
            <a:fld id="{11DE4F3F-80D6-6246-A847-5DEBF857889F}" type="datetimeFigureOut">
              <a:rPr lang="en-US" smtClean="0"/>
              <a:t>4/30/24</a:t>
            </a:fld>
            <a:endParaRPr lang="en-US"/>
          </a:p>
        </p:txBody>
      </p:sp>
      <p:sp>
        <p:nvSpPr>
          <p:cNvPr id="5" name="Footer Placeholder 4">
            <a:extLst>
              <a:ext uri="{FF2B5EF4-FFF2-40B4-BE49-F238E27FC236}">
                <a16:creationId xmlns:a16="http://schemas.microsoft.com/office/drawing/2014/main" id="{33B71ABE-CB81-68E4-348F-E2A45C0F18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4618E9-1F3C-54FB-A76E-89B243F6871F}"/>
              </a:ext>
            </a:extLst>
          </p:cNvPr>
          <p:cNvSpPr>
            <a:spLocks noGrp="1"/>
          </p:cNvSpPr>
          <p:nvPr>
            <p:ph type="sldNum" sz="quarter" idx="12"/>
          </p:nvPr>
        </p:nvSpPr>
        <p:spPr/>
        <p:txBody>
          <a:bodyPr/>
          <a:lstStyle/>
          <a:p>
            <a:fld id="{B338FED0-D0C7-E44A-9B83-B7C8A5C66B54}" type="slidenum">
              <a:rPr lang="en-US" smtClean="0"/>
              <a:t>‹#›</a:t>
            </a:fld>
            <a:endParaRPr lang="en-US"/>
          </a:p>
        </p:txBody>
      </p:sp>
    </p:spTree>
    <p:extLst>
      <p:ext uri="{BB962C8B-B14F-4D97-AF65-F5344CB8AC3E}">
        <p14:creationId xmlns:p14="http://schemas.microsoft.com/office/powerpoint/2010/main" val="1397529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F2CA-FEB8-A68B-D717-1E1EBE076D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C93750-67F7-EA4D-0F40-2E37DFF76FD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DAFF2F-F4D7-A9B3-C92B-FB9F93505665}"/>
              </a:ext>
            </a:extLst>
          </p:cNvPr>
          <p:cNvSpPr>
            <a:spLocks noGrp="1"/>
          </p:cNvSpPr>
          <p:nvPr>
            <p:ph type="dt" sz="half" idx="10"/>
          </p:nvPr>
        </p:nvSpPr>
        <p:spPr/>
        <p:txBody>
          <a:bodyPr/>
          <a:lstStyle/>
          <a:p>
            <a:fld id="{11DE4F3F-80D6-6246-A847-5DEBF857889F}" type="datetimeFigureOut">
              <a:rPr lang="en-US" smtClean="0"/>
              <a:t>4/30/24</a:t>
            </a:fld>
            <a:endParaRPr lang="en-US"/>
          </a:p>
        </p:txBody>
      </p:sp>
      <p:sp>
        <p:nvSpPr>
          <p:cNvPr id="5" name="Footer Placeholder 4">
            <a:extLst>
              <a:ext uri="{FF2B5EF4-FFF2-40B4-BE49-F238E27FC236}">
                <a16:creationId xmlns:a16="http://schemas.microsoft.com/office/drawing/2014/main" id="{6CFE07A9-4EC0-52B8-E461-BE68A13B58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018182-9A6C-A434-BE63-C204F1F8017D}"/>
              </a:ext>
            </a:extLst>
          </p:cNvPr>
          <p:cNvSpPr>
            <a:spLocks noGrp="1"/>
          </p:cNvSpPr>
          <p:nvPr>
            <p:ph type="sldNum" sz="quarter" idx="12"/>
          </p:nvPr>
        </p:nvSpPr>
        <p:spPr/>
        <p:txBody>
          <a:bodyPr/>
          <a:lstStyle/>
          <a:p>
            <a:fld id="{B338FED0-D0C7-E44A-9B83-B7C8A5C66B54}" type="slidenum">
              <a:rPr lang="en-US" smtClean="0"/>
              <a:t>‹#›</a:t>
            </a:fld>
            <a:endParaRPr lang="en-US"/>
          </a:p>
        </p:txBody>
      </p:sp>
    </p:spTree>
    <p:extLst>
      <p:ext uri="{BB962C8B-B14F-4D97-AF65-F5344CB8AC3E}">
        <p14:creationId xmlns:p14="http://schemas.microsoft.com/office/powerpoint/2010/main" val="1448927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C4B7D-9971-B5C7-0F3F-4B44C7067A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79A91D-315C-5D3F-6975-BD40324DCB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C68E3F-CA57-61A2-3DDC-BCA7B8C953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E47F9B-AF8D-11A1-2236-141ACF4F4131}"/>
              </a:ext>
            </a:extLst>
          </p:cNvPr>
          <p:cNvSpPr>
            <a:spLocks noGrp="1"/>
          </p:cNvSpPr>
          <p:nvPr>
            <p:ph type="dt" sz="half" idx="10"/>
          </p:nvPr>
        </p:nvSpPr>
        <p:spPr/>
        <p:txBody>
          <a:bodyPr/>
          <a:lstStyle/>
          <a:p>
            <a:fld id="{11DE4F3F-80D6-6246-A847-5DEBF857889F}" type="datetimeFigureOut">
              <a:rPr lang="en-US" smtClean="0"/>
              <a:t>4/30/24</a:t>
            </a:fld>
            <a:endParaRPr lang="en-US"/>
          </a:p>
        </p:txBody>
      </p:sp>
      <p:sp>
        <p:nvSpPr>
          <p:cNvPr id="6" name="Footer Placeholder 5">
            <a:extLst>
              <a:ext uri="{FF2B5EF4-FFF2-40B4-BE49-F238E27FC236}">
                <a16:creationId xmlns:a16="http://schemas.microsoft.com/office/drawing/2014/main" id="{2089D892-22E7-4D24-78DE-500DF43722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9AF27E-9048-71A6-8675-61822934D2A8}"/>
              </a:ext>
            </a:extLst>
          </p:cNvPr>
          <p:cNvSpPr>
            <a:spLocks noGrp="1"/>
          </p:cNvSpPr>
          <p:nvPr>
            <p:ph type="sldNum" sz="quarter" idx="12"/>
          </p:nvPr>
        </p:nvSpPr>
        <p:spPr/>
        <p:txBody>
          <a:bodyPr/>
          <a:lstStyle/>
          <a:p>
            <a:fld id="{B338FED0-D0C7-E44A-9B83-B7C8A5C66B54}" type="slidenum">
              <a:rPr lang="en-US" smtClean="0"/>
              <a:t>‹#›</a:t>
            </a:fld>
            <a:endParaRPr lang="en-US"/>
          </a:p>
        </p:txBody>
      </p:sp>
    </p:spTree>
    <p:extLst>
      <p:ext uri="{BB962C8B-B14F-4D97-AF65-F5344CB8AC3E}">
        <p14:creationId xmlns:p14="http://schemas.microsoft.com/office/powerpoint/2010/main" val="385613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FAF7-117B-01B8-C111-939CEA6F47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530089-9FEC-622A-CABD-ADBFA0D565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06D1FD-D11D-FB1A-E7BE-07F901B85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AB9920-141E-DE17-DF9D-CEA5ED5DB7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1F836D-627E-B27B-7294-071554C9D4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96C268-F100-A161-1520-FF6BB4947FA1}"/>
              </a:ext>
            </a:extLst>
          </p:cNvPr>
          <p:cNvSpPr>
            <a:spLocks noGrp="1"/>
          </p:cNvSpPr>
          <p:nvPr>
            <p:ph type="dt" sz="half" idx="10"/>
          </p:nvPr>
        </p:nvSpPr>
        <p:spPr/>
        <p:txBody>
          <a:bodyPr/>
          <a:lstStyle/>
          <a:p>
            <a:fld id="{11DE4F3F-80D6-6246-A847-5DEBF857889F}" type="datetimeFigureOut">
              <a:rPr lang="en-US" smtClean="0"/>
              <a:t>4/30/24</a:t>
            </a:fld>
            <a:endParaRPr lang="en-US"/>
          </a:p>
        </p:txBody>
      </p:sp>
      <p:sp>
        <p:nvSpPr>
          <p:cNvPr id="8" name="Footer Placeholder 7">
            <a:extLst>
              <a:ext uri="{FF2B5EF4-FFF2-40B4-BE49-F238E27FC236}">
                <a16:creationId xmlns:a16="http://schemas.microsoft.com/office/drawing/2014/main" id="{486E8A72-84EF-2D49-5516-417EACD7AB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3887D2-1A4A-4613-4341-84E250E0565B}"/>
              </a:ext>
            </a:extLst>
          </p:cNvPr>
          <p:cNvSpPr>
            <a:spLocks noGrp="1"/>
          </p:cNvSpPr>
          <p:nvPr>
            <p:ph type="sldNum" sz="quarter" idx="12"/>
          </p:nvPr>
        </p:nvSpPr>
        <p:spPr/>
        <p:txBody>
          <a:bodyPr/>
          <a:lstStyle/>
          <a:p>
            <a:fld id="{B338FED0-D0C7-E44A-9B83-B7C8A5C66B54}" type="slidenum">
              <a:rPr lang="en-US" smtClean="0"/>
              <a:t>‹#›</a:t>
            </a:fld>
            <a:endParaRPr lang="en-US"/>
          </a:p>
        </p:txBody>
      </p:sp>
    </p:spTree>
    <p:extLst>
      <p:ext uri="{BB962C8B-B14F-4D97-AF65-F5344CB8AC3E}">
        <p14:creationId xmlns:p14="http://schemas.microsoft.com/office/powerpoint/2010/main" val="1138857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BB08E-0AAB-8139-94A2-FA6C59A3F8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15B53B-8587-DC2D-0CD3-440CF7424DFF}"/>
              </a:ext>
            </a:extLst>
          </p:cNvPr>
          <p:cNvSpPr>
            <a:spLocks noGrp="1"/>
          </p:cNvSpPr>
          <p:nvPr>
            <p:ph type="dt" sz="half" idx="10"/>
          </p:nvPr>
        </p:nvSpPr>
        <p:spPr/>
        <p:txBody>
          <a:bodyPr/>
          <a:lstStyle/>
          <a:p>
            <a:fld id="{11DE4F3F-80D6-6246-A847-5DEBF857889F}" type="datetimeFigureOut">
              <a:rPr lang="en-US" smtClean="0"/>
              <a:t>4/30/24</a:t>
            </a:fld>
            <a:endParaRPr lang="en-US"/>
          </a:p>
        </p:txBody>
      </p:sp>
      <p:sp>
        <p:nvSpPr>
          <p:cNvPr id="4" name="Footer Placeholder 3">
            <a:extLst>
              <a:ext uri="{FF2B5EF4-FFF2-40B4-BE49-F238E27FC236}">
                <a16:creationId xmlns:a16="http://schemas.microsoft.com/office/drawing/2014/main" id="{3EA446DD-EB17-94E0-7A58-37108A1C1C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F77D2D-B8F7-C306-7378-C08772502475}"/>
              </a:ext>
            </a:extLst>
          </p:cNvPr>
          <p:cNvSpPr>
            <a:spLocks noGrp="1"/>
          </p:cNvSpPr>
          <p:nvPr>
            <p:ph type="sldNum" sz="quarter" idx="12"/>
          </p:nvPr>
        </p:nvSpPr>
        <p:spPr/>
        <p:txBody>
          <a:bodyPr/>
          <a:lstStyle/>
          <a:p>
            <a:fld id="{B338FED0-D0C7-E44A-9B83-B7C8A5C66B54}" type="slidenum">
              <a:rPr lang="en-US" smtClean="0"/>
              <a:t>‹#›</a:t>
            </a:fld>
            <a:endParaRPr lang="en-US"/>
          </a:p>
        </p:txBody>
      </p:sp>
    </p:spTree>
    <p:extLst>
      <p:ext uri="{BB962C8B-B14F-4D97-AF65-F5344CB8AC3E}">
        <p14:creationId xmlns:p14="http://schemas.microsoft.com/office/powerpoint/2010/main" val="2148036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8FFA2D-872B-6722-4431-7E9CC44746CC}"/>
              </a:ext>
            </a:extLst>
          </p:cNvPr>
          <p:cNvSpPr>
            <a:spLocks noGrp="1"/>
          </p:cNvSpPr>
          <p:nvPr>
            <p:ph type="dt" sz="half" idx="10"/>
          </p:nvPr>
        </p:nvSpPr>
        <p:spPr/>
        <p:txBody>
          <a:bodyPr/>
          <a:lstStyle/>
          <a:p>
            <a:fld id="{11DE4F3F-80D6-6246-A847-5DEBF857889F}" type="datetimeFigureOut">
              <a:rPr lang="en-US" smtClean="0"/>
              <a:t>4/30/24</a:t>
            </a:fld>
            <a:endParaRPr lang="en-US"/>
          </a:p>
        </p:txBody>
      </p:sp>
      <p:sp>
        <p:nvSpPr>
          <p:cNvPr id="3" name="Footer Placeholder 2">
            <a:extLst>
              <a:ext uri="{FF2B5EF4-FFF2-40B4-BE49-F238E27FC236}">
                <a16:creationId xmlns:a16="http://schemas.microsoft.com/office/drawing/2014/main" id="{ED618B3C-615C-9F5E-3BE2-41776188F1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B34FAF-6C41-3917-CAB3-8F8BBA621E73}"/>
              </a:ext>
            </a:extLst>
          </p:cNvPr>
          <p:cNvSpPr>
            <a:spLocks noGrp="1"/>
          </p:cNvSpPr>
          <p:nvPr>
            <p:ph type="sldNum" sz="quarter" idx="12"/>
          </p:nvPr>
        </p:nvSpPr>
        <p:spPr/>
        <p:txBody>
          <a:bodyPr/>
          <a:lstStyle/>
          <a:p>
            <a:fld id="{B338FED0-D0C7-E44A-9B83-B7C8A5C66B54}" type="slidenum">
              <a:rPr lang="en-US" smtClean="0"/>
              <a:t>‹#›</a:t>
            </a:fld>
            <a:endParaRPr lang="en-US"/>
          </a:p>
        </p:txBody>
      </p:sp>
    </p:spTree>
    <p:extLst>
      <p:ext uri="{BB962C8B-B14F-4D97-AF65-F5344CB8AC3E}">
        <p14:creationId xmlns:p14="http://schemas.microsoft.com/office/powerpoint/2010/main" val="3512436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4EEA1-BD35-F90E-318D-9CC53C1903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6478F8-AB5D-4600-D9DB-D364C7C169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601BA5-0354-920F-A25C-6F2DC7C5C3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FBCE69-792B-83C3-0E31-3B078B009F4D}"/>
              </a:ext>
            </a:extLst>
          </p:cNvPr>
          <p:cNvSpPr>
            <a:spLocks noGrp="1"/>
          </p:cNvSpPr>
          <p:nvPr>
            <p:ph type="dt" sz="half" idx="10"/>
          </p:nvPr>
        </p:nvSpPr>
        <p:spPr/>
        <p:txBody>
          <a:bodyPr/>
          <a:lstStyle/>
          <a:p>
            <a:fld id="{11DE4F3F-80D6-6246-A847-5DEBF857889F}" type="datetimeFigureOut">
              <a:rPr lang="en-US" smtClean="0"/>
              <a:t>4/30/24</a:t>
            </a:fld>
            <a:endParaRPr lang="en-US"/>
          </a:p>
        </p:txBody>
      </p:sp>
      <p:sp>
        <p:nvSpPr>
          <p:cNvPr id="6" name="Footer Placeholder 5">
            <a:extLst>
              <a:ext uri="{FF2B5EF4-FFF2-40B4-BE49-F238E27FC236}">
                <a16:creationId xmlns:a16="http://schemas.microsoft.com/office/drawing/2014/main" id="{141FC9BA-9F44-5815-1D00-95429A687F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DE15-842D-F2AC-DC7D-2310CDB32427}"/>
              </a:ext>
            </a:extLst>
          </p:cNvPr>
          <p:cNvSpPr>
            <a:spLocks noGrp="1"/>
          </p:cNvSpPr>
          <p:nvPr>
            <p:ph type="sldNum" sz="quarter" idx="12"/>
          </p:nvPr>
        </p:nvSpPr>
        <p:spPr/>
        <p:txBody>
          <a:bodyPr/>
          <a:lstStyle/>
          <a:p>
            <a:fld id="{B338FED0-D0C7-E44A-9B83-B7C8A5C66B54}" type="slidenum">
              <a:rPr lang="en-US" smtClean="0"/>
              <a:t>‹#›</a:t>
            </a:fld>
            <a:endParaRPr lang="en-US"/>
          </a:p>
        </p:txBody>
      </p:sp>
    </p:spTree>
    <p:extLst>
      <p:ext uri="{BB962C8B-B14F-4D97-AF65-F5344CB8AC3E}">
        <p14:creationId xmlns:p14="http://schemas.microsoft.com/office/powerpoint/2010/main" val="2920401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00527-05FE-513D-5351-F476648EF8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4F0FC9-00EE-CD6F-84D7-AFBA8C6876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A85E1E-A080-BCB5-B2B9-292F2476A1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BB69FA-6FB5-851E-129C-86D0648AAE7B}"/>
              </a:ext>
            </a:extLst>
          </p:cNvPr>
          <p:cNvSpPr>
            <a:spLocks noGrp="1"/>
          </p:cNvSpPr>
          <p:nvPr>
            <p:ph type="dt" sz="half" idx="10"/>
          </p:nvPr>
        </p:nvSpPr>
        <p:spPr/>
        <p:txBody>
          <a:bodyPr/>
          <a:lstStyle/>
          <a:p>
            <a:fld id="{11DE4F3F-80D6-6246-A847-5DEBF857889F}" type="datetimeFigureOut">
              <a:rPr lang="en-US" smtClean="0"/>
              <a:t>4/30/24</a:t>
            </a:fld>
            <a:endParaRPr lang="en-US"/>
          </a:p>
        </p:txBody>
      </p:sp>
      <p:sp>
        <p:nvSpPr>
          <p:cNvPr id="6" name="Footer Placeholder 5">
            <a:extLst>
              <a:ext uri="{FF2B5EF4-FFF2-40B4-BE49-F238E27FC236}">
                <a16:creationId xmlns:a16="http://schemas.microsoft.com/office/drawing/2014/main" id="{FF0BFDBE-A639-126E-69DB-15D4E4E203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9813B9-F59A-6595-58EF-5E108CDDC02B}"/>
              </a:ext>
            </a:extLst>
          </p:cNvPr>
          <p:cNvSpPr>
            <a:spLocks noGrp="1"/>
          </p:cNvSpPr>
          <p:nvPr>
            <p:ph type="sldNum" sz="quarter" idx="12"/>
          </p:nvPr>
        </p:nvSpPr>
        <p:spPr/>
        <p:txBody>
          <a:bodyPr/>
          <a:lstStyle/>
          <a:p>
            <a:fld id="{B338FED0-D0C7-E44A-9B83-B7C8A5C66B54}" type="slidenum">
              <a:rPr lang="en-US" smtClean="0"/>
              <a:t>‹#›</a:t>
            </a:fld>
            <a:endParaRPr lang="en-US"/>
          </a:p>
        </p:txBody>
      </p:sp>
    </p:spTree>
    <p:extLst>
      <p:ext uri="{BB962C8B-B14F-4D97-AF65-F5344CB8AC3E}">
        <p14:creationId xmlns:p14="http://schemas.microsoft.com/office/powerpoint/2010/main" val="898297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A2AD91-4B9F-D0B7-EF52-A2797D8BD8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997FB5-5BBD-41FE-D2BC-BF91AEF8F7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39532E-0790-E81B-AD18-3CFD6C3829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1DE4F3F-80D6-6246-A847-5DEBF857889F}" type="datetimeFigureOut">
              <a:rPr lang="en-US" smtClean="0"/>
              <a:t>4/30/24</a:t>
            </a:fld>
            <a:endParaRPr lang="en-US"/>
          </a:p>
        </p:txBody>
      </p:sp>
      <p:sp>
        <p:nvSpPr>
          <p:cNvPr id="5" name="Footer Placeholder 4">
            <a:extLst>
              <a:ext uri="{FF2B5EF4-FFF2-40B4-BE49-F238E27FC236}">
                <a16:creationId xmlns:a16="http://schemas.microsoft.com/office/drawing/2014/main" id="{A4333D23-CE57-E6F8-401C-E38984A2D7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2BE45A7-D027-1FF8-4AC3-8A6152228E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338FED0-D0C7-E44A-9B83-B7C8A5C66B54}" type="slidenum">
              <a:rPr lang="en-US" smtClean="0"/>
              <a:t>‹#›</a:t>
            </a:fld>
            <a:endParaRPr lang="en-US"/>
          </a:p>
        </p:txBody>
      </p:sp>
    </p:spTree>
    <p:extLst>
      <p:ext uri="{BB962C8B-B14F-4D97-AF65-F5344CB8AC3E}">
        <p14:creationId xmlns:p14="http://schemas.microsoft.com/office/powerpoint/2010/main" val="220791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9FF784-2E16-78D8-ABF2-F7AB6C6B14E4}"/>
              </a:ext>
            </a:extLst>
          </p:cNvPr>
          <p:cNvSpPr>
            <a:spLocks noGrp="1"/>
          </p:cNvSpPr>
          <p:nvPr>
            <p:ph type="ctrTitle"/>
          </p:nvPr>
        </p:nvSpPr>
        <p:spPr>
          <a:xfrm>
            <a:off x="838200" y="963507"/>
            <a:ext cx="3494362" cy="4930986"/>
          </a:xfrm>
        </p:spPr>
        <p:txBody>
          <a:bodyPr vert="horz" lIns="91440" tIns="45720" rIns="91440" bIns="45720" rtlCol="0" anchor="ctr">
            <a:normAutofit/>
          </a:bodyPr>
          <a:lstStyle/>
          <a:p>
            <a:pPr algn="r"/>
            <a:r>
              <a:rPr lang="en-US" sz="4800" kern="1200">
                <a:solidFill>
                  <a:schemeClr val="accent1"/>
                </a:solidFill>
                <a:latin typeface="+mj-lt"/>
                <a:ea typeface="+mj-ea"/>
                <a:cs typeface="+mj-cs"/>
              </a:rPr>
              <a:t>Neural Network Project</a:t>
            </a:r>
          </a:p>
        </p:txBody>
      </p:sp>
      <p:cxnSp>
        <p:nvCxnSpPr>
          <p:cNvPr id="11" name="Straight Connector 10">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4F706F1-23A9-C696-588A-B65EDB77DE83}"/>
              </a:ext>
            </a:extLst>
          </p:cNvPr>
          <p:cNvSpPr>
            <a:spLocks noGrp="1"/>
          </p:cNvSpPr>
          <p:nvPr>
            <p:ph type="subTitle" idx="1"/>
          </p:nvPr>
        </p:nvSpPr>
        <p:spPr>
          <a:xfrm>
            <a:off x="4964124" y="1713601"/>
            <a:ext cx="6250940" cy="2304627"/>
          </a:xfrm>
        </p:spPr>
        <p:txBody>
          <a:bodyPr vert="horz" lIns="91440" tIns="45720" rIns="91440" bIns="45720" rtlCol="0" anchor="b">
            <a:normAutofit/>
          </a:bodyPr>
          <a:lstStyle/>
          <a:p>
            <a:pPr algn="l">
              <a:spcAft>
                <a:spcPts val="600"/>
              </a:spcAft>
            </a:pPr>
            <a:endParaRPr lang="en-US" sz="2000" dirty="0"/>
          </a:p>
          <a:p>
            <a:pPr indent="-228600" algn="l">
              <a:spcAft>
                <a:spcPts val="600"/>
              </a:spcAft>
              <a:buFont typeface="Arial" panose="020B0604020202020204" pitchFamily="34" charset="0"/>
              <a:buChar char="•"/>
            </a:pPr>
            <a:r>
              <a:rPr lang="en-US" sz="2000" dirty="0">
                <a:latin typeface="+mn-lt"/>
                <a:ea typeface="+mn-ea"/>
                <a:cs typeface="+mn-cs"/>
              </a:rPr>
              <a:t>Machine Learning</a:t>
            </a:r>
          </a:p>
          <a:p>
            <a:pPr indent="-228600" algn="l">
              <a:spcAft>
                <a:spcPts val="600"/>
              </a:spcAft>
              <a:buFont typeface="Arial" panose="020B0604020202020204" pitchFamily="34" charset="0"/>
              <a:buChar char="•"/>
            </a:pPr>
            <a:endParaRPr lang="en-US" sz="2000" dirty="0"/>
          </a:p>
          <a:p>
            <a:pPr indent="-228600" algn="l">
              <a:spcAft>
                <a:spcPts val="600"/>
              </a:spcAft>
              <a:buFont typeface="Arial" panose="020B0604020202020204" pitchFamily="34" charset="0"/>
              <a:buChar char="•"/>
            </a:pPr>
            <a:r>
              <a:rPr lang="en-US" sz="2000" dirty="0"/>
              <a:t>Braum Russell and Griffin Williams</a:t>
            </a:r>
          </a:p>
        </p:txBody>
      </p:sp>
    </p:spTree>
    <p:extLst>
      <p:ext uri="{BB962C8B-B14F-4D97-AF65-F5344CB8AC3E}">
        <p14:creationId xmlns:p14="http://schemas.microsoft.com/office/powerpoint/2010/main" val="412652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40A5A-BE28-A06C-D024-FC2A3F19CD5D}"/>
              </a:ext>
            </a:extLst>
          </p:cNvPr>
          <p:cNvSpPr>
            <a:spLocks noGrp="1"/>
          </p:cNvSpPr>
          <p:nvPr>
            <p:ph type="title"/>
          </p:nvPr>
        </p:nvSpPr>
        <p:spPr>
          <a:xfrm>
            <a:off x="836679" y="723898"/>
            <a:ext cx="6002110" cy="1495425"/>
          </a:xfrm>
        </p:spPr>
        <p:txBody>
          <a:bodyPr>
            <a:normAutofit/>
          </a:bodyPr>
          <a:lstStyle/>
          <a:p>
            <a:r>
              <a:rPr lang="en-US" sz="4000" dirty="0"/>
              <a:t>Project Task Recap</a:t>
            </a:r>
          </a:p>
        </p:txBody>
      </p:sp>
      <p:sp>
        <p:nvSpPr>
          <p:cNvPr id="3" name="Content Placeholder 2">
            <a:extLst>
              <a:ext uri="{FF2B5EF4-FFF2-40B4-BE49-F238E27FC236}">
                <a16:creationId xmlns:a16="http://schemas.microsoft.com/office/drawing/2014/main" id="{99B12DEF-1FDF-D229-79FF-8CB1076373F5}"/>
              </a:ext>
            </a:extLst>
          </p:cNvPr>
          <p:cNvSpPr>
            <a:spLocks noGrp="1"/>
          </p:cNvSpPr>
          <p:nvPr>
            <p:ph idx="1"/>
          </p:nvPr>
        </p:nvSpPr>
        <p:spPr>
          <a:xfrm>
            <a:off x="836680" y="2405067"/>
            <a:ext cx="6002110" cy="3729034"/>
          </a:xfrm>
        </p:spPr>
        <p:txBody>
          <a:bodyPr>
            <a:normAutofit/>
          </a:bodyPr>
          <a:lstStyle/>
          <a:p>
            <a:r>
              <a:rPr lang="en-US" sz="1700" dirty="0"/>
              <a:t>In our project, we wanted to analyze the domain of text-to-audio systems.</a:t>
            </a:r>
          </a:p>
          <a:p>
            <a:r>
              <a:rPr lang="en-US" sz="1700" dirty="0"/>
              <a:t>Text-to-audio models involves the conversion of a textual prompt into an audio representation, basically allowing the model to speak out the description of the text you give it.</a:t>
            </a:r>
          </a:p>
          <a:p>
            <a:r>
              <a:rPr lang="en-US" sz="1700" dirty="0">
                <a:solidFill>
                  <a:srgbClr val="C00000"/>
                </a:solidFill>
              </a:rPr>
              <a:t>TANGO </a:t>
            </a:r>
            <a:r>
              <a:rPr lang="en-US" sz="1700" dirty="0"/>
              <a:t>(</a:t>
            </a:r>
            <a:r>
              <a:rPr lang="en-US" sz="1700" dirty="0">
                <a:solidFill>
                  <a:schemeClr val="accent2">
                    <a:lumMod val="75000"/>
                  </a:schemeClr>
                </a:solidFill>
              </a:rPr>
              <a:t>T</a:t>
            </a:r>
            <a:r>
              <a:rPr lang="en-US" sz="1700" dirty="0"/>
              <a:t>ext to </a:t>
            </a:r>
            <a:r>
              <a:rPr lang="en-US" sz="1700" dirty="0">
                <a:solidFill>
                  <a:schemeClr val="accent2">
                    <a:lumMod val="75000"/>
                  </a:schemeClr>
                </a:solidFill>
              </a:rPr>
              <a:t>A</a:t>
            </a:r>
            <a:r>
              <a:rPr lang="en-US" sz="1700" dirty="0"/>
              <a:t>udio using </a:t>
            </a:r>
            <a:r>
              <a:rPr lang="en-US" sz="1700" dirty="0" err="1"/>
              <a:t>i</a:t>
            </a:r>
            <a:r>
              <a:rPr lang="en-US" sz="1700" dirty="0" err="1">
                <a:solidFill>
                  <a:schemeClr val="accent2">
                    <a:lumMod val="75000"/>
                  </a:schemeClr>
                </a:solidFill>
              </a:rPr>
              <a:t>N</a:t>
            </a:r>
            <a:r>
              <a:rPr lang="en-US" sz="1700" dirty="0" err="1"/>
              <a:t>struction</a:t>
            </a:r>
            <a:r>
              <a:rPr lang="en-US" sz="1700" dirty="0"/>
              <a:t>-</a:t>
            </a:r>
            <a:r>
              <a:rPr lang="en-US" sz="1700" dirty="0">
                <a:solidFill>
                  <a:schemeClr val="accent2">
                    <a:lumMod val="75000"/>
                  </a:schemeClr>
                </a:solidFill>
              </a:rPr>
              <a:t>G</a:t>
            </a:r>
            <a:r>
              <a:rPr lang="en-US" sz="1700" dirty="0"/>
              <a:t>uided </a:t>
            </a:r>
            <a:r>
              <a:rPr lang="en-US" sz="1700" dirty="0" err="1"/>
              <a:t>diffusi</a:t>
            </a:r>
            <a:r>
              <a:rPr lang="en-US" sz="1700" dirty="0" err="1">
                <a:solidFill>
                  <a:schemeClr val="accent2">
                    <a:lumMod val="75000"/>
                  </a:schemeClr>
                </a:solidFill>
              </a:rPr>
              <a:t>O</a:t>
            </a:r>
            <a:r>
              <a:rPr lang="en-US" sz="1700" dirty="0" err="1"/>
              <a:t>n</a:t>
            </a:r>
            <a:r>
              <a:rPr lang="en-US" sz="1700" dirty="0"/>
              <a:t>) model</a:t>
            </a:r>
            <a:endParaRPr lang="en-US" sz="1200" dirty="0"/>
          </a:p>
          <a:p>
            <a:pPr lvl="1"/>
            <a:r>
              <a:rPr lang="en-US" sz="1300" dirty="0"/>
              <a:t>Prompt text encoding using an LLM (FLAN-T5)</a:t>
            </a:r>
          </a:p>
          <a:p>
            <a:pPr lvl="1"/>
            <a:r>
              <a:rPr lang="en-US" sz="1300" dirty="0"/>
              <a:t>The LDM creates a latent representation of the audio from the encoded text by using forward and reverse processes</a:t>
            </a:r>
          </a:p>
          <a:p>
            <a:pPr lvl="1"/>
            <a:r>
              <a:rPr lang="en-US" sz="1300" dirty="0"/>
              <a:t>The VAE creates a </a:t>
            </a:r>
            <a:r>
              <a:rPr lang="en-US" sz="1300" dirty="0" err="1"/>
              <a:t>mel</a:t>
            </a:r>
            <a:r>
              <a:rPr lang="en-US" sz="1300" dirty="0"/>
              <a:t>-spectrogram of the final latent representation</a:t>
            </a:r>
          </a:p>
          <a:p>
            <a:pPr lvl="1"/>
            <a:r>
              <a:rPr lang="en-US" sz="1300" dirty="0"/>
              <a:t>A vocoder uses the </a:t>
            </a:r>
            <a:r>
              <a:rPr lang="en-US" sz="1300" dirty="0" err="1"/>
              <a:t>mel</a:t>
            </a:r>
            <a:r>
              <a:rPr lang="en-US" sz="1300" dirty="0"/>
              <a:t>-spectrogram to generate the audio</a:t>
            </a:r>
          </a:p>
          <a:p>
            <a:endParaRPr lang="en-US" sz="1700" dirty="0"/>
          </a:p>
        </p:txBody>
      </p:sp>
      <p:pic>
        <p:nvPicPr>
          <p:cNvPr id="19" name="Picture 18" descr="Zigzag indicator line">
            <a:extLst>
              <a:ext uri="{FF2B5EF4-FFF2-40B4-BE49-F238E27FC236}">
                <a16:creationId xmlns:a16="http://schemas.microsoft.com/office/drawing/2014/main" id="{64F5BB1E-40EF-7019-B913-3BC61169219B}"/>
              </a:ext>
            </a:extLst>
          </p:cNvPr>
          <p:cNvPicPr>
            <a:picLocks noChangeAspect="1"/>
          </p:cNvPicPr>
          <p:nvPr/>
        </p:nvPicPr>
        <p:blipFill rotWithShape="1">
          <a:blip r:embed="rId3"/>
          <a:srcRect l="22338" r="29068" b="-1"/>
          <a:stretch/>
        </p:blipFill>
        <p:spPr>
          <a:xfrm>
            <a:off x="7199440" y="10"/>
            <a:ext cx="4992560" cy="6857990"/>
          </a:xfrm>
          <a:prstGeom prst="rect">
            <a:avLst/>
          </a:prstGeom>
          <a:effectLst/>
        </p:spPr>
      </p:pic>
    </p:spTree>
    <p:extLst>
      <p:ext uri="{BB962C8B-B14F-4D97-AF65-F5344CB8AC3E}">
        <p14:creationId xmlns:p14="http://schemas.microsoft.com/office/powerpoint/2010/main" val="40271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1E35C-74A0-4F8E-BE44-F07905E65C28}"/>
              </a:ext>
            </a:extLst>
          </p:cNvPr>
          <p:cNvSpPr>
            <a:spLocks noGrp="1"/>
          </p:cNvSpPr>
          <p:nvPr>
            <p:ph type="title"/>
          </p:nvPr>
        </p:nvSpPr>
        <p:spPr/>
        <p:txBody>
          <a:bodyPr/>
          <a:lstStyle/>
          <a:p>
            <a:r>
              <a:rPr lang="en-US" dirty="0"/>
              <a:t>Model Performance</a:t>
            </a:r>
          </a:p>
        </p:txBody>
      </p:sp>
      <p:sp>
        <p:nvSpPr>
          <p:cNvPr id="3" name="Content Placeholder 2">
            <a:extLst>
              <a:ext uri="{FF2B5EF4-FFF2-40B4-BE49-F238E27FC236}">
                <a16:creationId xmlns:a16="http://schemas.microsoft.com/office/drawing/2014/main" id="{B41FF985-0B41-3ED9-45D4-4964260D47F3}"/>
              </a:ext>
            </a:extLst>
          </p:cNvPr>
          <p:cNvSpPr>
            <a:spLocks noGrp="1"/>
          </p:cNvSpPr>
          <p:nvPr>
            <p:ph idx="1"/>
          </p:nvPr>
        </p:nvSpPr>
        <p:spPr>
          <a:xfrm>
            <a:off x="274220" y="1920081"/>
            <a:ext cx="5982201" cy="3910766"/>
          </a:xfrm>
        </p:spPr>
        <p:txBody>
          <a:bodyPr>
            <a:normAutofit/>
          </a:bodyPr>
          <a:lstStyle/>
          <a:p>
            <a:r>
              <a:rPr lang="en-US" sz="1600" dirty="0"/>
              <a:t>Objective Evaluation</a:t>
            </a:r>
          </a:p>
          <a:p>
            <a:pPr lvl="1"/>
            <a:r>
              <a:rPr lang="en-US" sz="1600" dirty="0"/>
              <a:t>KL Divergence- computes divergence of differences between audio distributions of original and generated audio samples based on labels from the pretrained prompts </a:t>
            </a:r>
          </a:p>
          <a:p>
            <a:pPr lvl="1"/>
            <a:r>
              <a:rPr lang="en-US" sz="1600" dirty="0"/>
              <a:t>FAD (</a:t>
            </a:r>
            <a:r>
              <a:rPr lang="en-US" sz="1600" dirty="0" err="1"/>
              <a:t>Frechet</a:t>
            </a:r>
            <a:r>
              <a:rPr lang="en-US" sz="1600" dirty="0"/>
              <a:t> Audio Distance)- measures the distance between generated audio distribution and real audio distribution without using any reference samples</a:t>
            </a:r>
          </a:p>
          <a:p>
            <a:r>
              <a:rPr lang="en-US" sz="1600" dirty="0"/>
              <a:t>Subjective Evaluation (on a scale 1-100 averaged)</a:t>
            </a:r>
          </a:p>
          <a:p>
            <a:pPr lvl="1"/>
            <a:r>
              <a:rPr lang="en-US" sz="1600" dirty="0"/>
              <a:t>Overall Sound Quality</a:t>
            </a:r>
          </a:p>
          <a:p>
            <a:pPr lvl="1"/>
            <a:r>
              <a:rPr lang="en-US" sz="1600" dirty="0"/>
              <a:t>Relevance of Audio to the Input Text</a:t>
            </a:r>
          </a:p>
          <a:p>
            <a:pPr marL="800100" lvl="1" indent="-342900">
              <a:buFont typeface="+mj-lt"/>
              <a:buAutoNum type="arabicPeriod"/>
            </a:pPr>
            <a:r>
              <a:rPr lang="en-US" sz="1600" dirty="0"/>
              <a:t>A dog barking</a:t>
            </a:r>
          </a:p>
          <a:p>
            <a:pPr marL="800100" lvl="1" indent="-342900">
              <a:buFont typeface="+mj-lt"/>
              <a:buAutoNum type="arabicPeriod"/>
            </a:pPr>
            <a:r>
              <a:rPr lang="en-US" sz="1600" dirty="0"/>
              <a:t>Rolling thunder with lightning strikes</a:t>
            </a:r>
          </a:p>
          <a:p>
            <a:pPr marL="800100" lvl="1" indent="-342900">
              <a:buFont typeface="+mj-lt"/>
              <a:buAutoNum type="arabicPeriod"/>
            </a:pPr>
            <a:r>
              <a:rPr lang="en-US" sz="1600" dirty="0"/>
              <a:t>An older man speaking the word “hello”</a:t>
            </a:r>
          </a:p>
          <a:p>
            <a:pPr lvl="1"/>
            <a:endParaRPr lang="en-US" sz="1600" dirty="0"/>
          </a:p>
        </p:txBody>
      </p:sp>
      <p:pic>
        <p:nvPicPr>
          <p:cNvPr id="4" name="Picture 3">
            <a:extLst>
              <a:ext uri="{FF2B5EF4-FFF2-40B4-BE49-F238E27FC236}">
                <a16:creationId xmlns:a16="http://schemas.microsoft.com/office/drawing/2014/main" id="{5DEC71EF-BD21-B7CE-3078-77EFBA02ACA3}"/>
              </a:ext>
            </a:extLst>
          </p:cNvPr>
          <p:cNvPicPr>
            <a:picLocks noChangeAspect="1"/>
          </p:cNvPicPr>
          <p:nvPr/>
        </p:nvPicPr>
        <p:blipFill>
          <a:blip r:embed="rId2"/>
          <a:stretch>
            <a:fillRect/>
          </a:stretch>
        </p:blipFill>
        <p:spPr>
          <a:xfrm>
            <a:off x="6186986" y="2352716"/>
            <a:ext cx="5730794" cy="1440658"/>
          </a:xfrm>
          <a:prstGeom prst="rect">
            <a:avLst/>
          </a:prstGeom>
        </p:spPr>
      </p:pic>
      <p:sp>
        <p:nvSpPr>
          <p:cNvPr id="6" name="TextBox 5">
            <a:extLst>
              <a:ext uri="{FF2B5EF4-FFF2-40B4-BE49-F238E27FC236}">
                <a16:creationId xmlns:a16="http://schemas.microsoft.com/office/drawing/2014/main" id="{0E211FEB-7CC7-61B5-8BED-9703EACD6A2F}"/>
              </a:ext>
            </a:extLst>
          </p:cNvPr>
          <p:cNvSpPr txBox="1"/>
          <p:nvPr/>
        </p:nvSpPr>
        <p:spPr>
          <a:xfrm>
            <a:off x="5047248" y="6492875"/>
            <a:ext cx="6999160" cy="276999"/>
          </a:xfrm>
          <a:prstGeom prst="rect">
            <a:avLst/>
          </a:prstGeom>
          <a:noFill/>
        </p:spPr>
        <p:txBody>
          <a:bodyPr wrap="none" rtlCol="0">
            <a:spAutoFit/>
          </a:bodyPr>
          <a:lstStyle/>
          <a:p>
            <a:r>
              <a:rPr lang="en-US" sz="1200" dirty="0"/>
              <a:t>*Objective testing was based on a checkpoint from their inference file instead of our own trained model</a:t>
            </a:r>
          </a:p>
        </p:txBody>
      </p:sp>
    </p:spTree>
    <p:extLst>
      <p:ext uri="{BB962C8B-B14F-4D97-AF65-F5344CB8AC3E}">
        <p14:creationId xmlns:p14="http://schemas.microsoft.com/office/powerpoint/2010/main" val="1172759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62AC5C-2CD0-F6A2-6955-206794DC8673}"/>
              </a:ext>
            </a:extLst>
          </p:cNvPr>
          <p:cNvSpPr>
            <a:spLocks noGrp="1"/>
          </p:cNvSpPr>
          <p:nvPr>
            <p:ph type="title"/>
          </p:nvPr>
        </p:nvSpPr>
        <p:spPr>
          <a:xfrm>
            <a:off x="761800" y="762001"/>
            <a:ext cx="5334197" cy="1708242"/>
          </a:xfrm>
        </p:spPr>
        <p:txBody>
          <a:bodyPr anchor="ctr">
            <a:normAutofit/>
          </a:bodyPr>
          <a:lstStyle/>
          <a:p>
            <a:r>
              <a:rPr lang="en-US" sz="4000"/>
              <a:t>Interesting Experience</a:t>
            </a:r>
          </a:p>
        </p:txBody>
      </p:sp>
      <p:sp>
        <p:nvSpPr>
          <p:cNvPr id="3" name="Content Placeholder 2">
            <a:extLst>
              <a:ext uri="{FF2B5EF4-FFF2-40B4-BE49-F238E27FC236}">
                <a16:creationId xmlns:a16="http://schemas.microsoft.com/office/drawing/2014/main" id="{E48892C4-EF44-DA81-C0FC-4A4A87476CD7}"/>
              </a:ext>
            </a:extLst>
          </p:cNvPr>
          <p:cNvSpPr>
            <a:spLocks noGrp="1"/>
          </p:cNvSpPr>
          <p:nvPr>
            <p:ph idx="1"/>
          </p:nvPr>
        </p:nvSpPr>
        <p:spPr>
          <a:xfrm>
            <a:off x="761800" y="2470244"/>
            <a:ext cx="5334197" cy="3769835"/>
          </a:xfrm>
        </p:spPr>
        <p:txBody>
          <a:bodyPr vert="horz" lIns="91440" tIns="45720" rIns="91440" bIns="45720" rtlCol="0" anchor="ctr">
            <a:noAutofit/>
          </a:bodyPr>
          <a:lstStyle/>
          <a:p>
            <a:r>
              <a:rPr lang="en-US" sz="1600" dirty="0" err="1"/>
              <a:t>AudioCaps</a:t>
            </a:r>
            <a:r>
              <a:rPr lang="en-US" sz="1600" dirty="0"/>
              <a:t> Dataset</a:t>
            </a:r>
          </a:p>
          <a:p>
            <a:pPr lvl="1">
              <a:buFont typeface="Courier New" panose="020B0604020202020204" pitchFamily="34" charset="0"/>
              <a:buChar char="o"/>
            </a:pPr>
            <a:r>
              <a:rPr lang="en-US" sz="1600" dirty="0"/>
              <a:t>It was interesting to see how in depth and large the dataset that the Tango model was trained on.</a:t>
            </a:r>
          </a:p>
          <a:p>
            <a:pPr lvl="1">
              <a:buFont typeface="Courier New" panose="020B0604020202020204" pitchFamily="34" charset="0"/>
              <a:buChar char="o"/>
            </a:pPr>
            <a:r>
              <a:rPr lang="en-US" sz="1600" dirty="0"/>
              <a:t>The dataset is open-sourced and is primarily comprised of audio descriptions from public YouTube videos.</a:t>
            </a:r>
          </a:p>
          <a:p>
            <a:r>
              <a:rPr lang="en-US" sz="1600" dirty="0"/>
              <a:t>Descriptive Audio Generation</a:t>
            </a:r>
          </a:p>
          <a:p>
            <a:pPr lvl="1">
              <a:buFont typeface="Courier New" panose="020B0604020202020204" pitchFamily="34" charset="0"/>
              <a:buChar char="o"/>
            </a:pPr>
            <a:r>
              <a:rPr lang="en-US" sz="1600" dirty="0"/>
              <a:t>The generated audio from this model can handle many descriptive words to make it more realistic.</a:t>
            </a:r>
          </a:p>
          <a:p>
            <a:pPr lvl="1">
              <a:buFont typeface="Courier New" panose="020B0604020202020204" pitchFamily="34" charset="0"/>
              <a:buChar char="o"/>
            </a:pPr>
            <a:r>
              <a:rPr lang="en-US" sz="1600" dirty="0"/>
              <a:t>Because the dataset this model is trained on is so vast, the audio we were able to generate could be very helpful in certain industries to save money.</a:t>
            </a:r>
          </a:p>
          <a:p>
            <a:pPr lvl="1">
              <a:buFont typeface="Courier New" panose="020B0604020202020204" pitchFamily="34" charset="0"/>
              <a:buChar char="o"/>
            </a:pPr>
            <a:r>
              <a:rPr lang="en-US" sz="1600" dirty="0"/>
              <a:t>However, there are some ethical concerns with how realistic generated audio could be used maliciously.</a:t>
            </a:r>
          </a:p>
        </p:txBody>
      </p:sp>
      <p:pic>
        <p:nvPicPr>
          <p:cNvPr id="4" name="Picture 3" descr="Abstract background of data">
            <a:extLst>
              <a:ext uri="{FF2B5EF4-FFF2-40B4-BE49-F238E27FC236}">
                <a16:creationId xmlns:a16="http://schemas.microsoft.com/office/drawing/2014/main" id="{A9C2CFD1-0296-9F13-1936-C479D89B7C94}"/>
              </a:ext>
            </a:extLst>
          </p:cNvPr>
          <p:cNvPicPr>
            <a:picLocks noChangeAspect="1"/>
          </p:cNvPicPr>
          <p:nvPr/>
        </p:nvPicPr>
        <p:blipFill rotWithShape="1">
          <a:blip r:embed="rId2"/>
          <a:srcRect l="24025" r="32292"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949232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FA85D8-35DC-1024-1CEB-370B6405B1DD}"/>
              </a:ext>
            </a:extLst>
          </p:cNvPr>
          <p:cNvSpPr>
            <a:spLocks noGrp="1"/>
          </p:cNvSpPr>
          <p:nvPr>
            <p:ph type="title"/>
          </p:nvPr>
        </p:nvSpPr>
        <p:spPr>
          <a:xfrm>
            <a:off x="761800" y="762001"/>
            <a:ext cx="5334197" cy="1708242"/>
          </a:xfrm>
        </p:spPr>
        <p:txBody>
          <a:bodyPr anchor="ctr">
            <a:normAutofit/>
          </a:bodyPr>
          <a:lstStyle/>
          <a:p>
            <a:r>
              <a:rPr lang="en-US" sz="4000"/>
              <a:t>Suggestions</a:t>
            </a:r>
          </a:p>
        </p:txBody>
      </p:sp>
      <p:sp>
        <p:nvSpPr>
          <p:cNvPr id="3" name="Content Placeholder 2">
            <a:extLst>
              <a:ext uri="{FF2B5EF4-FFF2-40B4-BE49-F238E27FC236}">
                <a16:creationId xmlns:a16="http://schemas.microsoft.com/office/drawing/2014/main" id="{5CDBC7E7-93CA-BBA7-D119-BC8ABFEC74A1}"/>
              </a:ext>
            </a:extLst>
          </p:cNvPr>
          <p:cNvSpPr>
            <a:spLocks noGrp="1"/>
          </p:cNvSpPr>
          <p:nvPr>
            <p:ph idx="1"/>
          </p:nvPr>
        </p:nvSpPr>
        <p:spPr>
          <a:xfrm>
            <a:off x="761800" y="2470244"/>
            <a:ext cx="5334197" cy="3769835"/>
          </a:xfrm>
        </p:spPr>
        <p:txBody>
          <a:bodyPr vert="horz" lIns="91440" tIns="45720" rIns="91440" bIns="45720" rtlCol="0" anchor="ctr">
            <a:normAutofit/>
          </a:bodyPr>
          <a:lstStyle/>
          <a:p>
            <a:pPr>
              <a:buFont typeface="Arial" panose="02110004020202020204"/>
              <a:buChar char="•"/>
            </a:pPr>
            <a:r>
              <a:rPr lang="en-US" sz="1900" dirty="0"/>
              <a:t>YouTube is a great resource to assist on some models/papers, especially when getting started.</a:t>
            </a:r>
          </a:p>
          <a:p>
            <a:pPr>
              <a:buFont typeface="Arial" panose="02110004020202020204"/>
              <a:buChar char="•"/>
            </a:pPr>
            <a:r>
              <a:rPr lang="en-US" sz="1900" dirty="0"/>
              <a:t>If there is little to no documentation or helpful information in the model's README, consult online forums like </a:t>
            </a:r>
            <a:r>
              <a:rPr lang="en-US" sz="1900" dirty="0" err="1"/>
              <a:t>StackOverflow</a:t>
            </a:r>
            <a:r>
              <a:rPr lang="en-US" sz="1900" dirty="0"/>
              <a:t>.</a:t>
            </a:r>
          </a:p>
          <a:p>
            <a:pPr>
              <a:buFont typeface="Arial" panose="02110004020202020204"/>
              <a:buChar char="•"/>
            </a:pPr>
            <a:r>
              <a:rPr lang="en-US" sz="1900" dirty="0"/>
              <a:t>Print out the research paper.</a:t>
            </a:r>
          </a:p>
          <a:p>
            <a:r>
              <a:rPr lang="en-US" sz="1900" dirty="0"/>
              <a:t>Get started working with model as early as possible because some models require a lot of processing power.</a:t>
            </a:r>
          </a:p>
          <a:p>
            <a:pPr marL="0" indent="0">
              <a:buNone/>
            </a:pPr>
            <a:endParaRPr lang="en-US" sz="1900" dirty="0"/>
          </a:p>
          <a:p>
            <a:pPr>
              <a:buFont typeface="Arial" panose="02110004020202020204"/>
              <a:buChar char="•"/>
            </a:pPr>
            <a:endParaRPr lang="en-US" sz="1900" dirty="0"/>
          </a:p>
        </p:txBody>
      </p:sp>
      <p:pic>
        <p:nvPicPr>
          <p:cNvPr id="5" name="Picture 4" descr="A person reaching for a paper on a table full of paper and sticky notes">
            <a:extLst>
              <a:ext uri="{FF2B5EF4-FFF2-40B4-BE49-F238E27FC236}">
                <a16:creationId xmlns:a16="http://schemas.microsoft.com/office/drawing/2014/main" id="{81909C15-036A-715B-BA1A-AC376CCD323B}"/>
              </a:ext>
            </a:extLst>
          </p:cNvPr>
          <p:cNvPicPr>
            <a:picLocks noChangeAspect="1"/>
          </p:cNvPicPr>
          <p:nvPr/>
        </p:nvPicPr>
        <p:blipFill rotWithShape="1">
          <a:blip r:embed="rId2"/>
          <a:srcRect l="22695" r="25468"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238688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CCE13D1-DC5E-60CD-6E94-9CCA57BED4CF}"/>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Thank you!</a:t>
            </a:r>
          </a:p>
        </p:txBody>
      </p:sp>
      <p:sp>
        <p:nvSpPr>
          <p:cNvPr id="3" name="Subtitle 2">
            <a:extLst>
              <a:ext uri="{FF2B5EF4-FFF2-40B4-BE49-F238E27FC236}">
                <a16:creationId xmlns:a16="http://schemas.microsoft.com/office/drawing/2014/main" id="{F6488CA2-0932-7F0B-CD4B-78556F66A924}"/>
              </a:ext>
            </a:extLst>
          </p:cNvPr>
          <p:cNvSpPr>
            <a:spLocks noGrp="1"/>
          </p:cNvSpPr>
          <p:nvPr>
            <p:ph type="subTitle" idx="1"/>
          </p:nvPr>
        </p:nvSpPr>
        <p:spPr>
          <a:xfrm>
            <a:off x="1350682" y="4870824"/>
            <a:ext cx="10005951" cy="1458258"/>
          </a:xfrm>
        </p:spPr>
        <p:txBody>
          <a:bodyPr anchor="ctr">
            <a:normAutofit/>
          </a:bodyPr>
          <a:lstStyle/>
          <a:p>
            <a:pPr algn="l"/>
            <a:endParaRPr lang="en-US"/>
          </a:p>
        </p:txBody>
      </p:sp>
    </p:spTree>
    <p:extLst>
      <p:ext uri="{BB962C8B-B14F-4D97-AF65-F5344CB8AC3E}">
        <p14:creationId xmlns:p14="http://schemas.microsoft.com/office/powerpoint/2010/main" val="3309416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TotalTime>
  <Words>392</Words>
  <Application>Microsoft Macintosh PowerPoint</Application>
  <PresentationFormat>Widescreen</PresentationFormat>
  <Paragraphs>39</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Aptos Display</vt:lpstr>
      <vt:lpstr>Arial</vt:lpstr>
      <vt:lpstr>Courier New</vt:lpstr>
      <vt:lpstr>Office Theme</vt:lpstr>
      <vt:lpstr>Neural Network Project</vt:lpstr>
      <vt:lpstr>Project Task Recap</vt:lpstr>
      <vt:lpstr>Model Performance</vt:lpstr>
      <vt:lpstr>Interesting Experience</vt:lpstr>
      <vt:lpstr>Suggestions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 Project Introduction</dc:title>
  <dc:creator>Russell, Braum P.</dc:creator>
  <cp:lastModifiedBy>Russell, Braum P.</cp:lastModifiedBy>
  <cp:revision>6</cp:revision>
  <dcterms:created xsi:type="dcterms:W3CDTF">2024-04-08T16:23:24Z</dcterms:created>
  <dcterms:modified xsi:type="dcterms:W3CDTF">2024-05-01T01:06:32Z</dcterms:modified>
</cp:coreProperties>
</file>