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4" r:id="rId3"/>
    <p:sldId id="266" r:id="rId4"/>
    <p:sldId id="267" r:id="rId5"/>
    <p:sldId id="258" r:id="rId6"/>
    <p:sldId id="263" r:id="rId7"/>
    <p:sldId id="259" r:id="rId8"/>
    <p:sldId id="260" r:id="rId9"/>
    <p:sldId id="265"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5929E-22FB-C857-A995-E9BD145E91D4}" v="183" dt="2024-03-06T06:28:56.133"/>
    <p1510:client id="{5DB0BB42-8612-9E1A-3722-FACAA372551A}" v="19" dt="2024-03-05T15:49:52.383"/>
    <p1510:client id="{DDA19EB7-CAA3-00AB-EE86-41FF07AD724D}" v="264" dt="2024-03-06T16:30:09.218"/>
    <p1510:client id="{F678AC7D-00FE-5D6C-A4C0-8CF4C9380C09}" v="4" dt="2024-03-06T15:35:16.5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91"/>
    <p:restoredTop sz="94692"/>
  </p:normalViewPr>
  <p:slideViewPr>
    <p:cSldViewPr snapToGrid="0">
      <p:cViewPr varScale="1">
        <p:scale>
          <a:sx n="99" d="100"/>
          <a:sy n="99" d="100"/>
        </p:scale>
        <p:origin x="192"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54F549-94F7-4678-9A57-A929A06049D0}"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977640D6-768A-4B58-AC44-7E5CD271154B}">
      <dgm:prSet/>
      <dgm:spPr/>
      <dgm:t>
        <a:bodyPr/>
        <a:lstStyle/>
        <a:p>
          <a:pPr>
            <a:lnSpc>
              <a:spcPct val="100000"/>
            </a:lnSpc>
            <a:defRPr cap="all"/>
          </a:pPr>
          <a:r>
            <a:rPr lang="en-US"/>
            <a:t>8.7% of the people in the collected data have had both hypertension and have been married at some point in time, 89% confidence level, 1.36 lift</a:t>
          </a:r>
        </a:p>
      </dgm:t>
    </dgm:pt>
    <dgm:pt modelId="{8BBAAB51-2C21-46D0-8041-D5CEA29030B8}" type="parTrans" cxnId="{C6D15126-6B13-481D-A842-7B54C00E0C4B}">
      <dgm:prSet/>
      <dgm:spPr/>
      <dgm:t>
        <a:bodyPr/>
        <a:lstStyle/>
        <a:p>
          <a:endParaRPr lang="en-US"/>
        </a:p>
      </dgm:t>
    </dgm:pt>
    <dgm:pt modelId="{092444CD-C7DE-488C-8667-55452FDF3897}" type="sibTrans" cxnId="{C6D15126-6B13-481D-A842-7B54C00E0C4B}">
      <dgm:prSet/>
      <dgm:spPr/>
      <dgm:t>
        <a:bodyPr/>
        <a:lstStyle/>
        <a:p>
          <a:endParaRPr lang="en-US"/>
        </a:p>
      </dgm:t>
    </dgm:pt>
    <dgm:pt modelId="{4DE62523-AA2D-42CC-8FE5-B5E35133955A}">
      <dgm:prSet/>
      <dgm:spPr/>
      <dgm:t>
        <a:bodyPr/>
        <a:lstStyle/>
        <a:p>
          <a:pPr>
            <a:lnSpc>
              <a:spcPct val="100000"/>
            </a:lnSpc>
            <a:defRPr cap="all"/>
          </a:pPr>
          <a:r>
            <a:rPr lang="en-US"/>
            <a:t>1% of people have been married and have also had both hypertension and stroke, 83% confidence level, 1.27 lift</a:t>
          </a:r>
        </a:p>
      </dgm:t>
    </dgm:pt>
    <dgm:pt modelId="{600DD86A-01F3-413C-BEE5-4DC7EAFAEB83}" type="parTrans" cxnId="{7523B624-2C53-4773-BC02-095CBB92C4A2}">
      <dgm:prSet/>
      <dgm:spPr/>
      <dgm:t>
        <a:bodyPr/>
        <a:lstStyle/>
        <a:p>
          <a:endParaRPr lang="en-US"/>
        </a:p>
      </dgm:t>
    </dgm:pt>
    <dgm:pt modelId="{5F0C642D-0564-40A4-A8C4-5947E9B8E3FD}" type="sibTrans" cxnId="{7523B624-2C53-4773-BC02-095CBB92C4A2}">
      <dgm:prSet/>
      <dgm:spPr/>
      <dgm:t>
        <a:bodyPr/>
        <a:lstStyle/>
        <a:p>
          <a:endParaRPr lang="en-US"/>
        </a:p>
      </dgm:t>
    </dgm:pt>
    <dgm:pt modelId="{9FDEAB54-4F46-47AD-9FF5-6616ABF8F2A5}" type="pres">
      <dgm:prSet presAssocID="{8F54F549-94F7-4678-9A57-A929A06049D0}" presName="root" presStyleCnt="0">
        <dgm:presLayoutVars>
          <dgm:dir/>
          <dgm:resizeHandles val="exact"/>
        </dgm:presLayoutVars>
      </dgm:prSet>
      <dgm:spPr/>
    </dgm:pt>
    <dgm:pt modelId="{06ACAC17-F398-4A4F-A153-08F3EDF4B27D}" type="pres">
      <dgm:prSet presAssocID="{977640D6-768A-4B58-AC44-7E5CD271154B}" presName="compNode" presStyleCnt="0"/>
      <dgm:spPr/>
    </dgm:pt>
    <dgm:pt modelId="{E8E76FB5-8949-44C3-8D19-9EF83C2CF6DB}" type="pres">
      <dgm:prSet presAssocID="{977640D6-768A-4B58-AC44-7E5CD271154B}" presName="iconBgRect" presStyleLbl="bgShp" presStyleIdx="0" presStyleCnt="2"/>
      <dgm:spPr/>
    </dgm:pt>
    <dgm:pt modelId="{C64871E0-1A22-4657-A418-227F5D1E4DA1}" type="pres">
      <dgm:prSet presAssocID="{977640D6-768A-4B58-AC44-7E5CD271154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Kidney"/>
        </a:ext>
      </dgm:extLst>
    </dgm:pt>
    <dgm:pt modelId="{8E96FFA9-FD55-4FCF-ABD4-B7B20D1115FB}" type="pres">
      <dgm:prSet presAssocID="{977640D6-768A-4B58-AC44-7E5CD271154B}" presName="spaceRect" presStyleCnt="0"/>
      <dgm:spPr/>
    </dgm:pt>
    <dgm:pt modelId="{4248C2C8-8BC8-4D2C-8FE4-3CB1ECBD9728}" type="pres">
      <dgm:prSet presAssocID="{977640D6-768A-4B58-AC44-7E5CD271154B}" presName="textRect" presStyleLbl="revTx" presStyleIdx="0" presStyleCnt="2">
        <dgm:presLayoutVars>
          <dgm:chMax val="1"/>
          <dgm:chPref val="1"/>
        </dgm:presLayoutVars>
      </dgm:prSet>
      <dgm:spPr/>
    </dgm:pt>
    <dgm:pt modelId="{56F899DB-44BC-4F48-AA4F-213A563B7923}" type="pres">
      <dgm:prSet presAssocID="{092444CD-C7DE-488C-8667-55452FDF3897}" presName="sibTrans" presStyleCnt="0"/>
      <dgm:spPr/>
    </dgm:pt>
    <dgm:pt modelId="{458280AA-BEFC-42C3-A062-08283F3B1867}" type="pres">
      <dgm:prSet presAssocID="{4DE62523-AA2D-42CC-8FE5-B5E35133955A}" presName="compNode" presStyleCnt="0"/>
      <dgm:spPr/>
    </dgm:pt>
    <dgm:pt modelId="{56724353-CF10-4D87-A493-A556186599A7}" type="pres">
      <dgm:prSet presAssocID="{4DE62523-AA2D-42CC-8FE5-B5E35133955A}" presName="iconBgRect" presStyleLbl="bgShp" presStyleIdx="1" presStyleCnt="2"/>
      <dgm:spPr/>
    </dgm:pt>
    <dgm:pt modelId="{309E1322-635A-4928-AA90-FDBDADEA9C2A}" type="pres">
      <dgm:prSet presAssocID="{4DE62523-AA2D-42CC-8FE5-B5E35133955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rt Organ"/>
        </a:ext>
      </dgm:extLst>
    </dgm:pt>
    <dgm:pt modelId="{624E8D98-E52E-4ABF-821A-27C04C293FD4}" type="pres">
      <dgm:prSet presAssocID="{4DE62523-AA2D-42CC-8FE5-B5E35133955A}" presName="spaceRect" presStyleCnt="0"/>
      <dgm:spPr/>
    </dgm:pt>
    <dgm:pt modelId="{295867FF-092B-40F0-BB03-B9639D505C11}" type="pres">
      <dgm:prSet presAssocID="{4DE62523-AA2D-42CC-8FE5-B5E35133955A}" presName="textRect" presStyleLbl="revTx" presStyleIdx="1" presStyleCnt="2">
        <dgm:presLayoutVars>
          <dgm:chMax val="1"/>
          <dgm:chPref val="1"/>
        </dgm:presLayoutVars>
      </dgm:prSet>
      <dgm:spPr/>
    </dgm:pt>
  </dgm:ptLst>
  <dgm:cxnLst>
    <dgm:cxn modelId="{7523B624-2C53-4773-BC02-095CBB92C4A2}" srcId="{8F54F549-94F7-4678-9A57-A929A06049D0}" destId="{4DE62523-AA2D-42CC-8FE5-B5E35133955A}" srcOrd="1" destOrd="0" parTransId="{600DD86A-01F3-413C-BEE5-4DC7EAFAEB83}" sibTransId="{5F0C642D-0564-40A4-A8C4-5947E9B8E3FD}"/>
    <dgm:cxn modelId="{FED9E925-586C-408B-BA04-CEE5297BC00A}" type="presOf" srcId="{4DE62523-AA2D-42CC-8FE5-B5E35133955A}" destId="{295867FF-092B-40F0-BB03-B9639D505C11}" srcOrd="0" destOrd="0" presId="urn:microsoft.com/office/officeart/2018/5/layout/IconCircleLabelList"/>
    <dgm:cxn modelId="{C6D15126-6B13-481D-A842-7B54C00E0C4B}" srcId="{8F54F549-94F7-4678-9A57-A929A06049D0}" destId="{977640D6-768A-4B58-AC44-7E5CD271154B}" srcOrd="0" destOrd="0" parTransId="{8BBAAB51-2C21-46D0-8041-D5CEA29030B8}" sibTransId="{092444CD-C7DE-488C-8667-55452FDF3897}"/>
    <dgm:cxn modelId="{426F6E8D-80EA-4BE3-B6F6-32723AD4E4C8}" type="presOf" srcId="{977640D6-768A-4B58-AC44-7E5CD271154B}" destId="{4248C2C8-8BC8-4D2C-8FE4-3CB1ECBD9728}" srcOrd="0" destOrd="0" presId="urn:microsoft.com/office/officeart/2018/5/layout/IconCircleLabelList"/>
    <dgm:cxn modelId="{D6FC76EB-BCFF-4608-B8D1-6001EBADCF5D}" type="presOf" srcId="{8F54F549-94F7-4678-9A57-A929A06049D0}" destId="{9FDEAB54-4F46-47AD-9FF5-6616ABF8F2A5}" srcOrd="0" destOrd="0" presId="urn:microsoft.com/office/officeart/2018/5/layout/IconCircleLabelList"/>
    <dgm:cxn modelId="{FBEE42F5-2C52-4F7E-A58B-425AEDB565F0}" type="presParOf" srcId="{9FDEAB54-4F46-47AD-9FF5-6616ABF8F2A5}" destId="{06ACAC17-F398-4A4F-A153-08F3EDF4B27D}" srcOrd="0" destOrd="0" presId="urn:microsoft.com/office/officeart/2018/5/layout/IconCircleLabelList"/>
    <dgm:cxn modelId="{76D3BD35-027F-4AE8-ADB0-BF6A58E1D3F7}" type="presParOf" srcId="{06ACAC17-F398-4A4F-A153-08F3EDF4B27D}" destId="{E8E76FB5-8949-44C3-8D19-9EF83C2CF6DB}" srcOrd="0" destOrd="0" presId="urn:microsoft.com/office/officeart/2018/5/layout/IconCircleLabelList"/>
    <dgm:cxn modelId="{8F568F4F-023E-4822-8C06-DC19CC450E14}" type="presParOf" srcId="{06ACAC17-F398-4A4F-A153-08F3EDF4B27D}" destId="{C64871E0-1A22-4657-A418-227F5D1E4DA1}" srcOrd="1" destOrd="0" presId="urn:microsoft.com/office/officeart/2018/5/layout/IconCircleLabelList"/>
    <dgm:cxn modelId="{540856D6-221E-4BDE-840B-792764FF76BC}" type="presParOf" srcId="{06ACAC17-F398-4A4F-A153-08F3EDF4B27D}" destId="{8E96FFA9-FD55-4FCF-ABD4-B7B20D1115FB}" srcOrd="2" destOrd="0" presId="urn:microsoft.com/office/officeart/2018/5/layout/IconCircleLabelList"/>
    <dgm:cxn modelId="{34FF650B-6F7D-4F14-B411-5983FE62775A}" type="presParOf" srcId="{06ACAC17-F398-4A4F-A153-08F3EDF4B27D}" destId="{4248C2C8-8BC8-4D2C-8FE4-3CB1ECBD9728}" srcOrd="3" destOrd="0" presId="urn:microsoft.com/office/officeart/2018/5/layout/IconCircleLabelList"/>
    <dgm:cxn modelId="{1ACB2443-5E35-4EA2-A1C1-017BC344C54D}" type="presParOf" srcId="{9FDEAB54-4F46-47AD-9FF5-6616ABF8F2A5}" destId="{56F899DB-44BC-4F48-AA4F-213A563B7923}" srcOrd="1" destOrd="0" presId="urn:microsoft.com/office/officeart/2018/5/layout/IconCircleLabelList"/>
    <dgm:cxn modelId="{0424A7C1-C467-451F-8E73-9C01D1187DCE}" type="presParOf" srcId="{9FDEAB54-4F46-47AD-9FF5-6616ABF8F2A5}" destId="{458280AA-BEFC-42C3-A062-08283F3B1867}" srcOrd="2" destOrd="0" presId="urn:microsoft.com/office/officeart/2018/5/layout/IconCircleLabelList"/>
    <dgm:cxn modelId="{FE2B243C-8281-4531-995A-CBB7275B4C27}" type="presParOf" srcId="{458280AA-BEFC-42C3-A062-08283F3B1867}" destId="{56724353-CF10-4D87-A493-A556186599A7}" srcOrd="0" destOrd="0" presId="urn:microsoft.com/office/officeart/2018/5/layout/IconCircleLabelList"/>
    <dgm:cxn modelId="{C797F606-9A9C-4E1C-8995-323F62EFB95A}" type="presParOf" srcId="{458280AA-BEFC-42C3-A062-08283F3B1867}" destId="{309E1322-635A-4928-AA90-FDBDADEA9C2A}" srcOrd="1" destOrd="0" presId="urn:microsoft.com/office/officeart/2018/5/layout/IconCircleLabelList"/>
    <dgm:cxn modelId="{B9FDED0B-B9E7-419C-84E5-0072C94331DC}" type="presParOf" srcId="{458280AA-BEFC-42C3-A062-08283F3B1867}" destId="{624E8D98-E52E-4ABF-821A-27C04C293FD4}" srcOrd="2" destOrd="0" presId="urn:microsoft.com/office/officeart/2018/5/layout/IconCircleLabelList"/>
    <dgm:cxn modelId="{B54FE836-0858-4D4A-8692-58F5F7F5E56D}" type="presParOf" srcId="{458280AA-BEFC-42C3-A062-08283F3B1867}" destId="{295867FF-092B-40F0-BB03-B9639D505C11}"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E76FB5-8949-44C3-8D19-9EF83C2CF6DB}">
      <dsp:nvSpPr>
        <dsp:cNvPr id="0" name=""/>
        <dsp:cNvSpPr/>
      </dsp:nvSpPr>
      <dsp:spPr>
        <a:xfrm>
          <a:off x="980553" y="13660"/>
          <a:ext cx="1612687" cy="1612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4871E0-1A22-4657-A418-227F5D1E4DA1}">
      <dsp:nvSpPr>
        <dsp:cNvPr id="0" name=""/>
        <dsp:cNvSpPr/>
      </dsp:nvSpPr>
      <dsp:spPr>
        <a:xfrm>
          <a:off x="1324240" y="357348"/>
          <a:ext cx="925312" cy="925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48C2C8-8BC8-4D2C-8FE4-3CB1ECBD9728}">
      <dsp:nvSpPr>
        <dsp:cNvPr id="0" name=""/>
        <dsp:cNvSpPr/>
      </dsp:nvSpPr>
      <dsp:spPr>
        <a:xfrm>
          <a:off x="465021" y="2128661"/>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8.7% of the people in the collected data have had both hypertension and have been married at some point in time, 89% confidence level, 1.36 lift</a:t>
          </a:r>
        </a:p>
      </dsp:txBody>
      <dsp:txXfrm>
        <a:off x="465021" y="2128661"/>
        <a:ext cx="2643750" cy="720000"/>
      </dsp:txXfrm>
    </dsp:sp>
    <dsp:sp modelId="{56724353-CF10-4D87-A493-A556186599A7}">
      <dsp:nvSpPr>
        <dsp:cNvPr id="0" name=""/>
        <dsp:cNvSpPr/>
      </dsp:nvSpPr>
      <dsp:spPr>
        <a:xfrm>
          <a:off x="4086959" y="13660"/>
          <a:ext cx="1612687" cy="1612687"/>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9E1322-635A-4928-AA90-FDBDADEA9C2A}">
      <dsp:nvSpPr>
        <dsp:cNvPr id="0" name=""/>
        <dsp:cNvSpPr/>
      </dsp:nvSpPr>
      <dsp:spPr>
        <a:xfrm>
          <a:off x="4430646" y="357348"/>
          <a:ext cx="925312" cy="925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95867FF-092B-40F0-BB03-B9639D505C11}">
      <dsp:nvSpPr>
        <dsp:cNvPr id="0" name=""/>
        <dsp:cNvSpPr/>
      </dsp:nvSpPr>
      <dsp:spPr>
        <a:xfrm>
          <a:off x="3571428" y="2128661"/>
          <a:ext cx="26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1% of people have been married and have also had both hypertension and stroke, 83% confidence level, 1.27 lift</a:t>
          </a:r>
        </a:p>
      </dsp:txBody>
      <dsp:txXfrm>
        <a:off x="3571428" y="2128661"/>
        <a:ext cx="264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CBF311-FA94-493F-96E2-D48B8B978BCF}" type="datetimeFigureOut">
              <a:t>10/14/24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2856A5-5CB1-4A09-9577-4A07680788B4}" type="slidenum">
              <a:t>‹#›</a:t>
            </a:fld>
            <a:endParaRPr lang="en-US"/>
          </a:p>
        </p:txBody>
      </p:sp>
    </p:spTree>
    <p:extLst>
      <p:ext uri="{BB962C8B-B14F-4D97-AF65-F5344CB8AC3E}">
        <p14:creationId xmlns:p14="http://schemas.microsoft.com/office/powerpoint/2010/main" val="2294183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a:t>Every 40 seconds, someone in the United States experiences a stroke, underscoring the urgent need to address this pressing public health issue. Therefore, according to this average, by the conclusion of this 20 minute presentation, 30 strokes will have occurred.</a:t>
            </a:r>
            <a:endParaRPr lang="en-US">
              <a:cs typeface="Calibri" panose="020F0502020204030204"/>
            </a:endParaRPr>
          </a:p>
          <a:p>
            <a:pPr marL="171450" indent="-171450">
              <a:buFont typeface="Calibri"/>
              <a:buChar char="-"/>
            </a:pPr>
            <a:r>
              <a:rPr lang="en-US"/>
              <a:t>Nearly one in three U.S. adults has high blood pressure, with many unaware due to the lack of symptoms. High blood pressure is the number one modifiable risk factor for stroke, contributing to various cardiovascular complications (American Stroke Association).</a:t>
            </a:r>
            <a:endParaRPr lang="en-US">
              <a:cs typeface="Calibri" panose="020F0502020204030204"/>
            </a:endParaRPr>
          </a:p>
          <a:p>
            <a:pPr marL="171450" indent="-171450">
              <a:buFont typeface="Calibri"/>
              <a:buChar char="-"/>
            </a:pPr>
            <a:r>
              <a:rPr lang="en-US"/>
              <a:t>Strokes accounted for one out of every six deaths related to cardiovascular disease</a:t>
            </a:r>
            <a:endParaRPr lang="en-US">
              <a:cs typeface="Calibri" panose="020F0502020204030204"/>
            </a:endParaRPr>
          </a:p>
        </p:txBody>
      </p:sp>
      <p:sp>
        <p:nvSpPr>
          <p:cNvPr id="4" name="Slide Number Placeholder 3"/>
          <p:cNvSpPr>
            <a:spLocks noGrp="1"/>
          </p:cNvSpPr>
          <p:nvPr>
            <p:ph type="sldNum" sz="quarter" idx="5"/>
          </p:nvPr>
        </p:nvSpPr>
        <p:spPr/>
        <p:txBody>
          <a:bodyPr/>
          <a:lstStyle/>
          <a:p>
            <a:fld id="{EF2856A5-5CB1-4A09-9577-4A07680788B4}" type="slidenum">
              <a:t>3</a:t>
            </a:fld>
            <a:endParaRPr lang="en-US"/>
          </a:p>
        </p:txBody>
      </p:sp>
    </p:spTree>
    <p:extLst>
      <p:ext uri="{BB962C8B-B14F-4D97-AF65-F5344CB8AC3E}">
        <p14:creationId xmlns:p14="http://schemas.microsoft.com/office/powerpoint/2010/main" val="26389617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Sans-Serif"/>
              <a:buChar char="-"/>
            </a:pPr>
            <a:r>
              <a:rPr lang="en-US"/>
              <a:t>Strokes remain a significant challenge for individuals, families, and healthcare systems worldwide, necessitating a comprehensive understanding of the multifaceted factors contributing to their occurrences.</a:t>
            </a:r>
          </a:p>
          <a:p>
            <a:pPr marL="171450" indent="-171450">
              <a:buFont typeface="Calibri,Sans-Serif"/>
              <a:buChar char="-"/>
            </a:pPr>
            <a:r>
              <a:rPr lang="en-US"/>
              <a:t>Despite considerable research efforts, gaps persist in understanding the intricate interplay between demographic, lifestyle, and clinical variables in determining stroke risk. The problem at hand lies in the complexity of stroke risk assessment, intensified by the heterogeneous nature of risk factors and the limited generalizability of existing studies across diverse populations. Moreover, while large-scale datasets such as the Stroke Prediction Dataset offer a wealth of information, extracting meaningful insights requires overcoming methodological challenges related to data processing and predictive modeling</a:t>
            </a:r>
            <a:endParaRPr lang="en-US">
              <a:cs typeface="Calibri"/>
            </a:endParaRPr>
          </a:p>
          <a:p>
            <a:pPr marL="171450" indent="-171450">
              <a:buFont typeface="Calibri,Sans-Serif"/>
              <a:buChar char="-"/>
            </a:pPr>
            <a:r>
              <a:rPr lang="en-US"/>
              <a:t>This study aims to bridge these gaps by comprehensively analyzing the Stroke Prediction Dataset, uncovering hidden patterns, and developing predictive models for stroke occurrence</a:t>
            </a:r>
            <a:endParaRPr lang="en-US">
              <a:cs typeface="Calibri"/>
            </a:endParaRPr>
          </a:p>
          <a:p>
            <a:pPr marL="171450" indent="-171450">
              <a:buFont typeface="Calibri,Sans-Serif"/>
              <a:buChar char="-"/>
            </a:pPr>
            <a:r>
              <a:rPr lang="en-US"/>
              <a:t>The research seeks to filter stroke risk assessment methods and develop targeted prevention strategies to empower healthcare practitioners and individuals, ultimately improving health outcomes</a:t>
            </a:r>
          </a:p>
        </p:txBody>
      </p:sp>
      <p:sp>
        <p:nvSpPr>
          <p:cNvPr id="4" name="Slide Number Placeholder 3"/>
          <p:cNvSpPr>
            <a:spLocks noGrp="1"/>
          </p:cNvSpPr>
          <p:nvPr>
            <p:ph type="sldNum" sz="quarter" idx="5"/>
          </p:nvPr>
        </p:nvSpPr>
        <p:spPr/>
        <p:txBody>
          <a:bodyPr/>
          <a:lstStyle/>
          <a:p>
            <a:fld id="{EF2856A5-5CB1-4A09-9577-4A07680788B4}" type="slidenum">
              <a:t>4</a:t>
            </a:fld>
            <a:endParaRPr lang="en-US"/>
          </a:p>
        </p:txBody>
      </p:sp>
    </p:spTree>
    <p:extLst>
      <p:ext uri="{BB962C8B-B14F-4D97-AF65-F5344CB8AC3E}">
        <p14:creationId xmlns:p14="http://schemas.microsoft.com/office/powerpoint/2010/main" val="3461401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EF2856A5-5CB1-4A09-9577-4A07680788B4}" type="slidenum">
              <a:t>5</a:t>
            </a:fld>
            <a:endParaRPr lang="en-US"/>
          </a:p>
        </p:txBody>
      </p:sp>
    </p:spTree>
    <p:extLst>
      <p:ext uri="{BB962C8B-B14F-4D97-AF65-F5344CB8AC3E}">
        <p14:creationId xmlns:p14="http://schemas.microsoft.com/office/powerpoint/2010/main" val="2240610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10/14/24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10/14/24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9.png"/><Relationship Id="rId7" Type="http://schemas.openxmlformats.org/officeDocument/2006/relationships/diagramColors" Target="../diagrams/colors1.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90662" y="4267832"/>
            <a:ext cx="4805996" cy="1297115"/>
          </a:xfrm>
        </p:spPr>
        <p:txBody>
          <a:bodyPr anchor="t">
            <a:normAutofit/>
          </a:bodyPr>
          <a:lstStyle/>
          <a:p>
            <a:pPr algn="l"/>
            <a:r>
              <a:rPr lang="en-US" sz="4000">
                <a:solidFill>
                  <a:schemeClr val="tx2"/>
                </a:solidFill>
                <a:cs typeface="Calibri Light"/>
              </a:rPr>
              <a:t>CASCADE: </a:t>
            </a:r>
          </a:p>
        </p:txBody>
      </p:sp>
      <p:sp>
        <p:nvSpPr>
          <p:cNvPr id="3" name="Subtitle 2"/>
          <p:cNvSpPr>
            <a:spLocks noGrp="1"/>
          </p:cNvSpPr>
          <p:nvPr>
            <p:ph type="subTitle" idx="1"/>
          </p:nvPr>
        </p:nvSpPr>
        <p:spPr>
          <a:xfrm>
            <a:off x="6590966" y="3428999"/>
            <a:ext cx="4805691" cy="838831"/>
          </a:xfrm>
        </p:spPr>
        <p:txBody>
          <a:bodyPr vert="horz" lIns="91440" tIns="45720" rIns="91440" bIns="45720" rtlCol="0" anchor="b">
            <a:normAutofit/>
          </a:bodyPr>
          <a:lstStyle/>
          <a:p>
            <a:pPr algn="l"/>
            <a:r>
              <a:rPr lang="en-US" sz="1700">
                <a:solidFill>
                  <a:schemeClr val="tx2"/>
                </a:solidFill>
                <a:ea typeface="Calibri"/>
                <a:cs typeface="Calibri"/>
              </a:rPr>
              <a:t>Parker Williams, Braum Russell, Ashley Meza, Alex Ball, Skarlett Espinoza-Melgar, Tré Gonzales</a:t>
            </a:r>
            <a:endParaRPr lang="en-US" sz="1700">
              <a:solidFill>
                <a:schemeClr val="tx2"/>
              </a:solidFill>
            </a:endParaRPr>
          </a:p>
        </p:txBody>
      </p:sp>
      <p:pic>
        <p:nvPicPr>
          <p:cNvPr id="7" name="Graphic 6" descr="Brain in head">
            <a:extLst>
              <a:ext uri="{FF2B5EF4-FFF2-40B4-BE49-F238E27FC236}">
                <a16:creationId xmlns:a16="http://schemas.microsoft.com/office/drawing/2014/main" id="{2FB8D9AA-2BD7-7A8A-BA83-48967DA349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94103AD9-87DA-EAC9-1615-2A5C57D2749E}"/>
              </a:ext>
            </a:extLst>
          </p:cNvPr>
          <p:cNvSpPr txBox="1"/>
          <p:nvPr/>
        </p:nvSpPr>
        <p:spPr>
          <a:xfrm>
            <a:off x="6595362" y="4841141"/>
            <a:ext cx="5964343"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aseline="0">
                <a:solidFill>
                  <a:srgbClr val="44546A"/>
                </a:solidFill>
                <a:latin typeface="Calibri Light"/>
              </a:rPr>
              <a:t>Comprehensive </a:t>
            </a:r>
            <a:r>
              <a:rPr lang="en-US" sz="2400">
                <a:solidFill>
                  <a:srgbClr val="44546A"/>
                </a:solidFill>
                <a:latin typeface="Calibri Light"/>
              </a:rPr>
              <a:t>Analysis</a:t>
            </a:r>
            <a:r>
              <a:rPr lang="en-US" sz="2400" baseline="0">
                <a:solidFill>
                  <a:srgbClr val="44546A"/>
                </a:solidFill>
                <a:latin typeface="Calibri Light"/>
              </a:rPr>
              <a:t> of Stroke Contributing </a:t>
            </a:r>
            <a:r>
              <a:rPr lang="en-US" sz="2400">
                <a:solidFill>
                  <a:srgbClr val="44546A"/>
                </a:solidFill>
                <a:latin typeface="Calibri Light"/>
              </a:rPr>
              <a:t>Factors</a:t>
            </a:r>
            <a:r>
              <a:rPr lang="en-US" sz="2400" baseline="0">
                <a:solidFill>
                  <a:srgbClr val="44546A"/>
                </a:solidFill>
                <a:latin typeface="Calibri Light"/>
              </a:rPr>
              <a:t> and </a:t>
            </a:r>
            <a:r>
              <a:rPr lang="en-US" sz="2400">
                <a:solidFill>
                  <a:srgbClr val="44546A"/>
                </a:solidFill>
                <a:latin typeface="Calibri Light"/>
              </a:rPr>
              <a:t>Demographics</a:t>
            </a:r>
            <a:endParaRPr lang="en-US" sz="2000">
              <a:cs typeface="Calibri" panose="020F0502020204030204"/>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6A4F43E-DBED-56E7-049D-B415BFD29491}"/>
              </a:ext>
            </a:extLst>
          </p:cNvPr>
          <p:cNvSpPr>
            <a:spLocks noGrp="1"/>
          </p:cNvSpPr>
          <p:nvPr>
            <p:ph type="title"/>
          </p:nvPr>
        </p:nvSpPr>
        <p:spPr>
          <a:xfrm>
            <a:off x="1179226" y="1280679"/>
            <a:ext cx="9833548" cy="1325563"/>
          </a:xfrm>
        </p:spPr>
        <p:txBody>
          <a:bodyPr anchor="b">
            <a:normAutofit/>
          </a:bodyPr>
          <a:lstStyle/>
          <a:p>
            <a:pPr algn="ctr"/>
            <a:r>
              <a:rPr lang="en-US" sz="3600" u="sng">
                <a:solidFill>
                  <a:schemeClr val="tx2"/>
                </a:solidFill>
                <a:ea typeface="Calibri Light"/>
                <a:cs typeface="Calibri Light"/>
              </a:rPr>
              <a:t>Conclusions</a:t>
            </a:r>
            <a:endParaRPr lang="en-US" sz="3600">
              <a:solidFill>
                <a:schemeClr val="tx2"/>
              </a:solidFill>
            </a:endParaRP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3943F130-6B4E-2DC6-1D5C-F8115B61E39B}"/>
              </a:ext>
            </a:extLst>
          </p:cNvPr>
          <p:cNvSpPr>
            <a:spLocks noGrp="1"/>
          </p:cNvSpPr>
          <p:nvPr>
            <p:ph idx="1"/>
          </p:nvPr>
        </p:nvSpPr>
        <p:spPr>
          <a:xfrm>
            <a:off x="1179226" y="2890979"/>
            <a:ext cx="9833548" cy="2693976"/>
          </a:xfrm>
        </p:spPr>
        <p:txBody>
          <a:bodyPr vert="horz" lIns="91440" tIns="45720" rIns="91440" bIns="45720" rtlCol="0" anchor="t">
            <a:normAutofit/>
          </a:bodyPr>
          <a:lstStyle/>
          <a:p>
            <a:r>
              <a:rPr lang="en-US" sz="1800">
                <a:solidFill>
                  <a:schemeClr val="tx2"/>
                </a:solidFill>
                <a:cs typeface="Calibri"/>
              </a:rPr>
              <a:t>Valuable insights gained</a:t>
            </a:r>
          </a:p>
          <a:p>
            <a:pPr marL="685800" lvl="2">
              <a:spcBef>
                <a:spcPts val="1000"/>
              </a:spcBef>
              <a:buFont typeface="Wingdings" panose="020B0604020202020204" pitchFamily="34" charset="0"/>
              <a:buChar char="§"/>
            </a:pPr>
            <a:r>
              <a:rPr lang="en-US" sz="1400">
                <a:solidFill>
                  <a:schemeClr val="tx2"/>
                </a:solidFill>
                <a:cs typeface="Calibri"/>
              </a:rPr>
              <a:t>Factors associated with strokes</a:t>
            </a:r>
            <a:endParaRPr lang="en-US" sz="1400">
              <a:solidFill>
                <a:schemeClr val="tx2"/>
              </a:solidFill>
              <a:ea typeface="Calibri"/>
              <a:cs typeface="Calibri"/>
            </a:endParaRPr>
          </a:p>
          <a:p>
            <a:pPr marL="685800" lvl="2">
              <a:spcBef>
                <a:spcPts val="1000"/>
              </a:spcBef>
              <a:buFont typeface="Wingdings" panose="020B0604020202020204" pitchFamily="34" charset="0"/>
              <a:buChar char="§"/>
            </a:pPr>
            <a:r>
              <a:rPr lang="en-US" sz="1400">
                <a:solidFill>
                  <a:schemeClr val="tx2"/>
                </a:solidFill>
                <a:cs typeface="Calibri"/>
              </a:rPr>
              <a:t>Emphasis on early detection and lifestyle modifications</a:t>
            </a:r>
            <a:endParaRPr lang="en-US" sz="1400">
              <a:solidFill>
                <a:schemeClr val="tx2"/>
              </a:solidFill>
              <a:ea typeface="Calibri"/>
              <a:cs typeface="Calibri"/>
            </a:endParaRPr>
          </a:p>
          <a:p>
            <a:pPr marL="685800" lvl="2">
              <a:spcBef>
                <a:spcPts val="1000"/>
              </a:spcBef>
              <a:buFont typeface="Wingdings" panose="020B0604020202020204" pitchFamily="34" charset="0"/>
              <a:buChar char="§"/>
            </a:pPr>
            <a:r>
              <a:rPr lang="en-US" sz="1400">
                <a:solidFill>
                  <a:schemeClr val="tx2"/>
                </a:solidFill>
                <a:cs typeface="Calibri"/>
              </a:rPr>
              <a:t>Importance of datasets</a:t>
            </a:r>
            <a:endParaRPr lang="en-US" sz="1400">
              <a:solidFill>
                <a:schemeClr val="tx2"/>
              </a:solidFill>
              <a:ea typeface="Calibri"/>
              <a:cs typeface="Calibri"/>
            </a:endParaRPr>
          </a:p>
          <a:p>
            <a:r>
              <a:rPr lang="en-US" sz="1800">
                <a:solidFill>
                  <a:schemeClr val="tx2"/>
                </a:solidFill>
                <a:cs typeface="Calibri"/>
              </a:rPr>
              <a:t>Limitations of our dataset</a:t>
            </a:r>
          </a:p>
          <a:p>
            <a:pPr marL="685800" lvl="2">
              <a:spcBef>
                <a:spcPts val="1000"/>
              </a:spcBef>
              <a:buFont typeface="Wingdings" panose="020B0604020202020204" pitchFamily="34" charset="0"/>
              <a:buChar char="§"/>
            </a:pPr>
            <a:r>
              <a:rPr lang="en-US" sz="1400">
                <a:solidFill>
                  <a:schemeClr val="tx2"/>
                </a:solidFill>
                <a:cs typeface="Calibri"/>
              </a:rPr>
              <a:t>Bias</a:t>
            </a:r>
            <a:endParaRPr lang="en-US" sz="1400">
              <a:solidFill>
                <a:schemeClr val="tx2"/>
              </a:solidFill>
              <a:ea typeface="Calibri"/>
              <a:cs typeface="Calibri"/>
            </a:endParaRPr>
          </a:p>
          <a:p>
            <a:pPr marL="685800" lvl="2">
              <a:spcBef>
                <a:spcPts val="1000"/>
              </a:spcBef>
              <a:buFont typeface="Wingdings" panose="020B0604020202020204" pitchFamily="34" charset="0"/>
              <a:buChar char="§"/>
            </a:pPr>
            <a:r>
              <a:rPr lang="en-US" sz="1400">
                <a:solidFill>
                  <a:schemeClr val="tx2"/>
                </a:solidFill>
                <a:cs typeface="Calibri"/>
              </a:rPr>
              <a:t>Missing variables</a:t>
            </a:r>
            <a:endParaRPr lang="en-US" sz="1400">
              <a:solidFill>
                <a:schemeClr val="tx2"/>
              </a:solidFill>
              <a:ea typeface="Calibri"/>
              <a:cs typeface="Calibri"/>
            </a:endParaRPr>
          </a:p>
          <a:p>
            <a:r>
              <a:rPr lang="en-US" sz="1800">
                <a:solidFill>
                  <a:schemeClr val="tx2"/>
                </a:solidFill>
                <a:cs typeface="Calibri"/>
              </a:rPr>
              <a:t>Further research</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55581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292AEA-2528-46C0-B426-95822B614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8B7B198-E4DF-43CD-AD8C-199884323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11" name="Freeform: Shape 10">
            <a:extLst>
              <a:ext uri="{FF2B5EF4-FFF2-40B4-BE49-F238E27FC236}">
                <a16:creationId xmlns:a16="http://schemas.microsoft.com/office/drawing/2014/main" id="{2BE67753-EA0E-4819-8D22-0B6600CF7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934" y="3984"/>
            <a:ext cx="9376632" cy="6858000"/>
          </a:xfrm>
          <a:custGeom>
            <a:avLst/>
            <a:gdLst>
              <a:gd name="connsiteX0" fmla="*/ 1691615 w 9376632"/>
              <a:gd name="connsiteY0" fmla="*/ 0 h 6858000"/>
              <a:gd name="connsiteX1" fmla="*/ 7685017 w 9376632"/>
              <a:gd name="connsiteY1" fmla="*/ 0 h 6858000"/>
              <a:gd name="connsiteX2" fmla="*/ 7840634 w 9376632"/>
              <a:gd name="connsiteY2" fmla="*/ 134799 h 6858000"/>
              <a:gd name="connsiteX3" fmla="*/ 9376632 w 9376632"/>
              <a:gd name="connsiteY3" fmla="*/ 3605175 h 6858000"/>
              <a:gd name="connsiteX4" fmla="*/ 8158692 w 9376632"/>
              <a:gd name="connsiteY4" fmla="*/ 6757493 h 6858000"/>
              <a:gd name="connsiteX5" fmla="*/ 8062868 w 9376632"/>
              <a:gd name="connsiteY5" fmla="*/ 6858000 h 6858000"/>
              <a:gd name="connsiteX6" fmla="*/ 1313765 w 9376632"/>
              <a:gd name="connsiteY6" fmla="*/ 6858000 h 6858000"/>
              <a:gd name="connsiteX7" fmla="*/ 1217940 w 9376632"/>
              <a:gd name="connsiteY7" fmla="*/ 6757493 h 6858000"/>
              <a:gd name="connsiteX8" fmla="*/ 0 w 9376632"/>
              <a:gd name="connsiteY8" fmla="*/ 3605175 h 6858000"/>
              <a:gd name="connsiteX9" fmla="*/ 1535999 w 9376632"/>
              <a:gd name="connsiteY9" fmla="*/ 13479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76632" h="6858000">
                <a:moveTo>
                  <a:pt x="1691615" y="0"/>
                </a:moveTo>
                <a:lnTo>
                  <a:pt x="7685017" y="0"/>
                </a:lnTo>
                <a:lnTo>
                  <a:pt x="7840634" y="134799"/>
                </a:lnTo>
                <a:cubicBezTo>
                  <a:pt x="8784230" y="992423"/>
                  <a:pt x="9376632" y="2229618"/>
                  <a:pt x="9376632" y="3605175"/>
                </a:cubicBezTo>
                <a:cubicBezTo>
                  <a:pt x="9376632" y="4818903"/>
                  <a:pt x="8915419" y="5924908"/>
                  <a:pt x="8158692" y="6757493"/>
                </a:cubicBezTo>
                <a:lnTo>
                  <a:pt x="8062868" y="6858000"/>
                </a:lnTo>
                <a:lnTo>
                  <a:pt x="1313765" y="6858000"/>
                </a:lnTo>
                <a:lnTo>
                  <a:pt x="1217940" y="6757493"/>
                </a:lnTo>
                <a:cubicBezTo>
                  <a:pt x="461213" y="5924908"/>
                  <a:pt x="0" y="4818903"/>
                  <a:pt x="0" y="3605175"/>
                </a:cubicBezTo>
                <a:cubicBezTo>
                  <a:pt x="0" y="2229618"/>
                  <a:pt x="592403" y="992423"/>
                  <a:pt x="1535999" y="134799"/>
                </a:cubicBezTo>
                <a:close/>
              </a:path>
            </a:pathLst>
          </a:cu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D76D63AC-0421-45EC-B383-E79A61A78C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a:solidFill>
            <a:schemeClr val="bg1">
              <a:alpha val="30000"/>
            </a:schemeClr>
          </a:solidFill>
        </p:grpSpPr>
        <p:sp>
          <p:nvSpPr>
            <p:cNvPr id="14" name="Freeform: Shape 13">
              <a:extLst>
                <a:ext uri="{FF2B5EF4-FFF2-40B4-BE49-F238E27FC236}">
                  <a16:creationId xmlns:a16="http://schemas.microsoft.com/office/drawing/2014/main" id="{B997A32E-7032-4107-9C8B-99DB59EDD5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43BB27F-1470-42CA-91FF-D94BC691C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E997B002-17FD-47B3-A06A-76802FE15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E401EA35-9D2E-43B7-860F-EBB8A6C3E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C44827-3D81-4FF9-B4A5-5650D1B20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613D97F-F6DF-4D32-AD91-209A80E7A2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82B0ED5C-927D-4C5F-8F27-1B403820B9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grpSp>
      <p:sp>
        <p:nvSpPr>
          <p:cNvPr id="2" name="Title 1">
            <a:extLst>
              <a:ext uri="{FF2B5EF4-FFF2-40B4-BE49-F238E27FC236}">
                <a16:creationId xmlns:a16="http://schemas.microsoft.com/office/drawing/2014/main" id="{7657700E-E58B-AC83-9EB3-01FE7F2EECB7}"/>
              </a:ext>
            </a:extLst>
          </p:cNvPr>
          <p:cNvSpPr>
            <a:spLocks noGrp="1"/>
          </p:cNvSpPr>
          <p:nvPr>
            <p:ph type="title"/>
          </p:nvPr>
        </p:nvSpPr>
        <p:spPr>
          <a:xfrm>
            <a:off x="3502731" y="1542402"/>
            <a:ext cx="5186842" cy="2387918"/>
          </a:xfrm>
        </p:spPr>
        <p:txBody>
          <a:bodyPr vert="horz" lIns="91440" tIns="45720" rIns="91440" bIns="45720" rtlCol="0" anchor="b">
            <a:normAutofit/>
          </a:bodyPr>
          <a:lstStyle/>
          <a:p>
            <a:pPr algn="ctr"/>
            <a:r>
              <a:rPr lang="en-US" sz="5200" kern="1200">
                <a:solidFill>
                  <a:schemeClr val="tx2"/>
                </a:solidFill>
                <a:latin typeface="+mj-lt"/>
                <a:ea typeface="+mj-ea"/>
                <a:cs typeface="+mj-cs"/>
              </a:rPr>
              <a:t>Q&amp;A</a:t>
            </a:r>
          </a:p>
        </p:txBody>
      </p:sp>
      <p:grpSp>
        <p:nvGrpSpPr>
          <p:cNvPr id="22" name="Group 21">
            <a:extLst>
              <a:ext uri="{FF2B5EF4-FFF2-40B4-BE49-F238E27FC236}">
                <a16:creationId xmlns:a16="http://schemas.microsoft.com/office/drawing/2014/main" id="{87F87F1B-42BA-4AC7-A4E2-41544DDB2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4155"/>
            <a:ext cx="2514948" cy="2174333"/>
            <a:chOff x="-305" y="-4155"/>
            <a:chExt cx="2514948" cy="2174333"/>
          </a:xfrm>
        </p:grpSpPr>
        <p:sp>
          <p:nvSpPr>
            <p:cNvPr id="23" name="Freeform: Shape 22">
              <a:extLst>
                <a:ext uri="{FF2B5EF4-FFF2-40B4-BE49-F238E27FC236}">
                  <a16:creationId xmlns:a16="http://schemas.microsoft.com/office/drawing/2014/main" id="{68B53067-4E48-4E71-A6A9-A8CAABAFBF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06D1A0D3-4BB8-41D9-9CE7-2884C83F44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1E20F06-3B09-4B89-A36B-AB8BFBCCA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6" name="Freeform: Shape 25">
              <a:extLst>
                <a:ext uri="{FF2B5EF4-FFF2-40B4-BE49-F238E27FC236}">
                  <a16:creationId xmlns:a16="http://schemas.microsoft.com/office/drawing/2014/main" id="{DAE6C3D7-7D5B-4926-877D-45F117BB6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967346A5-7569-4F15-AB5D-BE3DADF192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685727" y="4683666"/>
            <a:ext cx="2514948" cy="2174333"/>
            <a:chOff x="-305" y="-4155"/>
            <a:chExt cx="2514948" cy="2174333"/>
          </a:xfrm>
        </p:grpSpPr>
        <p:sp>
          <p:nvSpPr>
            <p:cNvPr id="29" name="Freeform: Shape 28">
              <a:extLst>
                <a:ext uri="{FF2B5EF4-FFF2-40B4-BE49-F238E27FC236}">
                  <a16:creationId xmlns:a16="http://schemas.microsoft.com/office/drawing/2014/main" id="{E1951533-A568-4765-AB1F-F71D9AFDEA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A7214F52-4F3F-4C96-A62E-F1401D6C04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23146A1-291C-4FA0-AB5B-EB04D42398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32" name="Freeform: Shape 31">
              <a:extLst>
                <a:ext uri="{FF2B5EF4-FFF2-40B4-BE49-F238E27FC236}">
                  <a16:creationId xmlns:a16="http://schemas.microsoft.com/office/drawing/2014/main" id="{62977932-2B03-4899-8306-5002CEE68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0678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5" name="Picture 4" descr="Magnifying glass showing decling performance">
            <a:extLst>
              <a:ext uri="{FF2B5EF4-FFF2-40B4-BE49-F238E27FC236}">
                <a16:creationId xmlns:a16="http://schemas.microsoft.com/office/drawing/2014/main" id="{C47E0B7F-C256-03EA-F439-F9AA67C64FD0}"/>
              </a:ext>
            </a:extLst>
          </p:cNvPr>
          <p:cNvPicPr>
            <a:picLocks noChangeAspect="1"/>
          </p:cNvPicPr>
          <p:nvPr/>
        </p:nvPicPr>
        <p:blipFill rotWithShape="1">
          <a:blip r:embed="rId2"/>
          <a:srcRect l="3328" r="-3" b="-3"/>
          <a:stretch/>
        </p:blipFill>
        <p:spPr>
          <a:xfrm>
            <a:off x="20" y="10"/>
            <a:ext cx="9947062" cy="6857990"/>
          </a:xfrm>
          <a:prstGeom prst="rect">
            <a:avLst/>
          </a:prstGeom>
        </p:spPr>
      </p:pic>
      <p:sp>
        <p:nvSpPr>
          <p:cNvPr id="11" name="Freeform: Shape 10">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Freeform: Shape 12">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15" name="Freeform: Shape 14">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8A3919A-DD08-8AF3-338D-19A252A9DBA2}"/>
              </a:ext>
            </a:extLst>
          </p:cNvPr>
          <p:cNvSpPr>
            <a:spLocks noGrp="1"/>
          </p:cNvSpPr>
          <p:nvPr>
            <p:ph type="title"/>
          </p:nvPr>
        </p:nvSpPr>
        <p:spPr>
          <a:xfrm>
            <a:off x="8046720" y="1045597"/>
            <a:ext cx="3633746" cy="1588422"/>
          </a:xfrm>
        </p:spPr>
        <p:txBody>
          <a:bodyPr anchor="b">
            <a:normAutofit/>
          </a:bodyPr>
          <a:lstStyle/>
          <a:p>
            <a:r>
              <a:rPr lang="en-US" sz="3600">
                <a:cs typeface="Calibri Light"/>
              </a:rPr>
              <a:t>Agenda</a:t>
            </a:r>
            <a:endParaRPr lang="en-US" sz="3600"/>
          </a:p>
        </p:txBody>
      </p:sp>
      <p:sp>
        <p:nvSpPr>
          <p:cNvPr id="3" name="Content Placeholder 2">
            <a:extLst>
              <a:ext uri="{FF2B5EF4-FFF2-40B4-BE49-F238E27FC236}">
                <a16:creationId xmlns:a16="http://schemas.microsoft.com/office/drawing/2014/main" id="{BE1ACF6C-127D-1EE1-14D0-AB3BBBC04810}"/>
              </a:ext>
            </a:extLst>
          </p:cNvPr>
          <p:cNvSpPr>
            <a:spLocks noGrp="1"/>
          </p:cNvSpPr>
          <p:nvPr>
            <p:ph idx="1"/>
          </p:nvPr>
        </p:nvSpPr>
        <p:spPr>
          <a:xfrm>
            <a:off x="8046719" y="2722729"/>
            <a:ext cx="3633747" cy="2700062"/>
          </a:xfrm>
        </p:spPr>
        <p:txBody>
          <a:bodyPr vert="horz" lIns="91440" tIns="45720" rIns="91440" bIns="45720" rtlCol="0">
            <a:normAutofit/>
          </a:bodyPr>
          <a:lstStyle/>
          <a:p>
            <a:r>
              <a:rPr lang="en-US" sz="2000">
                <a:cs typeface="Calibri"/>
              </a:rPr>
              <a:t>Problem</a:t>
            </a:r>
          </a:p>
          <a:p>
            <a:r>
              <a:rPr lang="en-US" sz="2000">
                <a:cs typeface="Calibri"/>
              </a:rPr>
              <a:t>Description of Data</a:t>
            </a:r>
          </a:p>
          <a:p>
            <a:r>
              <a:rPr lang="en-US" sz="2000">
                <a:cs typeface="Calibri"/>
              </a:rPr>
              <a:t>Procedure</a:t>
            </a:r>
          </a:p>
          <a:p>
            <a:r>
              <a:rPr lang="en-US" sz="2000">
                <a:cs typeface="Calibri"/>
              </a:rPr>
              <a:t>Results</a:t>
            </a:r>
          </a:p>
          <a:p>
            <a:r>
              <a:rPr lang="en-US" sz="2000">
                <a:cs typeface="Calibri"/>
              </a:rPr>
              <a:t>Conclusions</a:t>
            </a:r>
          </a:p>
          <a:p>
            <a:r>
              <a:rPr lang="en-US" sz="2000">
                <a:cs typeface="Calibri"/>
              </a:rPr>
              <a:t>Q&amp;A</a:t>
            </a:r>
          </a:p>
        </p:txBody>
      </p:sp>
    </p:spTree>
    <p:extLst>
      <p:ext uri="{BB962C8B-B14F-4D97-AF65-F5344CB8AC3E}">
        <p14:creationId xmlns:p14="http://schemas.microsoft.com/office/powerpoint/2010/main" val="239025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A5A3956-C235-6C9D-0ACD-7F0A11892CBF}"/>
              </a:ext>
            </a:extLst>
          </p:cNvPr>
          <p:cNvSpPr>
            <a:spLocks noGrp="1"/>
          </p:cNvSpPr>
          <p:nvPr>
            <p:ph type="title"/>
          </p:nvPr>
        </p:nvSpPr>
        <p:spPr>
          <a:xfrm>
            <a:off x="1179226" y="530402"/>
            <a:ext cx="9833548" cy="1325563"/>
          </a:xfrm>
        </p:spPr>
        <p:txBody>
          <a:bodyPr vert="horz" lIns="91440" tIns="45720" rIns="91440" bIns="45720" rtlCol="0" anchor="ctr">
            <a:normAutofit/>
          </a:bodyPr>
          <a:lstStyle/>
          <a:p>
            <a:pPr algn="ctr"/>
            <a:r>
              <a:rPr lang="en-US" sz="3600" u="sng">
                <a:solidFill>
                  <a:schemeClr val="tx2"/>
                </a:solidFill>
                <a:ea typeface="Calibri Light"/>
                <a:cs typeface="Calibri Light"/>
              </a:rPr>
              <a:t>Facts Surrounding Strokes</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a:extLst>
              <a:ext uri="{FF2B5EF4-FFF2-40B4-BE49-F238E27FC236}">
                <a16:creationId xmlns:a16="http://schemas.microsoft.com/office/drawing/2014/main" id="{80F9889B-C872-29FD-CA56-4B333B9AC24B}"/>
              </a:ext>
            </a:extLst>
          </p:cNvPr>
          <p:cNvGrpSpPr/>
          <p:nvPr/>
        </p:nvGrpSpPr>
        <p:grpSpPr>
          <a:xfrm>
            <a:off x="1453308" y="2017897"/>
            <a:ext cx="10121750" cy="3557620"/>
            <a:chOff x="656138" y="2815066"/>
            <a:chExt cx="10203811" cy="3147313"/>
          </a:xfrm>
        </p:grpSpPr>
        <p:grpSp>
          <p:nvGrpSpPr>
            <p:cNvPr id="139" name="Group 138">
              <a:extLst>
                <a:ext uri="{FF2B5EF4-FFF2-40B4-BE49-F238E27FC236}">
                  <a16:creationId xmlns:a16="http://schemas.microsoft.com/office/drawing/2014/main" id="{FAE3FA59-A3E3-2B7F-9AD4-2C93794B4BA8}"/>
                </a:ext>
              </a:extLst>
            </p:cNvPr>
            <p:cNvGrpSpPr/>
            <p:nvPr/>
          </p:nvGrpSpPr>
          <p:grpSpPr>
            <a:xfrm>
              <a:off x="656138" y="2815066"/>
              <a:ext cx="7751689" cy="952754"/>
              <a:chOff x="656138" y="2815066"/>
              <a:chExt cx="7751689" cy="1092530"/>
            </a:xfrm>
          </p:grpSpPr>
          <p:sp>
            <p:nvSpPr>
              <p:cNvPr id="146" name="Arrow: Chevron 145">
                <a:extLst>
                  <a:ext uri="{FF2B5EF4-FFF2-40B4-BE49-F238E27FC236}">
                    <a16:creationId xmlns:a16="http://schemas.microsoft.com/office/drawing/2014/main" id="{45D3E942-1B03-9B19-5309-5944338E0D71}"/>
                  </a:ext>
                </a:extLst>
              </p:cNvPr>
              <p:cNvSpPr/>
              <p:nvPr/>
            </p:nvSpPr>
            <p:spPr>
              <a:xfrm>
                <a:off x="656138" y="2815066"/>
                <a:ext cx="4037610" cy="1092530"/>
              </a:xfrm>
              <a:prstGeom prst="chevron">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b="1">
                  <a:solidFill>
                    <a:schemeClr val="tx1"/>
                  </a:solidFill>
                  <a:cs typeface="Calibri Light"/>
                </a:endParaRPr>
              </a:p>
            </p:txBody>
          </p:sp>
          <p:sp>
            <p:nvSpPr>
              <p:cNvPr id="147" name="Arrow: Chevron 146">
                <a:extLst>
                  <a:ext uri="{FF2B5EF4-FFF2-40B4-BE49-F238E27FC236}">
                    <a16:creationId xmlns:a16="http://schemas.microsoft.com/office/drawing/2014/main" id="{DC321E36-1CBB-DC9E-197B-DF186B4A261B}"/>
                  </a:ext>
                </a:extLst>
              </p:cNvPr>
              <p:cNvSpPr/>
              <p:nvPr/>
            </p:nvSpPr>
            <p:spPr>
              <a:xfrm>
                <a:off x="4370217" y="2815066"/>
                <a:ext cx="4037610" cy="1092530"/>
              </a:xfrm>
              <a:prstGeom prst="chevron">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a:solidFill>
                      <a:schemeClr val="bg1"/>
                    </a:solidFill>
                  </a:rPr>
                  <a:t>Occurs every 40 seconds</a:t>
                </a:r>
                <a:endParaRPr lang="en-US">
                  <a:solidFill>
                    <a:schemeClr val="bg1"/>
                  </a:solidFill>
                </a:endParaRPr>
              </a:p>
            </p:txBody>
          </p:sp>
        </p:grpSp>
        <p:grpSp>
          <p:nvGrpSpPr>
            <p:cNvPr id="140" name="Group 139">
              <a:extLst>
                <a:ext uri="{FF2B5EF4-FFF2-40B4-BE49-F238E27FC236}">
                  <a16:creationId xmlns:a16="http://schemas.microsoft.com/office/drawing/2014/main" id="{12518E2D-39EA-7D9E-B820-4D55587D80A3}"/>
                </a:ext>
              </a:extLst>
            </p:cNvPr>
            <p:cNvGrpSpPr/>
            <p:nvPr/>
          </p:nvGrpSpPr>
          <p:grpSpPr>
            <a:xfrm>
              <a:off x="656138" y="3912345"/>
              <a:ext cx="8904513" cy="952754"/>
              <a:chOff x="656138" y="3912345"/>
              <a:chExt cx="8904513" cy="1092530"/>
            </a:xfrm>
          </p:grpSpPr>
          <p:sp>
            <p:nvSpPr>
              <p:cNvPr id="144" name="Arrow: Chevron 143">
                <a:extLst>
                  <a:ext uri="{FF2B5EF4-FFF2-40B4-BE49-F238E27FC236}">
                    <a16:creationId xmlns:a16="http://schemas.microsoft.com/office/drawing/2014/main" id="{0FC1DB2E-E132-FC74-AD38-261E2028F070}"/>
                  </a:ext>
                </a:extLst>
              </p:cNvPr>
              <p:cNvSpPr/>
              <p:nvPr/>
            </p:nvSpPr>
            <p:spPr>
              <a:xfrm>
                <a:off x="656138" y="3912345"/>
                <a:ext cx="4037610" cy="1092530"/>
              </a:xfrm>
              <a:prstGeom prst="chevron">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b="1">
                  <a:solidFill>
                    <a:schemeClr val="tx1"/>
                  </a:solidFill>
                  <a:cs typeface="Calibri"/>
                </a:endParaRPr>
              </a:p>
            </p:txBody>
          </p:sp>
          <p:sp>
            <p:nvSpPr>
              <p:cNvPr id="145" name="Arrow: Chevron 144">
                <a:extLst>
                  <a:ext uri="{FF2B5EF4-FFF2-40B4-BE49-F238E27FC236}">
                    <a16:creationId xmlns:a16="http://schemas.microsoft.com/office/drawing/2014/main" id="{37C57AA5-3B0C-F608-E867-31233AD367B5}"/>
                  </a:ext>
                </a:extLst>
              </p:cNvPr>
              <p:cNvSpPr/>
              <p:nvPr/>
            </p:nvSpPr>
            <p:spPr>
              <a:xfrm>
                <a:off x="4370217" y="3912345"/>
                <a:ext cx="5190434" cy="1092530"/>
              </a:xfrm>
              <a:prstGeom prst="chevron">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a:solidFill>
                      <a:schemeClr val="bg1"/>
                    </a:solidFill>
                  </a:rPr>
                  <a:t>1/3 U.S. Adults have high blood pressure</a:t>
                </a:r>
                <a:endParaRPr lang="en-US" sz="2400">
                  <a:solidFill>
                    <a:schemeClr val="bg1"/>
                  </a:solidFill>
                </a:endParaRPr>
              </a:p>
            </p:txBody>
          </p:sp>
        </p:grpSp>
        <p:grpSp>
          <p:nvGrpSpPr>
            <p:cNvPr id="141" name="Group 140">
              <a:extLst>
                <a:ext uri="{FF2B5EF4-FFF2-40B4-BE49-F238E27FC236}">
                  <a16:creationId xmlns:a16="http://schemas.microsoft.com/office/drawing/2014/main" id="{8DCBCB14-1DDA-412D-9286-8252E9C5727C}"/>
                </a:ext>
              </a:extLst>
            </p:cNvPr>
            <p:cNvGrpSpPr/>
            <p:nvPr/>
          </p:nvGrpSpPr>
          <p:grpSpPr>
            <a:xfrm>
              <a:off x="656138" y="5009624"/>
              <a:ext cx="10203811" cy="952755"/>
              <a:chOff x="656138" y="5009624"/>
              <a:chExt cx="10203811" cy="1092531"/>
            </a:xfrm>
          </p:grpSpPr>
          <p:sp>
            <p:nvSpPr>
              <p:cNvPr id="142" name="Arrow: Chevron 141">
                <a:extLst>
                  <a:ext uri="{FF2B5EF4-FFF2-40B4-BE49-F238E27FC236}">
                    <a16:creationId xmlns:a16="http://schemas.microsoft.com/office/drawing/2014/main" id="{13AFDE6D-E020-A39B-7418-A9797F347F23}"/>
                  </a:ext>
                </a:extLst>
              </p:cNvPr>
              <p:cNvSpPr/>
              <p:nvPr/>
            </p:nvSpPr>
            <p:spPr>
              <a:xfrm>
                <a:off x="656138" y="5009625"/>
                <a:ext cx="4037610" cy="1092530"/>
              </a:xfrm>
              <a:prstGeom prst="chevron">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sz="2000" b="1">
                  <a:solidFill>
                    <a:schemeClr val="tx1"/>
                  </a:solidFill>
                  <a:cs typeface="Calibri"/>
                </a:endParaRPr>
              </a:p>
            </p:txBody>
          </p:sp>
          <p:sp>
            <p:nvSpPr>
              <p:cNvPr id="143" name="Arrow: Chevron 142">
                <a:extLst>
                  <a:ext uri="{FF2B5EF4-FFF2-40B4-BE49-F238E27FC236}">
                    <a16:creationId xmlns:a16="http://schemas.microsoft.com/office/drawing/2014/main" id="{912B9957-0A3D-483B-A984-A6EC8052A5D1}"/>
                  </a:ext>
                </a:extLst>
              </p:cNvPr>
              <p:cNvSpPr/>
              <p:nvPr/>
            </p:nvSpPr>
            <p:spPr>
              <a:xfrm>
                <a:off x="4370217" y="5009624"/>
                <a:ext cx="6489732" cy="1092530"/>
              </a:xfrm>
              <a:prstGeom prst="chevron">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2400" b="1">
                    <a:solidFill>
                      <a:schemeClr val="bg1"/>
                    </a:solidFill>
                    <a:cs typeface="Calibri"/>
                  </a:rPr>
                  <a:t>1/6 of Cardiovascular Disease-related Deaths</a:t>
                </a:r>
              </a:p>
            </p:txBody>
          </p:sp>
        </p:grpSp>
      </p:grpSp>
      <p:pic>
        <p:nvPicPr>
          <p:cNvPr id="150" name="Graphic 149" descr="Heart with pulse with solid fill">
            <a:extLst>
              <a:ext uri="{FF2B5EF4-FFF2-40B4-BE49-F238E27FC236}">
                <a16:creationId xmlns:a16="http://schemas.microsoft.com/office/drawing/2014/main" id="{46443E53-9305-5F5A-3FA3-5BA6982AD0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95600" y="4577861"/>
            <a:ext cx="1008184" cy="1008184"/>
          </a:xfrm>
          <a:prstGeom prst="rect">
            <a:avLst/>
          </a:prstGeom>
        </p:spPr>
      </p:pic>
      <p:pic>
        <p:nvPicPr>
          <p:cNvPr id="151" name="Graphic 150" descr="Hourglass Finished with solid fill">
            <a:extLst>
              <a:ext uri="{FF2B5EF4-FFF2-40B4-BE49-F238E27FC236}">
                <a16:creationId xmlns:a16="http://schemas.microsoft.com/office/drawing/2014/main" id="{824C1611-FF16-81EB-9D70-F10361C87A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919047" y="2080847"/>
            <a:ext cx="949569" cy="984738"/>
          </a:xfrm>
          <a:prstGeom prst="rect">
            <a:avLst/>
          </a:prstGeom>
        </p:spPr>
      </p:pic>
      <p:pic>
        <p:nvPicPr>
          <p:cNvPr id="153" name="Graphic 152" descr="Heartbeat with solid fill">
            <a:extLst>
              <a:ext uri="{FF2B5EF4-FFF2-40B4-BE49-F238E27FC236}">
                <a16:creationId xmlns:a16="http://schemas.microsoft.com/office/drawing/2014/main" id="{D7A7A98A-BEBF-CF8A-1369-9D59FE35911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19047" y="3300048"/>
            <a:ext cx="949569" cy="1008184"/>
          </a:xfrm>
          <a:prstGeom prst="rect">
            <a:avLst/>
          </a:prstGeom>
        </p:spPr>
      </p:pic>
    </p:spTree>
    <p:extLst>
      <p:ext uri="{BB962C8B-B14F-4D97-AF65-F5344CB8AC3E}">
        <p14:creationId xmlns:p14="http://schemas.microsoft.com/office/powerpoint/2010/main" val="4289128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64758D5-BA97-3F1C-581F-08C4192B12BB}"/>
              </a:ext>
            </a:extLst>
          </p:cNvPr>
          <p:cNvSpPr/>
          <p:nvPr/>
        </p:nvSpPr>
        <p:spPr>
          <a:xfrm>
            <a:off x="8447323" y="1251838"/>
            <a:ext cx="2801816" cy="2508738"/>
          </a:xfrm>
          <a:prstGeom prst="ellipse">
            <a:avLst/>
          </a:prstGeom>
          <a:solidFill>
            <a:schemeClr val="accent5">
              <a:lumMod val="60000"/>
              <a:lumOff val="40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5A3956-C235-6C9D-0ACD-7F0A11892CBF}"/>
              </a:ext>
            </a:extLst>
          </p:cNvPr>
          <p:cNvSpPr>
            <a:spLocks noGrp="1"/>
          </p:cNvSpPr>
          <p:nvPr>
            <p:ph type="title"/>
          </p:nvPr>
        </p:nvSpPr>
        <p:spPr>
          <a:xfrm>
            <a:off x="202025" y="746931"/>
            <a:ext cx="8784002" cy="1325563"/>
          </a:xfrm>
        </p:spPr>
        <p:txBody>
          <a:bodyPr vert="horz" lIns="91440" tIns="45720" rIns="91440" bIns="45720" rtlCol="0" anchor="ctr">
            <a:normAutofit/>
          </a:bodyPr>
          <a:lstStyle/>
          <a:p>
            <a:pPr algn="ctr"/>
            <a:r>
              <a:rPr lang="en-US" sz="3600" u="sng">
                <a:solidFill>
                  <a:schemeClr val="tx2"/>
                </a:solidFill>
                <a:ea typeface="Calibri Light"/>
                <a:cs typeface="Calibri Light"/>
              </a:rPr>
              <a:t>Addressing the Challenges in Stroke Research</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Content Placeholder 10" descr="Juggler with solid fill">
            <a:extLst>
              <a:ext uri="{FF2B5EF4-FFF2-40B4-BE49-F238E27FC236}">
                <a16:creationId xmlns:a16="http://schemas.microsoft.com/office/drawing/2014/main" id="{19EBD50D-36AC-8819-DF9F-950E52FD00C2}"/>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8783902" y="1404812"/>
            <a:ext cx="2110154" cy="2110154"/>
          </a:xfrm>
        </p:spPr>
      </p:pic>
      <p:sp>
        <p:nvSpPr>
          <p:cNvPr id="25" name="Oval 24">
            <a:extLst>
              <a:ext uri="{FF2B5EF4-FFF2-40B4-BE49-F238E27FC236}">
                <a16:creationId xmlns:a16="http://schemas.microsoft.com/office/drawing/2014/main" id="{25CC833F-DD9E-2A74-9C6E-8D32F0B20743}"/>
              </a:ext>
            </a:extLst>
          </p:cNvPr>
          <p:cNvSpPr/>
          <p:nvPr/>
        </p:nvSpPr>
        <p:spPr>
          <a:xfrm>
            <a:off x="8648357" y="3599932"/>
            <a:ext cx="2801816" cy="2508738"/>
          </a:xfrm>
          <a:prstGeom prst="ellipse">
            <a:avLst/>
          </a:prstGeom>
          <a:solidFill>
            <a:schemeClr val="accent5">
              <a:lumMod val="60000"/>
              <a:lumOff val="40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16C56D45-E1ED-816B-C366-7832031F4FF1}"/>
              </a:ext>
            </a:extLst>
          </p:cNvPr>
          <p:cNvSpPr/>
          <p:nvPr/>
        </p:nvSpPr>
        <p:spPr>
          <a:xfrm>
            <a:off x="6190078" y="2593577"/>
            <a:ext cx="2801816" cy="2508738"/>
          </a:xfrm>
          <a:prstGeom prst="ellipse">
            <a:avLst/>
          </a:prstGeom>
          <a:solidFill>
            <a:schemeClr val="accent5">
              <a:lumMod val="60000"/>
              <a:lumOff val="40000"/>
            </a:schemeClr>
          </a:solidFill>
          <a:ln w="571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Target with solid fill">
            <a:extLst>
              <a:ext uri="{FF2B5EF4-FFF2-40B4-BE49-F238E27FC236}">
                <a16:creationId xmlns:a16="http://schemas.microsoft.com/office/drawing/2014/main" id="{3E383490-9A53-FED1-896E-EFC8E2048F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147319" y="3852579"/>
            <a:ext cx="1793630" cy="1805353"/>
          </a:xfrm>
          <a:prstGeom prst="rect">
            <a:avLst/>
          </a:prstGeom>
        </p:spPr>
      </p:pic>
      <p:pic>
        <p:nvPicPr>
          <p:cNvPr id="29" name="Graphic 28" descr="Upstairs with solid fill">
            <a:extLst>
              <a:ext uri="{FF2B5EF4-FFF2-40B4-BE49-F238E27FC236}">
                <a16:creationId xmlns:a16="http://schemas.microsoft.com/office/drawing/2014/main" id="{17776FD6-1640-2CA3-F7CE-183F735C247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13386" y="2765208"/>
            <a:ext cx="1992923" cy="1992923"/>
          </a:xfrm>
          <a:prstGeom prst="rect">
            <a:avLst/>
          </a:prstGeom>
        </p:spPr>
      </p:pic>
      <p:sp>
        <p:nvSpPr>
          <p:cNvPr id="3" name="TextBox 2">
            <a:extLst>
              <a:ext uri="{FF2B5EF4-FFF2-40B4-BE49-F238E27FC236}">
                <a16:creationId xmlns:a16="http://schemas.microsoft.com/office/drawing/2014/main" id="{97E81D45-84F0-7373-1F9C-AC6A5C03B851}"/>
              </a:ext>
            </a:extLst>
          </p:cNvPr>
          <p:cNvSpPr txBox="1"/>
          <p:nvPr/>
        </p:nvSpPr>
        <p:spPr>
          <a:xfrm>
            <a:off x="748343" y="2383766"/>
            <a:ext cx="53455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chemeClr val="tx2"/>
                </a:solidFill>
                <a:ea typeface="Calibri" panose="020F0502020204030204"/>
                <a:cs typeface="Calibri" panose="020F0502020204030204"/>
              </a:rPr>
              <a:t>Strokes impact individuals, families, and healthcare systems</a:t>
            </a:r>
          </a:p>
          <a:p>
            <a:pPr marL="285750" indent="-285750">
              <a:buFont typeface="Arial"/>
              <a:buChar char="•"/>
            </a:pPr>
            <a:r>
              <a:rPr lang="en-US" dirty="0">
                <a:solidFill>
                  <a:schemeClr val="tx2"/>
                </a:solidFill>
                <a:ea typeface="Calibri" panose="020F0502020204030204"/>
                <a:cs typeface="Calibri" panose="020F0502020204030204"/>
              </a:rPr>
              <a:t>Gaps remain in understanding stroke risk</a:t>
            </a:r>
          </a:p>
          <a:p>
            <a:pPr marL="285750" indent="-285750">
              <a:buFont typeface="Arial"/>
              <a:buChar char="•"/>
            </a:pPr>
            <a:r>
              <a:rPr lang="en-US" dirty="0">
                <a:solidFill>
                  <a:schemeClr val="tx2"/>
                </a:solidFill>
                <a:ea typeface="Calibri" panose="020F0502020204030204"/>
                <a:cs typeface="Calibri" panose="020F0502020204030204"/>
              </a:rPr>
              <a:t>Complexity in stroke assessment</a:t>
            </a:r>
          </a:p>
          <a:p>
            <a:pPr marL="285750" indent="-285750">
              <a:buFont typeface="Arial"/>
              <a:buChar char="•"/>
            </a:pPr>
            <a:r>
              <a:rPr lang="en-US" dirty="0">
                <a:solidFill>
                  <a:schemeClr val="tx2"/>
                </a:solidFill>
                <a:ea typeface="Calibri" panose="020F0502020204030204"/>
                <a:cs typeface="Calibri" panose="020F0502020204030204"/>
              </a:rPr>
              <a:t>Bridge the gap through analysis</a:t>
            </a:r>
          </a:p>
        </p:txBody>
      </p:sp>
    </p:spTree>
    <p:extLst>
      <p:ext uri="{BB962C8B-B14F-4D97-AF65-F5344CB8AC3E}">
        <p14:creationId xmlns:p14="http://schemas.microsoft.com/office/powerpoint/2010/main" val="3479364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6A5A3956-C235-6C9D-0ACD-7F0A11892CBF}"/>
              </a:ext>
            </a:extLst>
          </p:cNvPr>
          <p:cNvSpPr>
            <a:spLocks noGrp="1"/>
          </p:cNvSpPr>
          <p:nvPr>
            <p:ph type="title"/>
          </p:nvPr>
        </p:nvSpPr>
        <p:spPr>
          <a:xfrm>
            <a:off x="1179226" y="1280679"/>
            <a:ext cx="9833548" cy="1325563"/>
          </a:xfrm>
        </p:spPr>
        <p:txBody>
          <a:bodyPr anchor="b">
            <a:normAutofit/>
          </a:bodyPr>
          <a:lstStyle/>
          <a:p>
            <a:pPr algn="ctr"/>
            <a:r>
              <a:rPr lang="en-US" sz="3600" u="sng">
                <a:solidFill>
                  <a:schemeClr val="tx2"/>
                </a:solidFill>
                <a:ea typeface="Calibri Light"/>
                <a:cs typeface="Calibri Light"/>
              </a:rPr>
              <a:t>Description of Data</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90653BCF-5C3C-9543-A753-885D814B5FA8}"/>
              </a:ext>
            </a:extLst>
          </p:cNvPr>
          <p:cNvSpPr>
            <a:spLocks noGrp="1"/>
          </p:cNvSpPr>
          <p:nvPr>
            <p:ph idx="1"/>
          </p:nvPr>
        </p:nvSpPr>
        <p:spPr>
          <a:xfrm>
            <a:off x="1179226" y="2890979"/>
            <a:ext cx="9833548" cy="2693976"/>
          </a:xfrm>
        </p:spPr>
        <p:txBody>
          <a:bodyPr vert="horz" lIns="91440" tIns="45720" rIns="91440" bIns="45720" rtlCol="0" anchor="t">
            <a:normAutofit/>
          </a:bodyPr>
          <a:lstStyle/>
          <a:p>
            <a:r>
              <a:rPr lang="en-US" sz="1800">
                <a:solidFill>
                  <a:schemeClr val="tx2"/>
                </a:solidFill>
                <a:ea typeface="Calibri"/>
                <a:cs typeface="Calibri"/>
              </a:rPr>
              <a:t>Original Dataset – 5110 Rows of patient data, cleaned for visualization for the 249 people who have had a stroke for observation</a:t>
            </a:r>
          </a:p>
          <a:p>
            <a:r>
              <a:rPr lang="en-US" sz="1800">
                <a:solidFill>
                  <a:schemeClr val="tx2"/>
                </a:solidFill>
                <a:cs typeface="Calibri"/>
              </a:rPr>
              <a:t>The dataset consists of twelve columns containing both quantitative ratios, numerical values, and categorical data.</a:t>
            </a:r>
            <a:endParaRPr lang="en-US" sz="1800">
              <a:solidFill>
                <a:schemeClr val="tx2"/>
              </a:solidFill>
              <a:ea typeface="Calibri"/>
              <a:cs typeface="Calibri"/>
            </a:endParaRPr>
          </a:p>
          <a:p>
            <a:pPr lvl="1">
              <a:buFont typeface="Courier New" panose="020B0604020202020204" pitchFamily="34" charset="0"/>
              <a:buChar char="o"/>
            </a:pPr>
            <a:r>
              <a:rPr lang="en-US" sz="1400">
                <a:solidFill>
                  <a:schemeClr val="tx2"/>
                </a:solidFill>
                <a:ea typeface="Calibri"/>
                <a:cs typeface="Calibri"/>
              </a:rPr>
              <a:t>Gender, age, BMI, heart disease, smoking status, etc., </a:t>
            </a:r>
          </a:p>
          <a:p>
            <a:r>
              <a:rPr lang="en-US" sz="1800">
                <a:solidFill>
                  <a:schemeClr val="tx2"/>
                </a:solidFill>
                <a:ea typeface="Calibri"/>
                <a:cs typeface="Calibri"/>
              </a:rPr>
              <a:t>Weka</a:t>
            </a:r>
          </a:p>
          <a:p>
            <a:endParaRPr lang="en-US" sz="1800">
              <a:solidFill>
                <a:schemeClr val="tx2"/>
              </a:solidFill>
              <a:ea typeface="Calibri"/>
              <a:cs typeface="Calibri"/>
            </a:endParaRPr>
          </a:p>
          <a:p>
            <a:endParaRPr lang="en-US" sz="1800">
              <a:solidFill>
                <a:schemeClr val="tx2"/>
              </a:solidFill>
              <a:ea typeface="Calibri"/>
              <a:cs typeface="Calibri"/>
            </a:endParaRPr>
          </a:p>
          <a:p>
            <a:endParaRPr lang="en-US" sz="1800">
              <a:solidFill>
                <a:schemeClr val="tx2"/>
              </a:solidFill>
              <a:ea typeface="Calibri"/>
              <a:cs typeface="Calibri"/>
            </a:endParaRPr>
          </a:p>
          <a:p>
            <a:endParaRPr lang="en-US" sz="1800">
              <a:solidFill>
                <a:schemeClr val="tx2"/>
              </a:solidFill>
              <a:ea typeface="Calibri"/>
              <a:cs typeface="Calibri"/>
            </a:endParaRP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06564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0C7DFC-7D67-B636-8B0A-A85476D6B383}"/>
              </a:ext>
            </a:extLst>
          </p:cNvPr>
          <p:cNvSpPr>
            <a:spLocks noGrp="1"/>
          </p:cNvSpPr>
          <p:nvPr>
            <p:ph type="title"/>
          </p:nvPr>
        </p:nvSpPr>
        <p:spPr>
          <a:xfrm>
            <a:off x="7851399" y="155654"/>
            <a:ext cx="3404937" cy="1274206"/>
          </a:xfrm>
        </p:spPr>
        <p:txBody>
          <a:bodyPr vert="horz" lIns="91440" tIns="45720" rIns="91440" bIns="45720" rtlCol="0" anchor="b">
            <a:normAutofit/>
          </a:bodyPr>
          <a:lstStyle/>
          <a:p>
            <a:r>
              <a:rPr lang="en-US" sz="4000" u="sng" kern="1200">
                <a:solidFill>
                  <a:schemeClr val="tx2"/>
                </a:solidFill>
                <a:latin typeface="+mj-lt"/>
                <a:ea typeface="+mj-ea"/>
                <a:cs typeface="+mj-cs"/>
              </a:rPr>
              <a:t>Visualizing the Data</a:t>
            </a:r>
          </a:p>
        </p:txBody>
      </p:sp>
      <p:grpSp>
        <p:nvGrpSpPr>
          <p:cNvPr id="7" name="Group 6">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14" name="Freeform: Shape 13">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Content Placeholder 3" descr="A screenshot of a graph&#10;&#10;Description automatically generated">
            <a:extLst>
              <a:ext uri="{FF2B5EF4-FFF2-40B4-BE49-F238E27FC236}">
                <a16:creationId xmlns:a16="http://schemas.microsoft.com/office/drawing/2014/main" id="{C1D4E567-43F9-4D83-6F46-66F0FA64A79B}"/>
              </a:ext>
            </a:extLst>
          </p:cNvPr>
          <p:cNvPicPr>
            <a:picLocks noGrp="1" noChangeAspect="1"/>
          </p:cNvPicPr>
          <p:nvPr>
            <p:ph idx="1"/>
          </p:nvPr>
        </p:nvPicPr>
        <p:blipFill>
          <a:blip r:embed="rId2"/>
          <a:stretch>
            <a:fillRect/>
          </a:stretch>
        </p:blipFill>
        <p:spPr>
          <a:xfrm>
            <a:off x="804672" y="1672127"/>
            <a:ext cx="6137549" cy="3513745"/>
          </a:xfrm>
          <a:prstGeom prst="rect">
            <a:avLst/>
          </a:prstGeom>
        </p:spPr>
      </p:pic>
      <p:grpSp>
        <p:nvGrpSpPr>
          <p:cNvPr id="19" name="Group 18">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20" name="Freeform: Shape 19">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FF547429-6A29-B07D-36F2-675295985DB1}"/>
              </a:ext>
            </a:extLst>
          </p:cNvPr>
          <p:cNvSpPr txBox="1"/>
          <p:nvPr/>
        </p:nvSpPr>
        <p:spPr>
          <a:xfrm>
            <a:off x="7511142" y="1567542"/>
            <a:ext cx="4060371"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cs typeface="Calibri" panose="020F0502020204030204"/>
              </a:rPr>
              <a:t>249 patients suffered from stroke</a:t>
            </a:r>
          </a:p>
          <a:p>
            <a:pPr marL="285750" indent="-285750">
              <a:buFont typeface="Arial"/>
              <a:buChar char="•"/>
            </a:pPr>
            <a:endParaRPr lang="en-US">
              <a:cs typeface="Calibri" panose="020F0502020204030204"/>
            </a:endParaRPr>
          </a:p>
          <a:p>
            <a:pPr marL="285750" indent="-285750">
              <a:buFont typeface="Arial"/>
              <a:buChar char="•"/>
            </a:pPr>
            <a:r>
              <a:rPr lang="en-US">
                <a:cs typeface="Calibri" panose="020F0502020204030204"/>
              </a:rPr>
              <a:t>108 Males, 141 Females</a:t>
            </a:r>
          </a:p>
          <a:p>
            <a:endParaRPr lang="en-US">
              <a:cs typeface="Calibri" panose="020F0502020204030204"/>
            </a:endParaRPr>
          </a:p>
          <a:p>
            <a:pPr marL="285750" indent="-285750">
              <a:buFont typeface="Arial"/>
              <a:buChar char="•"/>
            </a:pPr>
            <a:r>
              <a:rPr lang="en-US">
                <a:cs typeface="Calibri" panose="020F0502020204030204"/>
              </a:rPr>
              <a:t>Average age of 43.23 for all patients, Average age of 67.72 for those who suffered from stroke</a:t>
            </a:r>
          </a:p>
          <a:p>
            <a:endParaRPr lang="en-US">
              <a:cs typeface="Calibri" panose="020F0502020204030204"/>
            </a:endParaRPr>
          </a:p>
          <a:p>
            <a:pPr marL="285750" indent="-285750">
              <a:buFont typeface="Arial"/>
              <a:buChar char="•"/>
            </a:pPr>
            <a:r>
              <a:rPr lang="en-US">
                <a:cs typeface="Calibri" panose="020F0502020204030204"/>
              </a:rPr>
              <a:t>Average BMI of 28.89, 30.47 for those who suffered from stroke</a:t>
            </a:r>
          </a:p>
          <a:p>
            <a:endParaRPr lang="en-US">
              <a:cs typeface="Calibri" panose="020F0502020204030204"/>
            </a:endParaRPr>
          </a:p>
          <a:p>
            <a:pPr marL="285750" indent="-285750">
              <a:buFont typeface="Arial"/>
              <a:buChar char="•"/>
            </a:pPr>
            <a:r>
              <a:rPr lang="en-US">
                <a:cs typeface="Calibri" panose="020F0502020204030204"/>
              </a:rPr>
              <a:t>66 Patients suffered from hypertension</a:t>
            </a:r>
          </a:p>
          <a:p>
            <a:pPr marL="285750" indent="-285750">
              <a:buFont typeface="Arial"/>
              <a:buChar char="•"/>
            </a:pPr>
            <a:endParaRPr lang="en-US">
              <a:cs typeface="Calibri" panose="020F0502020204030204"/>
            </a:endParaRPr>
          </a:p>
          <a:p>
            <a:pPr marL="285750" indent="-285750">
              <a:buFont typeface="Arial"/>
              <a:buChar char="•"/>
            </a:pPr>
            <a:r>
              <a:rPr lang="en-US">
                <a:cs typeface="Calibri" panose="020F0502020204030204"/>
              </a:rPr>
              <a:t>47 patients suffered from heart disease</a:t>
            </a:r>
          </a:p>
          <a:p>
            <a:pPr marL="285750" indent="-285750">
              <a:buFont typeface="Arial"/>
              <a:buChar char="•"/>
            </a:pPr>
            <a:endParaRPr lang="en-US">
              <a:cs typeface="Calibri" panose="020F0502020204030204"/>
            </a:endParaRPr>
          </a:p>
        </p:txBody>
      </p:sp>
    </p:spTree>
    <p:extLst>
      <p:ext uri="{BB962C8B-B14F-4D97-AF65-F5344CB8AC3E}">
        <p14:creationId xmlns:p14="http://schemas.microsoft.com/office/powerpoint/2010/main" val="2424948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708EAFE-EC4F-B197-EF5E-5651125C5D37}"/>
              </a:ext>
            </a:extLst>
          </p:cNvPr>
          <p:cNvSpPr>
            <a:spLocks noGrp="1"/>
          </p:cNvSpPr>
          <p:nvPr>
            <p:ph type="title"/>
          </p:nvPr>
        </p:nvSpPr>
        <p:spPr>
          <a:xfrm>
            <a:off x="1179226" y="1280679"/>
            <a:ext cx="9833548" cy="1325563"/>
          </a:xfrm>
        </p:spPr>
        <p:txBody>
          <a:bodyPr anchor="b">
            <a:normAutofit/>
          </a:bodyPr>
          <a:lstStyle/>
          <a:p>
            <a:pPr algn="ctr"/>
            <a:r>
              <a:rPr lang="en-US" sz="3600" u="sng">
                <a:solidFill>
                  <a:schemeClr val="tx2"/>
                </a:solidFill>
                <a:ea typeface="Calibri Light"/>
                <a:cs typeface="Calibri Light"/>
              </a:rPr>
              <a:t>Procedure</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A420DB4E-99C7-BFDE-CDA7-E8526ECF83DF}"/>
              </a:ext>
            </a:extLst>
          </p:cNvPr>
          <p:cNvSpPr>
            <a:spLocks noGrp="1"/>
          </p:cNvSpPr>
          <p:nvPr>
            <p:ph idx="1"/>
          </p:nvPr>
        </p:nvSpPr>
        <p:spPr>
          <a:xfrm>
            <a:off x="1179226" y="2890979"/>
            <a:ext cx="9833548" cy="2693976"/>
          </a:xfrm>
        </p:spPr>
        <p:txBody>
          <a:bodyPr vert="horz" lIns="91440" tIns="45720" rIns="91440" bIns="45720" rtlCol="0" anchor="t">
            <a:normAutofit/>
          </a:bodyPr>
          <a:lstStyle/>
          <a:p>
            <a:r>
              <a:rPr lang="en-US" sz="1800">
                <a:solidFill>
                  <a:schemeClr val="tx2"/>
                </a:solidFill>
                <a:cs typeface="Calibri"/>
              </a:rPr>
              <a:t>Observing our data to see what our dataset contains and how analyses can be performed</a:t>
            </a:r>
          </a:p>
          <a:p>
            <a:r>
              <a:rPr lang="en-US" sz="1800">
                <a:solidFill>
                  <a:schemeClr val="tx2"/>
                </a:solidFill>
                <a:cs typeface="Calibri"/>
              </a:rPr>
              <a:t>Data cleaning depending on the analyses being performed</a:t>
            </a:r>
          </a:p>
          <a:p>
            <a:r>
              <a:rPr lang="en-US" sz="1800">
                <a:solidFill>
                  <a:schemeClr val="tx2"/>
                </a:solidFill>
                <a:cs typeface="Calibri"/>
              </a:rPr>
              <a:t>Conduct a cluster analysis, 0's and 1's</a:t>
            </a:r>
          </a:p>
          <a:p>
            <a:r>
              <a:rPr lang="en-US" sz="1800">
                <a:solidFill>
                  <a:schemeClr val="tx2"/>
                </a:solidFill>
                <a:cs typeface="Calibri"/>
              </a:rPr>
              <a:t>Perform an analysis on association rules</a:t>
            </a:r>
          </a:p>
          <a:p>
            <a:r>
              <a:rPr lang="en-US" sz="1800">
                <a:solidFill>
                  <a:schemeClr val="tx2"/>
                </a:solidFill>
                <a:cs typeface="Calibri"/>
              </a:rPr>
              <a:t>Determine conclusions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08751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8167"/>
            <a:ext cx="4834070" cy="2488150"/>
            <a:chOff x="6867015" y="-1"/>
            <a:chExt cx="5324985" cy="3251912"/>
          </a:xfrm>
          <a:solidFill>
            <a:schemeClr val="bg1">
              <a:alpha val="30000"/>
            </a:schemeClr>
          </a:solidFill>
        </p:grpSpPr>
        <p:sp>
          <p:nvSpPr>
            <p:cNvPr id="15" name="Freeform: Shape 14">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62631A6E-5730-F1A6-F6D7-C4123A55F2F6}"/>
              </a:ext>
            </a:extLst>
          </p:cNvPr>
          <p:cNvSpPr>
            <a:spLocks noGrp="1"/>
          </p:cNvSpPr>
          <p:nvPr>
            <p:ph type="title"/>
          </p:nvPr>
        </p:nvSpPr>
        <p:spPr>
          <a:xfrm>
            <a:off x="3216738" y="121367"/>
            <a:ext cx="5754696" cy="1837349"/>
          </a:xfrm>
        </p:spPr>
        <p:txBody>
          <a:bodyPr>
            <a:normAutofit/>
          </a:bodyPr>
          <a:lstStyle/>
          <a:p>
            <a:pPr algn="ctr"/>
            <a:r>
              <a:rPr lang="en-US" sz="3600" u="sng">
                <a:solidFill>
                  <a:schemeClr val="tx2"/>
                </a:solidFill>
                <a:ea typeface="Calibri Light"/>
                <a:cs typeface="Calibri Light"/>
              </a:rPr>
              <a:t>Results – Cluster Analysis</a:t>
            </a:r>
          </a:p>
        </p:txBody>
      </p:sp>
      <p:pic>
        <p:nvPicPr>
          <p:cNvPr id="3" name="Content Placeholder 2">
            <a:extLst>
              <a:ext uri="{FF2B5EF4-FFF2-40B4-BE49-F238E27FC236}">
                <a16:creationId xmlns:a16="http://schemas.microsoft.com/office/drawing/2014/main" id="{A2279706-61E0-6C81-994C-C98119851848}"/>
              </a:ext>
            </a:extLst>
          </p:cNvPr>
          <p:cNvPicPr>
            <a:picLocks noGrp="1" noChangeAspect="1"/>
          </p:cNvPicPr>
          <p:nvPr>
            <p:ph idx="1"/>
          </p:nvPr>
        </p:nvPicPr>
        <p:blipFill>
          <a:blip r:embed="rId2"/>
          <a:stretch>
            <a:fillRect/>
          </a:stretch>
        </p:blipFill>
        <p:spPr>
          <a:xfrm>
            <a:off x="300247" y="2476416"/>
            <a:ext cx="7407671" cy="3162384"/>
          </a:xfrm>
        </p:spPr>
      </p:pic>
      <p:grpSp>
        <p:nvGrpSpPr>
          <p:cNvPr id="20" name="Group 19">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1" name="Freeform: Shape 20">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4" name="Freeform: Shape 23">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6BDB2373-802A-5AE7-8D75-D2341F9A9D5E}"/>
              </a:ext>
            </a:extLst>
          </p:cNvPr>
          <p:cNvSpPr txBox="1"/>
          <p:nvPr/>
        </p:nvSpPr>
        <p:spPr>
          <a:xfrm>
            <a:off x="7824067" y="2001656"/>
            <a:ext cx="396734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Cluster 2 appears to have the strongest association with strokes as it contains individuals who are older, have higher prevalence of hypertension, marriage, elevated glucose levels, and BMI</a:t>
            </a:r>
          </a:p>
        </p:txBody>
      </p:sp>
    </p:spTree>
    <p:extLst>
      <p:ext uri="{BB962C8B-B14F-4D97-AF65-F5344CB8AC3E}">
        <p14:creationId xmlns:p14="http://schemas.microsoft.com/office/powerpoint/2010/main" val="2557768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1A6E-5730-F1A6-F6D7-C4123A55F2F6}"/>
              </a:ext>
            </a:extLst>
          </p:cNvPr>
          <p:cNvSpPr>
            <a:spLocks noGrp="1"/>
          </p:cNvSpPr>
          <p:nvPr>
            <p:ph type="title"/>
          </p:nvPr>
        </p:nvSpPr>
        <p:spPr/>
        <p:txBody>
          <a:bodyPr/>
          <a:lstStyle/>
          <a:p>
            <a:pPr algn="ctr"/>
            <a:r>
              <a:rPr lang="en-US" u="sng">
                <a:ea typeface="Calibri Light"/>
                <a:cs typeface="Calibri Light"/>
              </a:rPr>
              <a:t>Results – Association Rules</a:t>
            </a:r>
          </a:p>
        </p:txBody>
      </p:sp>
      <p:pic>
        <p:nvPicPr>
          <p:cNvPr id="4" name="Content Placeholder 3" descr="A screenshot of a graph&#10;&#10;Description automatically generated">
            <a:extLst>
              <a:ext uri="{FF2B5EF4-FFF2-40B4-BE49-F238E27FC236}">
                <a16:creationId xmlns:a16="http://schemas.microsoft.com/office/drawing/2014/main" id="{F6951F02-9C76-6A2C-8656-1AD74E31222F}"/>
              </a:ext>
            </a:extLst>
          </p:cNvPr>
          <p:cNvPicPr>
            <a:picLocks noGrp="1" noChangeAspect="1"/>
          </p:cNvPicPr>
          <p:nvPr>
            <p:ph idx="1"/>
          </p:nvPr>
        </p:nvPicPr>
        <p:blipFill>
          <a:blip r:embed="rId2"/>
          <a:stretch>
            <a:fillRect/>
          </a:stretch>
        </p:blipFill>
        <p:spPr>
          <a:xfrm>
            <a:off x="71887" y="4500696"/>
            <a:ext cx="12033849" cy="2351120"/>
          </a:xfrm>
        </p:spPr>
      </p:pic>
      <p:pic>
        <p:nvPicPr>
          <p:cNvPr id="5" name="Picture 4" descr="A table with text on it&#10;&#10;Description automatically generated">
            <a:extLst>
              <a:ext uri="{FF2B5EF4-FFF2-40B4-BE49-F238E27FC236}">
                <a16:creationId xmlns:a16="http://schemas.microsoft.com/office/drawing/2014/main" id="{41AEE8CF-2449-6185-BE33-210770D9F697}"/>
              </a:ext>
            </a:extLst>
          </p:cNvPr>
          <p:cNvPicPr>
            <a:picLocks noChangeAspect="1"/>
          </p:cNvPicPr>
          <p:nvPr/>
        </p:nvPicPr>
        <p:blipFill>
          <a:blip r:embed="rId3"/>
          <a:stretch>
            <a:fillRect/>
          </a:stretch>
        </p:blipFill>
        <p:spPr>
          <a:xfrm>
            <a:off x="375515" y="367102"/>
            <a:ext cx="1953830" cy="4114800"/>
          </a:xfrm>
          <a:prstGeom prst="rect">
            <a:avLst/>
          </a:prstGeom>
        </p:spPr>
      </p:pic>
      <p:graphicFrame>
        <p:nvGraphicFramePr>
          <p:cNvPr id="7" name="TextBox 2">
            <a:extLst>
              <a:ext uri="{FF2B5EF4-FFF2-40B4-BE49-F238E27FC236}">
                <a16:creationId xmlns:a16="http://schemas.microsoft.com/office/drawing/2014/main" id="{1F8DF516-6A76-50A7-3C0E-F8CC71713735}"/>
              </a:ext>
            </a:extLst>
          </p:cNvPr>
          <p:cNvGraphicFramePr/>
          <p:nvPr/>
        </p:nvGraphicFramePr>
        <p:xfrm>
          <a:off x="4978400" y="1428750"/>
          <a:ext cx="6680200" cy="286232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526257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643</Words>
  <Application>Microsoft Macintosh PowerPoint</Application>
  <PresentationFormat>Widescreen</PresentationFormat>
  <Paragraphs>69</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Meiryo</vt:lpstr>
      <vt:lpstr>Arial</vt:lpstr>
      <vt:lpstr>Calibri</vt:lpstr>
      <vt:lpstr>Calibri Light</vt:lpstr>
      <vt:lpstr>Calibri,Sans-Serif</vt:lpstr>
      <vt:lpstr>Courier New</vt:lpstr>
      <vt:lpstr>Wingdings</vt:lpstr>
      <vt:lpstr>office theme</vt:lpstr>
      <vt:lpstr>CASCADE: </vt:lpstr>
      <vt:lpstr>Agenda</vt:lpstr>
      <vt:lpstr>Facts Surrounding Strokes</vt:lpstr>
      <vt:lpstr>Addressing the Challenges in Stroke Research</vt:lpstr>
      <vt:lpstr>Description of Data</vt:lpstr>
      <vt:lpstr>Visualizing the Data</vt:lpstr>
      <vt:lpstr>Procedure</vt:lpstr>
      <vt:lpstr>Results – Cluster Analysis</vt:lpstr>
      <vt:lpstr>Results – Association Rules</vt:lpstr>
      <vt:lpstr>Conclusions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Russell, Braum P.</cp:lastModifiedBy>
  <cp:revision>75</cp:revision>
  <dcterms:created xsi:type="dcterms:W3CDTF">2024-02-20T20:22:33Z</dcterms:created>
  <dcterms:modified xsi:type="dcterms:W3CDTF">2024-10-15T02:05:28Z</dcterms:modified>
</cp:coreProperties>
</file>