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08_9A092F36.xml" ContentType="application/vnd.ms-powerpoint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71" r:id="rId9"/>
    <p:sldId id="272" r:id="rId10"/>
    <p:sldId id="273" r:id="rId11"/>
    <p:sldId id="264" r:id="rId12"/>
    <p:sldId id="276" r:id="rId13"/>
    <p:sldId id="275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61EC11-F9A8-E6DD-D4AC-9086B8525258}" name="Nguyen, Kayla T." initials="NT" userId="S::kaylanguyen@ou.edu::783abe12-d4ff-40de-ba16-8112f8f620d9" providerId="AD"/>
  <p188:author id="{31863331-ED4C-6AAB-A124-BCC5E2E3D29B}" name="Russell, Braum P." initials="BR" userId="S::Braum.P.Russell-1@ou.edu::a558f4f3-2c4f-4848-bcfb-ea3cb85263c6" providerId="AD"/>
  <p188:author id="{E7809D7B-C38E-B033-A1F8-F84129F40BC2}" name="Hunter, Noah B." initials="HB" userId="S::noah.b.hunter@ou.edu::850acf35-5c72-4115-a91b-3ee0de876e9a" providerId="AD"/>
  <p188:author id="{C903F9BD-6E05-65C8-3F59-0E20D2F56C13}" name="Harkins, Sam E." initials="HE" userId="S::samuel.e.harkins@ou.edu::030bda26-9f6b-4ead-bfd8-64b67e7e6c7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A23B0-65F4-0A07-022A-F78A4355831B}" v="29" dt="2024-10-09T02:56:34.877"/>
    <p1510:client id="{27E16910-5735-C66A-51F8-76E1376E0E33}" v="168" dt="2024-10-09T18:46:01.532"/>
    <p1510:client id="{40FD8A37-26A5-5AB9-D909-B78F6EFA16BC}" v="134" dt="2024-10-09T19:51:08.245"/>
    <p1510:client id="{44A5D522-1757-8648-A514-191D95B7CFFE}" v="19" dt="2024-10-09T05:07:40.719"/>
    <p1510:client id="{5314252C-0255-854D-02A4-580174E3D8BC}" v="14" dt="2024-10-09T18:39:58.923"/>
    <p1510:client id="{5D55C598-2DEA-4A8A-97D9-525CAA32A579}" v="7" dt="2024-10-09T20:26:09.722"/>
    <p1510:client id="{6AEB0B2E-2839-C513-ECB5-45999ABDAD1C}" v="2" dt="2024-10-09T04:07:45.005"/>
    <p1510:client id="{7958FDE7-832A-50BF-2016-B13079514BEA}" v="38" dt="2024-10-09T18:22:26.897"/>
    <p1510:client id="{9583BF28-8C40-42D0-9C8E-9207A56E8CFD}" v="13" dt="2024-10-09T22:35:47.787"/>
    <p1510:client id="{DE63AA38-1ACA-7404-09B7-17C3DF6BCB96}" v="9" dt="2024-10-09T21:20:08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8_9A092F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0AF820-EFCB-7F41-9B87-AC41F64B4AEC}" authorId="{31863331-ED4C-6AAB-A124-BCC5E2E3D29B}" created="2024-10-08T18:21:18.449">
    <pc:sldMkLst xmlns:pc="http://schemas.microsoft.com/office/powerpoint/2013/main/command">
      <pc:docMk/>
      <pc:sldMk cId="2584293174" sldId="264"/>
    </pc:sldMkLst>
    <p188:replyLst>
      <p188:reply id="{56431DD3-ADD9-4034-A51F-BAE2B8EB28B3}" authorId="{AB61EC11-F9A8-E6DD-D4AC-9086B8525258}" created="2024-10-08T19:46:04.548">
        <p188:txBody>
          <a:bodyPr/>
          <a:lstStyle/>
          <a:p>
            <a:r>
              <a:rPr lang="en-US"/>
              <a:t>added that in</a:t>
            </a:r>
          </a:p>
        </p188:txBody>
      </p188:reply>
    </p188:replyLst>
    <p188:txBody>
      <a:bodyPr/>
      <a:lstStyle/>
      <a:p>
        <a:r>
          <a:rPr lang="en-US"/>
          <a:t>Oklahoma had 14 Counts, probably good to add all of the teams in the 14 section since they are tied.
</a:t>
        </a:r>
      </a:p>
    </p188:txBody>
  </p188:cm>
  <p188:cm id="{16501F8F-CCD9-4A8C-90AD-83DDEF672672}" authorId="{E7809D7B-C38E-B033-A1F8-F84129F40BC2}" created="2024-10-09T03:05:06.205">
    <pc:sldMkLst xmlns:pc="http://schemas.microsoft.com/office/powerpoint/2013/main/command">
      <pc:docMk/>
      <pc:sldMk cId="2584293174" sldId="264"/>
    </pc:sldMkLst>
    <p188:txBody>
      <a:bodyPr/>
      <a:lstStyle/>
      <a:p>
        <a:r>
          <a:rPr lang="en-US"/>
          <a:t>Something maybe worth mentioning in the presentation - 66% of the teams included in this deck have a loss now. Just an interesting point to show data-wise and consumer/user predictions</a:t>
        </a:r>
      </a:p>
    </p188:txBody>
  </p188:cm>
  <p188:cm id="{E83EF7C1-1BA9-49EE-95E7-A1086FBA863B}" authorId="{C903F9BD-6E05-65C8-3F59-0E20D2F56C13}" created="2024-10-09T04:07:45.005">
    <pc:sldMkLst xmlns:pc="http://schemas.microsoft.com/office/powerpoint/2013/main/command">
      <pc:docMk/>
      <pc:sldMk cId="2584293174" sldId="264"/>
    </pc:sldMkLst>
    <p188:txBody>
      <a:bodyPr/>
      <a:lstStyle/>
      <a:p>
        <a:r>
          <a:rPr lang="en-US"/>
          <a:t>We could also mention how some of this data might be driven by popularity of brands. For Ex. Notre dame, they don't have the best team and also have a loss. But, theyre one of the biggest brands in the sport. 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10-09T05:07:40.719" authorId="{E7809D7B-C38E-B033-A1F8-F84129F40BC2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D243-1164-408D-A464-3A416C1C57E1}" type="datetimeFigureOut"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94585-DC13-4982-8337-0B80C24472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2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04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56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9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6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3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9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Braum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3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Lucas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94585-DC13-4982-8337-0B80C24472A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5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57635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04B3CEF-64EF-4C43-9530-8E9CBFD2CAD1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0A3DFD-A535-46B2-84C1-61DC8B16A90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9A092F3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9614797" cy="3260635"/>
          </a:xfrm>
        </p:spPr>
        <p:txBody>
          <a:bodyPr lIns="91440" rIns="91440">
            <a:normAutofit/>
          </a:bodyPr>
          <a:lstStyle/>
          <a:p>
            <a:r>
              <a:rPr lang="en-US" sz="2800"/>
              <a:t>Analyzing NCAA CFB Playoff Contenders and </a:t>
            </a:r>
            <a:r>
              <a:rPr lang="en-US" sz="2800">
                <a:solidFill>
                  <a:srgbClr val="841617"/>
                </a:solidFill>
              </a:rPr>
              <a:t>Oklahoma</a:t>
            </a:r>
            <a:r>
              <a:rPr lang="en-US" sz="2800"/>
              <a:t>: A Reddit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597" y="4905614"/>
            <a:ext cx="11172825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Noah Hunter, Sam Harkins, Braum Russell, Nate Pumphrey, Lucas West, Kayla Nguyen, Jacob</a:t>
            </a:r>
            <a:r>
              <a:rPr lang="en-US" sz="2000"/>
              <a:t> Conger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DAE00-4E54-878F-C9A4-308DA714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367D-13C9-AF78-FF23-3A927BD7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9175"/>
            <a:ext cx="7729728" cy="1188720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FC5F-A0B1-7072-751F-C3875656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15" y="2422911"/>
            <a:ext cx="10024505" cy="33981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/>
              <a:t>Notre Dame,  Alabama, and Georgia </a:t>
            </a:r>
            <a:r>
              <a:rPr lang="en-US"/>
              <a:t>emerged as the most favored teams to make the playoffs, based on the frequency of mentions.</a:t>
            </a:r>
          </a:p>
          <a:p>
            <a:r>
              <a:rPr lang="en-US">
                <a:solidFill>
                  <a:srgbClr val="841617"/>
                </a:solidFill>
              </a:rPr>
              <a:t>Oklahoma</a:t>
            </a:r>
            <a:r>
              <a:rPr lang="en-US"/>
              <a:t> was tied at the 11</a:t>
            </a:r>
            <a:r>
              <a:rPr lang="en-US" baseline="30000"/>
              <a:t>th</a:t>
            </a:r>
            <a:r>
              <a:rPr lang="en-US"/>
              <a:t> spot, being a low contender for the College Football Playoff among Reddit users.</a:t>
            </a:r>
          </a:p>
          <a:p>
            <a:pPr lvl="1"/>
            <a:r>
              <a:rPr lang="en-US"/>
              <a:t>This aligns with our sentiment analysis, where we found Oklahoma’s compound sentiment score to be low, averaging at 0.0870</a:t>
            </a:r>
          </a:p>
          <a:p>
            <a:pPr marL="285750" indent="-285750"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Versatility of the Model:</a:t>
            </a: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>
                <a:solidFill>
                  <a:srgbClr val="000000"/>
                </a:solidFill>
              </a:rPr>
              <a:t>Our model can be leveraged for other sports</a:t>
            </a:r>
          </a:p>
          <a:p>
            <a:pPr marL="742950" lvl="1" indent="-285750"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800" err="1">
                <a:solidFill>
                  <a:srgbClr val="000000"/>
                </a:solidFill>
              </a:rPr>
              <a:t>E.x</a:t>
            </a:r>
            <a:r>
              <a:rPr lang="en-US" sz="1800">
                <a:solidFill>
                  <a:srgbClr val="000000"/>
                </a:solidFill>
              </a:rPr>
              <a:t>. softball, gymnastics, or beyond college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F814-551B-1F2F-9727-1D606A02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6AC1-930F-44A4-B307-FD1E25070859}" type="datetime1">
              <a:rPr lang="en-US"/>
              <a:t>10/9/2024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B2C30-8895-7D0E-03AA-AC12176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7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E9E-8970-C085-CA29-41945CA3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FE35-BDD2-E67C-4AC5-F398A29C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Temple: "Is Boz wearing a Harambe hat?"</a:t>
            </a:r>
          </a:p>
          <a:p>
            <a:r>
              <a:rPr lang="en-US" sz="2000"/>
              <a:t>Houston: "Sadly we suck RN and it's infuriating"</a:t>
            </a:r>
          </a:p>
          <a:p>
            <a:r>
              <a:rPr lang="en-US" sz="2000"/>
              <a:t>Tulane: "It’s like I’m at Thanksgiving with my mom’s side of the family."</a:t>
            </a:r>
          </a:p>
          <a:p>
            <a:r>
              <a:rPr lang="en-US" sz="2000"/>
              <a:t>Tennessee: "Heupel could come out right now in his current state and play better than JA."</a:t>
            </a:r>
          </a:p>
          <a:p>
            <a:r>
              <a:rPr lang="en-US" sz="2000"/>
              <a:t>Auburn: "Kip Lewis is a bad mother trucker man. What a play"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901F8-6AAC-8E4D-7979-18D64066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9FDF-A9E6-4B53-A40B-F5BC8D561E0A}" type="datetime1"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47CC-2A69-9CC0-FB6A-E6A559A9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C75B-FD4A-9937-0E18-585329F3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6057-757F-9285-840E-13BF54A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C2FB-3617-C68B-995A-326D820A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With the 2024 NCAA CFB season being the first year of a 12-team playoff and Oklahoma now in the SEC, we aim to determine how likely fans believe the Sooners will make the playoffs.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Goals</a:t>
            </a:r>
            <a:r>
              <a:rPr lang="en-US" sz="2000"/>
              <a:t>:</a:t>
            </a:r>
          </a:p>
          <a:p>
            <a:pPr lvl="1"/>
            <a:r>
              <a:rPr lang="en-US" sz="1800"/>
              <a:t>Identify which teams are most mentioned in Reddit discussions about attending the playoffs.</a:t>
            </a:r>
          </a:p>
          <a:p>
            <a:pPr lvl="1"/>
            <a:r>
              <a:rPr lang="en-US" sz="1800"/>
              <a:t>Determine the sentiment of Oklahoma fans when discussing their team</a:t>
            </a:r>
          </a:p>
          <a:p>
            <a:pPr marL="457200" indent="-457200">
              <a:buAutoNum type="romanUcPeriod"/>
            </a:pPr>
            <a:endParaRPr lang="en-US" sz="2000">
              <a:latin typeface="Trade Gothic Next Light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B8D85-6783-2340-8DE5-28C4BA8C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F474-4CB0-4412-9D0A-58CD4A51BA36}" type="datetime1">
              <a:rPr lang="en-US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52A29-00D5-C8B8-D8A5-B6BE032F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C22B-F3AE-FBBA-7AB2-AF5EC348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1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1C6D-9546-B372-220C-2C0F3F59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Description of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B5FFECD-A76F-04C8-4770-ABD483BA8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70" y="2760552"/>
            <a:ext cx="4776850" cy="2544223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8C107970-5D1B-7504-DB55-52BF362A1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030" y="723269"/>
            <a:ext cx="4818890" cy="143361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EE40D-92C1-0BBB-65C7-DF363BC8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5928358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CAF6-A861-DFAA-6732-921F9933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0F479FC-9A19-4982-8049-7BE41364F827}" type="datetime1">
              <a:rPr lang="en-US" kern="1200">
                <a:solidFill>
                  <a:schemeClr val="accent2">
                    <a:lumMod val="75000"/>
                    <a:alpha val="7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10/9/2024</a:t>
            </a:fld>
            <a:endParaRPr lang="en-US" kern="1200">
              <a:solidFill>
                <a:schemeClr val="accent2">
                  <a:lumMod val="75000"/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7A1F-82B4-39DA-72F4-7DB096C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6A61CA-0502-4EE4-9724-96EA822543E5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 spc="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7847-93CD-4ED8-639B-1FCBE80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927073"/>
            <a:ext cx="5572125" cy="1188720"/>
          </a:xfrm>
        </p:spPr>
        <p:txBody>
          <a:bodyPr/>
          <a:lstStyle/>
          <a:p>
            <a:r>
              <a:rPr lang="en-US"/>
              <a:t>Code: Counting Team mentions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AB6C-53E4-DB79-08A6-26E123B1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53-AECB-4355-AD95-FF250C9737FF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32DF-8303-0474-0ABA-22B37C1A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4250D-BBC6-892E-EC97-C9ECEF59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omputer code on a white background&#10;&#10;Description automatically generated">
            <a:extLst>
              <a:ext uri="{FF2B5EF4-FFF2-40B4-BE49-F238E27FC236}">
                <a16:creationId xmlns:a16="http://schemas.microsoft.com/office/drawing/2014/main" id="{9D29592E-22A7-2CE3-9EF0-C737A436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60" y="562243"/>
            <a:ext cx="6096000" cy="2273819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810BE75-18A3-0491-002C-61D844587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584" y="543849"/>
            <a:ext cx="5181077" cy="56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7B061-E08D-4403-3207-37F11A85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35FF-9FA7-0564-0AD6-A3A609EF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4927073"/>
            <a:ext cx="5572125" cy="1188720"/>
          </a:xfrm>
        </p:spPr>
        <p:txBody>
          <a:bodyPr/>
          <a:lstStyle/>
          <a:p>
            <a:r>
              <a:rPr lang="en-US"/>
              <a:t>Code: Counting Team mentions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A66E-3F7D-5E77-B28D-33FC2CCD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1553-AECB-4355-AD95-FF250C9737FF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3DC7-6BA5-9205-612A-E3DF50D6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5A52-5D92-8606-D246-FA8B82D9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F6175E5-33C0-B922-FF80-E22F812F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507305"/>
            <a:ext cx="6477000" cy="32639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A439800-2B93-F950-A6EE-A00CF111F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37" y="150876"/>
            <a:ext cx="5036826" cy="655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0E6A-4F2E-702F-CD28-F621890A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278300"/>
            <a:ext cx="6091239" cy="864147"/>
          </a:xfrm>
        </p:spPr>
        <p:txBody>
          <a:bodyPr>
            <a:normAutofit fontScale="90000"/>
          </a:bodyPr>
          <a:lstStyle/>
          <a:p>
            <a:r>
              <a:rPr lang="en-US"/>
              <a:t>Code: Computing sentiment scores of Oklahoma games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7009979-5EC5-EB51-7EC7-7A62D2819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1356760"/>
            <a:ext cx="5901188" cy="54224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4CED-EA08-F04A-E670-A6C65D98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38DB-38C4-2048-A192-719E76DEB4F1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9E37-4F33-7B3D-63FD-E6DDC2D8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CA41-0FA1-9992-B802-027CB5C7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F5FDF6C-CE16-145B-3B98-56FF752D7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49" y="0"/>
            <a:ext cx="5398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7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F5F39-1C78-9A06-9EDF-7D82210A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3DBD-429C-F1AC-23CB-BBC457FD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" y="278300"/>
            <a:ext cx="6091239" cy="864147"/>
          </a:xfrm>
        </p:spPr>
        <p:txBody>
          <a:bodyPr>
            <a:normAutofit fontScale="90000"/>
          </a:bodyPr>
          <a:lstStyle/>
          <a:p>
            <a:r>
              <a:rPr lang="en-US"/>
              <a:t>Code: Computing sentiment scores of Oklahoma games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23E5-0702-A547-D69C-9D91CB8E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38DB-38C4-2048-A192-719E76DEB4F1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86E66-C67B-EA8B-E929-B73D64E2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0E4E-9737-916F-CF3A-E50E35C8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7</a:t>
            </a:fld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4BF19F0-4C7A-8E30-B39C-6AFD47C23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44" y="1541685"/>
            <a:ext cx="7357935" cy="2044700"/>
          </a:xfrm>
          <a:prstGeom prst="rect">
            <a:avLst/>
          </a:prstGeom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BA1A622-1AD4-A1A3-622F-7D2281FCF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75" y="3985623"/>
            <a:ext cx="5754700" cy="193026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B7C0C63-233B-A1D6-C64E-9A87A6C7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892" y="3823137"/>
            <a:ext cx="3996768" cy="268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2CA9-51A2-16E7-6E8E-E03FE84D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/>
              <a:t>Top 12 teams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CF53778-840A-80D7-99B5-47BB952F6F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-4515" t="-1969" r="-88" b="-1815"/>
          <a:stretch/>
        </p:blipFill>
        <p:spPr>
          <a:xfrm>
            <a:off x="4410450" y="1084336"/>
            <a:ext cx="6806778" cy="46859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5CDA-51DD-32E2-EF46-CDA0D59A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315" y="6236208"/>
            <a:ext cx="5901189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>
                <a:solidFill>
                  <a:schemeClr val="tx1">
                    <a:alpha val="70000"/>
                  </a:schemeClr>
                </a:solidFill>
              </a:rPr>
              <a:t>
          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09EC-B9BC-AEC9-C2AA-1682B655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EC2869-6484-4ED9-B3CA-232346A37129}" type="datetime1">
              <a:rPr lang="en-US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10/9/2024</a:t>
            </a:fld>
            <a:endParaRPr lang="en-US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C515E-B6E5-1A4B-D6EE-4F896CD8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6A61CA-0502-4EE4-9724-96EA822543E5}" type="slidenum">
              <a:rPr lang="en-US" dirty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931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7CB9-A3A3-141D-39DD-8D7DB81D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728" y="2457424"/>
            <a:ext cx="4076279" cy="162763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/>
              <a:t>Sentiment compound scores over games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2616-97EB-CA2D-5F2C-4E35D17D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4660"/>
            <a:ext cx="5928358" cy="313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/>
              <a:t>
           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991C6-BCA7-74D3-709A-79CB1917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815261F-EF99-4479-B966-CD83B4D8F3F0}" type="datetime1">
              <a:pPr>
                <a:spcAft>
                  <a:spcPts val="600"/>
                </a:spcAft>
              </a:pPr>
              <a:t>10/9/2024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F9EE0-72CE-1F4D-60D4-0F2E3CA9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96A61CA-0502-4EE4-9724-96EA822543E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01C223ED-2EBB-FAB9-009F-44E9B1431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0" y="926061"/>
            <a:ext cx="6005676" cy="469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68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B9610FFE44F2409AE73058D0A4F5F0" ma:contentTypeVersion="11" ma:contentTypeDescription="Create a new document." ma:contentTypeScope="" ma:versionID="806be77c173c88ca9302cde564cafdbc">
  <xsd:schema xmlns:xsd="http://www.w3.org/2001/XMLSchema" xmlns:xs="http://www.w3.org/2001/XMLSchema" xmlns:p="http://schemas.microsoft.com/office/2006/metadata/properties" xmlns:ns2="05b9e8f3-828d-4010-b7ab-2530bc187963" xmlns:ns3="bdcf7acc-c039-4544-ba97-7dc094139481" targetNamespace="http://schemas.microsoft.com/office/2006/metadata/properties" ma:root="true" ma:fieldsID="abf6089adb7cadde0e36f86d720b7b3a" ns2:_="" ns3:_="">
    <xsd:import namespace="05b9e8f3-828d-4010-b7ab-2530bc187963"/>
    <xsd:import namespace="bdcf7acc-c039-4544-ba97-7dc0941394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b9e8f3-828d-4010-b7ab-2530bc1879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a1ab900-2ec0-4401-a445-b65711cd6e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f7acc-c039-4544-ba97-7dc0941394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bece4d7-27ef-4323-adb9-6c3633bbf2a7}" ma:internalName="TaxCatchAll" ma:showField="CatchAllData" ma:web="bdcf7acc-c039-4544-ba97-7dc0941394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cf7acc-c039-4544-ba97-7dc094139481" xsi:nil="true"/>
    <lcf76f155ced4ddcb4097134ff3c332f xmlns="05b9e8f3-828d-4010-b7ab-2530bc18796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F829C-C965-4149-81BD-15F23B29A1AA}">
  <ds:schemaRefs>
    <ds:schemaRef ds:uri="05b9e8f3-828d-4010-b7ab-2530bc187963"/>
    <ds:schemaRef ds:uri="bdcf7acc-c039-4544-ba97-7dc0941394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98909D-BD84-41DE-B7A3-CBB1B5E825AB}">
  <ds:schemaRefs>
    <ds:schemaRef ds:uri="05b9e8f3-828d-4010-b7ab-2530bc187963"/>
    <ds:schemaRef ds:uri="bdcf7acc-c039-4544-ba97-7dc09413948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AFA9EB-CB65-44AF-8988-BB65F0B52F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Analyzing NCAA CFB Playoff Contenders and Oklahoma: A Reddit Sentiment Analysis</vt:lpstr>
      <vt:lpstr>Problem Statement</vt:lpstr>
      <vt:lpstr>Description of data</vt:lpstr>
      <vt:lpstr>Code: Counting Team mentions</vt:lpstr>
      <vt:lpstr>Code: Counting Team mentions</vt:lpstr>
      <vt:lpstr>Code: Computing sentiment scores of Oklahoma games</vt:lpstr>
      <vt:lpstr>Code: Computing sentiment scores of Oklahoma games</vt:lpstr>
      <vt:lpstr>Top 12 teams</vt:lpstr>
      <vt:lpstr>Sentiment compound scores over games</vt:lpstr>
      <vt:lpstr>Conclusion</vt:lpstr>
      <vt:lpstr>Comment 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</cp:revision>
  <dcterms:created xsi:type="dcterms:W3CDTF">2024-09-12T01:59:58Z</dcterms:created>
  <dcterms:modified xsi:type="dcterms:W3CDTF">2024-10-09T22:38:25Z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0x010100E0B9610FFE44F2409AE73058D0A4F5F0</vt:lpwstr>
  </property>
  <property fmtid="{D5CDD505-2E9C-101B-9397-08002B2CF9AE}" pid="3" name="MediaServiceImageTags">
    <vt:lpwstr/>
  </property>
</Properties>
</file>