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92" r:id="rId3"/>
    <p:sldId id="350" r:id="rId4"/>
    <p:sldId id="351" r:id="rId5"/>
    <p:sldId id="352"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8" r:id="rId19"/>
    <p:sldId id="367" r:id="rId20"/>
    <p:sldId id="369" r:id="rId21"/>
    <p:sldId id="25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FFD1"/>
    <a:srgbClr val="B0E6FF"/>
    <a:srgbClr val="DBFFF7"/>
    <a:srgbClr val="B2FFD7"/>
    <a:srgbClr val="FABC30"/>
    <a:srgbClr val="FAF91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0" autoAdjust="0"/>
    <p:restoredTop sz="85714" autoAdjust="0"/>
  </p:normalViewPr>
  <p:slideViewPr>
    <p:cSldViewPr snapToGrid="0" snapToObjects="1">
      <p:cViewPr>
        <p:scale>
          <a:sx n="95" d="100"/>
          <a:sy n="95" d="100"/>
        </p:scale>
        <p:origin x="-2304" y="-464"/>
      </p:cViewPr>
      <p:guideLst>
        <p:guide orient="horz" pos="2160"/>
        <p:guide pos="2880"/>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87FB48-5271-C94B-A75F-26BAFA5407FD}" type="datetimeFigureOut">
              <a:rPr lang="en-US" smtClean="0"/>
              <a:t>14/12/16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986BC-930A-9242-8DF6-0CFE4B7E6799}" type="slidenum">
              <a:rPr lang="en-US" smtClean="0"/>
              <a:t>‹#›</a:t>
            </a:fld>
            <a:endParaRPr lang="en-US"/>
          </a:p>
        </p:txBody>
      </p:sp>
    </p:spTree>
    <p:extLst>
      <p:ext uri="{BB962C8B-B14F-4D97-AF65-F5344CB8AC3E}">
        <p14:creationId xmlns:p14="http://schemas.microsoft.com/office/powerpoint/2010/main" val="39348072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2</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11</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12</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13</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14</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15</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16</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17</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18</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19</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20</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3</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4</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5</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6</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7</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8</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9</a:t>
            </a:fld>
            <a:endParaRPr lang="en-US"/>
          </a:p>
        </p:txBody>
      </p:sp>
    </p:spTree>
    <p:extLst>
      <p:ext uri="{BB962C8B-B14F-4D97-AF65-F5344CB8AC3E}">
        <p14:creationId xmlns:p14="http://schemas.microsoft.com/office/powerpoint/2010/main" val="2105347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986BC-930A-9242-8DF6-0CFE4B7E6799}" type="slidenum">
              <a:rPr lang="en-US" smtClean="0"/>
              <a:t>10</a:t>
            </a:fld>
            <a:endParaRPr lang="en-US"/>
          </a:p>
        </p:txBody>
      </p:sp>
    </p:spTree>
    <p:extLst>
      <p:ext uri="{BB962C8B-B14F-4D97-AF65-F5344CB8AC3E}">
        <p14:creationId xmlns:p14="http://schemas.microsoft.com/office/powerpoint/2010/main" val="210534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9D249E-11DF-6145-87B5-A22ED692A693}" type="datetimeFigureOut">
              <a:rPr lang="en-US" smtClean="0"/>
              <a:t>14/12/16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03E2-8FD9-7840-847A-986E6ECDEBF7}" type="slidenum">
              <a:rPr lang="en-US" smtClean="0"/>
              <a:t>‹#›</a:t>
            </a:fld>
            <a:endParaRPr lang="en-US"/>
          </a:p>
        </p:txBody>
      </p:sp>
    </p:spTree>
    <p:extLst>
      <p:ext uri="{BB962C8B-B14F-4D97-AF65-F5344CB8AC3E}">
        <p14:creationId xmlns:p14="http://schemas.microsoft.com/office/powerpoint/2010/main" val="2891085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D249E-11DF-6145-87B5-A22ED692A693}" type="datetimeFigureOut">
              <a:rPr lang="en-US" smtClean="0"/>
              <a:t>14/12/16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03E2-8FD9-7840-847A-986E6ECDEBF7}" type="slidenum">
              <a:rPr lang="en-US" smtClean="0"/>
              <a:t>‹#›</a:t>
            </a:fld>
            <a:endParaRPr lang="en-US"/>
          </a:p>
        </p:txBody>
      </p:sp>
    </p:spTree>
    <p:extLst>
      <p:ext uri="{BB962C8B-B14F-4D97-AF65-F5344CB8AC3E}">
        <p14:creationId xmlns:p14="http://schemas.microsoft.com/office/powerpoint/2010/main" val="375941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D249E-11DF-6145-87B5-A22ED692A693}" type="datetimeFigureOut">
              <a:rPr lang="en-US" smtClean="0"/>
              <a:t>14/12/16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03E2-8FD9-7840-847A-986E6ECDEBF7}" type="slidenum">
              <a:rPr lang="en-US" smtClean="0"/>
              <a:t>‹#›</a:t>
            </a:fld>
            <a:endParaRPr lang="en-US"/>
          </a:p>
        </p:txBody>
      </p:sp>
    </p:spTree>
    <p:extLst>
      <p:ext uri="{BB962C8B-B14F-4D97-AF65-F5344CB8AC3E}">
        <p14:creationId xmlns:p14="http://schemas.microsoft.com/office/powerpoint/2010/main" val="372929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D249E-11DF-6145-87B5-A22ED692A693}" type="datetimeFigureOut">
              <a:rPr lang="en-US" smtClean="0"/>
              <a:t>14/12/16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03E2-8FD9-7840-847A-986E6ECDEBF7}" type="slidenum">
              <a:rPr lang="en-US" smtClean="0"/>
              <a:t>‹#›</a:t>
            </a:fld>
            <a:endParaRPr lang="en-US"/>
          </a:p>
        </p:txBody>
      </p:sp>
    </p:spTree>
    <p:extLst>
      <p:ext uri="{BB962C8B-B14F-4D97-AF65-F5344CB8AC3E}">
        <p14:creationId xmlns:p14="http://schemas.microsoft.com/office/powerpoint/2010/main" val="121941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D249E-11DF-6145-87B5-A22ED692A693}" type="datetimeFigureOut">
              <a:rPr lang="en-US" smtClean="0"/>
              <a:t>14/12/16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03E2-8FD9-7840-847A-986E6ECDEBF7}" type="slidenum">
              <a:rPr lang="en-US" smtClean="0"/>
              <a:t>‹#›</a:t>
            </a:fld>
            <a:endParaRPr lang="en-US"/>
          </a:p>
        </p:txBody>
      </p:sp>
    </p:spTree>
    <p:extLst>
      <p:ext uri="{BB962C8B-B14F-4D97-AF65-F5344CB8AC3E}">
        <p14:creationId xmlns:p14="http://schemas.microsoft.com/office/powerpoint/2010/main" val="294237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9D249E-11DF-6145-87B5-A22ED692A693}" type="datetimeFigureOut">
              <a:rPr lang="en-US" smtClean="0"/>
              <a:t>14/12/16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203E2-8FD9-7840-847A-986E6ECDEBF7}" type="slidenum">
              <a:rPr lang="en-US" smtClean="0"/>
              <a:t>‹#›</a:t>
            </a:fld>
            <a:endParaRPr lang="en-US"/>
          </a:p>
        </p:txBody>
      </p:sp>
    </p:spTree>
    <p:extLst>
      <p:ext uri="{BB962C8B-B14F-4D97-AF65-F5344CB8AC3E}">
        <p14:creationId xmlns:p14="http://schemas.microsoft.com/office/powerpoint/2010/main" val="3987971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9D249E-11DF-6145-87B5-A22ED692A693}" type="datetimeFigureOut">
              <a:rPr lang="en-US" smtClean="0"/>
              <a:t>14/12/16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203E2-8FD9-7840-847A-986E6ECDEBF7}" type="slidenum">
              <a:rPr lang="en-US" smtClean="0"/>
              <a:t>‹#›</a:t>
            </a:fld>
            <a:endParaRPr lang="en-US"/>
          </a:p>
        </p:txBody>
      </p:sp>
    </p:spTree>
    <p:extLst>
      <p:ext uri="{BB962C8B-B14F-4D97-AF65-F5344CB8AC3E}">
        <p14:creationId xmlns:p14="http://schemas.microsoft.com/office/powerpoint/2010/main" val="427926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9D249E-11DF-6145-87B5-A22ED692A693}" type="datetimeFigureOut">
              <a:rPr lang="en-US" smtClean="0"/>
              <a:t>14/12/16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203E2-8FD9-7840-847A-986E6ECDEBF7}" type="slidenum">
              <a:rPr lang="en-US" smtClean="0"/>
              <a:t>‹#›</a:t>
            </a:fld>
            <a:endParaRPr lang="en-US"/>
          </a:p>
        </p:txBody>
      </p:sp>
    </p:spTree>
    <p:extLst>
      <p:ext uri="{BB962C8B-B14F-4D97-AF65-F5344CB8AC3E}">
        <p14:creationId xmlns:p14="http://schemas.microsoft.com/office/powerpoint/2010/main" val="172123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D249E-11DF-6145-87B5-A22ED692A693}" type="datetimeFigureOut">
              <a:rPr lang="en-US" smtClean="0"/>
              <a:t>14/12/16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203E2-8FD9-7840-847A-986E6ECDEBF7}" type="slidenum">
              <a:rPr lang="en-US" smtClean="0"/>
              <a:t>‹#›</a:t>
            </a:fld>
            <a:endParaRPr lang="en-US"/>
          </a:p>
        </p:txBody>
      </p:sp>
    </p:spTree>
    <p:extLst>
      <p:ext uri="{BB962C8B-B14F-4D97-AF65-F5344CB8AC3E}">
        <p14:creationId xmlns:p14="http://schemas.microsoft.com/office/powerpoint/2010/main" val="38728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D249E-11DF-6145-87B5-A22ED692A693}" type="datetimeFigureOut">
              <a:rPr lang="en-US" smtClean="0"/>
              <a:t>14/12/16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203E2-8FD9-7840-847A-986E6ECDEBF7}" type="slidenum">
              <a:rPr lang="en-US" smtClean="0"/>
              <a:t>‹#›</a:t>
            </a:fld>
            <a:endParaRPr lang="en-US"/>
          </a:p>
        </p:txBody>
      </p:sp>
    </p:spTree>
    <p:extLst>
      <p:ext uri="{BB962C8B-B14F-4D97-AF65-F5344CB8AC3E}">
        <p14:creationId xmlns:p14="http://schemas.microsoft.com/office/powerpoint/2010/main" val="277947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D249E-11DF-6145-87B5-A22ED692A693}" type="datetimeFigureOut">
              <a:rPr lang="en-US" smtClean="0"/>
              <a:t>14/12/16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203E2-8FD9-7840-847A-986E6ECDEBF7}" type="slidenum">
              <a:rPr lang="en-US" smtClean="0"/>
              <a:t>‹#›</a:t>
            </a:fld>
            <a:endParaRPr lang="en-US"/>
          </a:p>
        </p:txBody>
      </p:sp>
    </p:spTree>
    <p:extLst>
      <p:ext uri="{BB962C8B-B14F-4D97-AF65-F5344CB8AC3E}">
        <p14:creationId xmlns:p14="http://schemas.microsoft.com/office/powerpoint/2010/main" val="198892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D249E-11DF-6145-87B5-A22ED692A693}" type="datetimeFigureOut">
              <a:rPr lang="en-US" smtClean="0"/>
              <a:t>14/12/16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203E2-8FD9-7840-847A-986E6ECDEBF7}" type="slidenum">
              <a:rPr lang="en-US" smtClean="0"/>
              <a:t>‹#›</a:t>
            </a:fld>
            <a:endParaRPr lang="en-US"/>
          </a:p>
        </p:txBody>
      </p:sp>
    </p:spTree>
    <p:extLst>
      <p:ext uri="{BB962C8B-B14F-4D97-AF65-F5344CB8AC3E}">
        <p14:creationId xmlns:p14="http://schemas.microsoft.com/office/powerpoint/2010/main" val="3474086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hyperlink" Target="http://www.scopus.com" TargetMode="External"/><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2426"/>
            <a:ext cx="7772400" cy="1470025"/>
          </a:xfrm>
        </p:spPr>
        <p:txBody>
          <a:bodyPr>
            <a:noAutofit/>
          </a:bodyPr>
          <a:lstStyle/>
          <a:p>
            <a:r>
              <a:rPr lang="en-US" sz="3200" dirty="0" smtClean="0">
                <a:solidFill>
                  <a:schemeClr val="tx2">
                    <a:lumMod val="75000"/>
                  </a:schemeClr>
                </a:solidFill>
                <a:latin typeface="Cambria"/>
                <a:cs typeface="Cambria"/>
              </a:rPr>
              <a:t>Merging Scopus Author Profiles</a:t>
            </a:r>
            <a:endParaRPr lang="en-US" sz="3200" dirty="0">
              <a:solidFill>
                <a:schemeClr val="tx2">
                  <a:lumMod val="75000"/>
                </a:schemeClr>
              </a:solidFill>
              <a:latin typeface="Cambria"/>
              <a:cs typeface="Cambria"/>
            </a:endParaRPr>
          </a:p>
        </p:txBody>
      </p:sp>
      <p:sp>
        <p:nvSpPr>
          <p:cNvPr id="3" name="Subtitle 2"/>
          <p:cNvSpPr>
            <a:spLocks noGrp="1"/>
          </p:cNvSpPr>
          <p:nvPr>
            <p:ph type="subTitle" idx="1"/>
          </p:nvPr>
        </p:nvSpPr>
        <p:spPr>
          <a:xfrm>
            <a:off x="2351075" y="3432680"/>
            <a:ext cx="4441851" cy="1300300"/>
          </a:xfrm>
        </p:spPr>
        <p:txBody>
          <a:bodyPr>
            <a:normAutofit fontScale="85000" lnSpcReduction="20000"/>
          </a:bodyPr>
          <a:lstStyle/>
          <a:p>
            <a:r>
              <a:rPr lang="en-US" sz="2400" dirty="0" smtClean="0">
                <a:solidFill>
                  <a:schemeClr val="tx1">
                    <a:lumMod val="75000"/>
                    <a:lumOff val="25000"/>
                  </a:schemeClr>
                </a:solidFill>
                <a:latin typeface="Cambria"/>
                <a:cs typeface="Cambria"/>
              </a:rPr>
              <a:t>Steven Braun</a:t>
            </a:r>
          </a:p>
          <a:p>
            <a:r>
              <a:rPr lang="en-US" sz="1800" i="1" dirty="0" smtClean="0">
                <a:latin typeface="Cambria"/>
                <a:cs typeface="Cambria"/>
              </a:rPr>
              <a:t>Informatics/Data Services Specialist</a:t>
            </a:r>
          </a:p>
          <a:p>
            <a:r>
              <a:rPr lang="en-US" sz="1800" b="1" dirty="0" smtClean="0">
                <a:latin typeface="Cambria"/>
                <a:cs typeface="Cambria"/>
              </a:rPr>
              <a:t>University of Minnesota</a:t>
            </a:r>
          </a:p>
          <a:p>
            <a:r>
              <a:rPr lang="en-US" sz="1800" dirty="0" smtClean="0">
                <a:latin typeface="Cambria"/>
                <a:cs typeface="Cambria"/>
              </a:rPr>
              <a:t>Health Sciences </a:t>
            </a:r>
            <a:r>
              <a:rPr lang="en-US" sz="1800" dirty="0" smtClean="0">
                <a:latin typeface="Cambria"/>
                <a:cs typeface="Cambria"/>
              </a:rPr>
              <a:t>Libraries</a:t>
            </a:r>
          </a:p>
          <a:p>
            <a:r>
              <a:rPr lang="en-US" sz="1800" dirty="0" err="1" smtClean="0">
                <a:latin typeface="Cambria"/>
                <a:cs typeface="Cambria"/>
              </a:rPr>
              <a:t>sbraun@umn.edu</a:t>
            </a:r>
            <a:endParaRPr lang="en-US" sz="1800" dirty="0" smtClean="0">
              <a:latin typeface="Cambria"/>
              <a:cs typeface="Cambria"/>
            </a:endParaRPr>
          </a:p>
        </p:txBody>
      </p:sp>
      <p:sp>
        <p:nvSpPr>
          <p:cNvPr id="5" name="Rectangle 4"/>
          <p:cNvSpPr/>
          <p:nvPr/>
        </p:nvSpPr>
        <p:spPr>
          <a:xfrm>
            <a:off x="-84040" y="5803695"/>
            <a:ext cx="9337759" cy="621228"/>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wordmark.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280" y="5841051"/>
            <a:ext cx="1742740" cy="536227"/>
          </a:xfrm>
          <a:prstGeom prst="rect">
            <a:avLst/>
          </a:prstGeom>
        </p:spPr>
      </p:pic>
      <p:cxnSp>
        <p:nvCxnSpPr>
          <p:cNvPr id="7" name="Straight Connector 6"/>
          <p:cNvCxnSpPr/>
          <p:nvPr/>
        </p:nvCxnSpPr>
        <p:spPr>
          <a:xfrm>
            <a:off x="-84040" y="2993261"/>
            <a:ext cx="9337759" cy="0"/>
          </a:xfrm>
          <a:prstGeom prst="line">
            <a:avLst/>
          </a:prstGeom>
          <a:ln w="2540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Subtitle 2"/>
          <p:cNvSpPr txBox="1">
            <a:spLocks/>
          </p:cNvSpPr>
          <p:nvPr/>
        </p:nvSpPr>
        <p:spPr>
          <a:xfrm>
            <a:off x="3041609" y="4891749"/>
            <a:ext cx="3026461" cy="45609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i="1" dirty="0" smtClean="0">
                <a:latin typeface="Cambria"/>
                <a:cs typeface="Cambria"/>
              </a:rPr>
              <a:t>Last updated 12/16/2014</a:t>
            </a:r>
            <a:endParaRPr lang="en-US" sz="1800" i="1" dirty="0" smtClean="0">
              <a:latin typeface="Cambria"/>
              <a:cs typeface="Cambria"/>
            </a:endParaRPr>
          </a:p>
        </p:txBody>
      </p:sp>
      <p:cxnSp>
        <p:nvCxnSpPr>
          <p:cNvPr id="11" name="Straight Connector 10"/>
          <p:cNvCxnSpPr/>
          <p:nvPr/>
        </p:nvCxnSpPr>
        <p:spPr>
          <a:xfrm>
            <a:off x="-84040" y="319646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4040" y="327266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799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Request author detail corrections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2</a:t>
            </a:r>
            <a:endParaRPr lang="en-US" sz="2000" b="1" dirty="0">
              <a:solidFill>
                <a:srgbClr val="800000"/>
              </a:solidFill>
              <a:latin typeface="Cambria"/>
              <a:cs typeface="Cambria"/>
            </a:endParaRPr>
          </a:p>
        </p:txBody>
      </p:sp>
      <p:sp>
        <p:nvSpPr>
          <p:cNvPr id="12" name="Content Placeholder 2"/>
          <p:cNvSpPr txBox="1">
            <a:spLocks/>
          </p:cNvSpPr>
          <p:nvPr/>
        </p:nvSpPr>
        <p:spPr>
          <a:xfrm>
            <a:off x="1039091" y="879831"/>
            <a:ext cx="7954818" cy="888197"/>
          </a:xfrm>
          <a:prstGeom prst="rect">
            <a:avLst/>
          </a:prstGeom>
          <a:noFill/>
          <a:ln>
            <a:solidFill>
              <a:srgbClr val="FABC30"/>
            </a:solidFill>
          </a:ln>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b="1" dirty="0" smtClean="0">
                <a:latin typeface="Cambria"/>
                <a:cs typeface="Cambria"/>
              </a:rPr>
              <a:t>Review your list of publications. </a:t>
            </a:r>
            <a:r>
              <a:rPr lang="en-US" altLang="ja-JP" sz="1800" dirty="0" smtClean="0">
                <a:latin typeface="Cambria"/>
                <a:cs typeface="Cambria"/>
              </a:rPr>
              <a:t>If there are any publications listed that are incorrectly attributed to you, you may specify those by clicking the X button next to them.</a:t>
            </a:r>
            <a:endParaRPr lang="ja-JP" altLang="ja-JP" sz="1800" b="1" dirty="0">
              <a:latin typeface="Cambria"/>
              <a:cs typeface="Cambria"/>
            </a:endParaRPr>
          </a:p>
        </p:txBody>
      </p:sp>
      <p:sp>
        <p:nvSpPr>
          <p:cNvPr id="13" name="Content Placeholder 2"/>
          <p:cNvSpPr txBox="1">
            <a:spLocks/>
          </p:cNvSpPr>
          <p:nvPr/>
        </p:nvSpPr>
        <p:spPr>
          <a:xfrm>
            <a:off x="85985" y="879831"/>
            <a:ext cx="826106"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a:solidFill>
                  <a:schemeClr val="tx1">
                    <a:lumMod val="50000"/>
                    <a:lumOff val="50000"/>
                  </a:schemeClr>
                </a:solidFill>
                <a:latin typeface="Cambria"/>
                <a:cs typeface="Cambria"/>
              </a:rPr>
              <a:t>D</a:t>
            </a:r>
            <a:endParaRPr lang="en-US" b="1" dirty="0">
              <a:solidFill>
                <a:schemeClr val="tx1">
                  <a:lumMod val="50000"/>
                  <a:lumOff val="50000"/>
                </a:schemeClr>
              </a:solidFill>
              <a:latin typeface="Cambria"/>
              <a:cs typeface="Cambria"/>
            </a:endParaRPr>
          </a:p>
        </p:txBody>
      </p:sp>
      <p:pic>
        <p:nvPicPr>
          <p:cNvPr id="4" name="Picture 3"/>
          <p:cNvPicPr>
            <a:picLocks noChangeAspect="1"/>
          </p:cNvPicPr>
          <p:nvPr/>
        </p:nvPicPr>
        <p:blipFill>
          <a:blip r:embed="rId4"/>
          <a:stretch>
            <a:fillRect/>
          </a:stretch>
        </p:blipFill>
        <p:spPr>
          <a:xfrm>
            <a:off x="230910" y="1918119"/>
            <a:ext cx="5922817" cy="4138835"/>
          </a:xfrm>
          <a:prstGeom prst="rect">
            <a:avLst/>
          </a:prstGeom>
          <a:ln>
            <a:solidFill>
              <a:srgbClr val="000000"/>
            </a:solidFill>
          </a:ln>
        </p:spPr>
      </p:pic>
    </p:spTree>
    <p:extLst>
      <p:ext uri="{BB962C8B-B14F-4D97-AF65-F5344CB8AC3E}">
        <p14:creationId xmlns:p14="http://schemas.microsoft.com/office/powerpoint/2010/main" val="1881433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Request author detail corrections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2</a:t>
            </a:r>
            <a:endParaRPr lang="en-US" sz="2000" b="1" dirty="0">
              <a:solidFill>
                <a:srgbClr val="800000"/>
              </a:solidFill>
              <a:latin typeface="Cambria"/>
              <a:cs typeface="Cambria"/>
            </a:endParaRPr>
          </a:p>
        </p:txBody>
      </p:sp>
      <p:sp>
        <p:nvSpPr>
          <p:cNvPr id="12" name="Content Placeholder 2"/>
          <p:cNvSpPr txBox="1">
            <a:spLocks/>
          </p:cNvSpPr>
          <p:nvPr/>
        </p:nvSpPr>
        <p:spPr>
          <a:xfrm>
            <a:off x="230910" y="879831"/>
            <a:ext cx="8762999"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Here, you can also add missing publications by searching for them. Scroll to the bottom of the publications list and click </a:t>
            </a:r>
            <a:r>
              <a:rPr lang="en-US" altLang="ja-JP" sz="1800" b="1" dirty="0" smtClean="0">
                <a:latin typeface="Cambria"/>
                <a:cs typeface="Cambria"/>
              </a:rPr>
              <a:t>Search for missing documents</a:t>
            </a:r>
            <a:r>
              <a:rPr lang="en-US" altLang="ja-JP" sz="1800" dirty="0" smtClean="0">
                <a:latin typeface="Cambria"/>
                <a:cs typeface="Cambria"/>
              </a:rPr>
              <a:t>.</a:t>
            </a:r>
            <a:endParaRPr lang="ja-JP" altLang="ja-JP" sz="1800" dirty="0">
              <a:latin typeface="Cambria"/>
              <a:cs typeface="Cambria"/>
            </a:endParaRPr>
          </a:p>
        </p:txBody>
      </p:sp>
      <p:pic>
        <p:nvPicPr>
          <p:cNvPr id="4" name="Picture 3"/>
          <p:cNvPicPr>
            <a:picLocks noChangeAspect="1"/>
          </p:cNvPicPr>
          <p:nvPr/>
        </p:nvPicPr>
        <p:blipFill>
          <a:blip r:embed="rId4"/>
          <a:stretch>
            <a:fillRect/>
          </a:stretch>
        </p:blipFill>
        <p:spPr>
          <a:xfrm>
            <a:off x="230910" y="1918119"/>
            <a:ext cx="5922817" cy="4138835"/>
          </a:xfrm>
          <a:prstGeom prst="rect">
            <a:avLst/>
          </a:prstGeom>
          <a:ln>
            <a:solidFill>
              <a:srgbClr val="000000"/>
            </a:solidFill>
          </a:ln>
        </p:spPr>
      </p:pic>
      <p:pic>
        <p:nvPicPr>
          <p:cNvPr id="3" name="Picture 2"/>
          <p:cNvPicPr>
            <a:picLocks noChangeAspect="1"/>
          </p:cNvPicPr>
          <p:nvPr/>
        </p:nvPicPr>
        <p:blipFill>
          <a:blip r:embed="rId5"/>
          <a:stretch>
            <a:fillRect/>
          </a:stretch>
        </p:blipFill>
        <p:spPr>
          <a:xfrm>
            <a:off x="2706254" y="2433782"/>
            <a:ext cx="5957455" cy="3008816"/>
          </a:xfrm>
          <a:prstGeom prst="rect">
            <a:avLst/>
          </a:prstGeom>
          <a:ln>
            <a:solidFill>
              <a:srgbClr val="000000"/>
            </a:solidFill>
          </a:ln>
        </p:spPr>
      </p:pic>
      <p:cxnSp>
        <p:nvCxnSpPr>
          <p:cNvPr id="14" name="Straight Arrow Connector 13"/>
          <p:cNvCxnSpPr/>
          <p:nvPr/>
        </p:nvCxnSpPr>
        <p:spPr>
          <a:xfrm>
            <a:off x="6359584" y="4895043"/>
            <a:ext cx="208765" cy="20804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6568349" y="5103091"/>
            <a:ext cx="1119909" cy="196273"/>
          </a:xfrm>
          <a:prstGeom prst="rect">
            <a:avLst/>
          </a:prstGeom>
          <a:noFill/>
          <a:ln w="28575" cmpd="sng">
            <a:solidFill>
              <a:srgbClr val="FABC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0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Request author detail corrections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2</a:t>
            </a:r>
            <a:endParaRPr lang="en-US" sz="2000" b="1" dirty="0">
              <a:solidFill>
                <a:srgbClr val="800000"/>
              </a:solidFill>
              <a:latin typeface="Cambria"/>
              <a:cs typeface="Cambria"/>
            </a:endParaRPr>
          </a:p>
        </p:txBody>
      </p:sp>
      <p:sp>
        <p:nvSpPr>
          <p:cNvPr id="12" name="Content Placeholder 2"/>
          <p:cNvSpPr txBox="1">
            <a:spLocks/>
          </p:cNvSpPr>
          <p:nvPr/>
        </p:nvSpPr>
        <p:spPr>
          <a:xfrm>
            <a:off x="230910" y="879831"/>
            <a:ext cx="8762999"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In the dialogue box that opens, enter part of the title of an article you want added to your primary Scopus profile and click </a:t>
            </a:r>
            <a:r>
              <a:rPr lang="en-US" altLang="ja-JP" sz="1800" b="1" dirty="0" smtClean="0">
                <a:latin typeface="Cambria"/>
                <a:cs typeface="Cambria"/>
              </a:rPr>
              <a:t>Search</a:t>
            </a:r>
            <a:r>
              <a:rPr lang="en-US" altLang="ja-JP" sz="1800" dirty="0" smtClean="0">
                <a:latin typeface="Cambria"/>
                <a:cs typeface="Cambria"/>
              </a:rPr>
              <a:t>.</a:t>
            </a:r>
            <a:endParaRPr lang="ja-JP" altLang="ja-JP" sz="1800" dirty="0">
              <a:latin typeface="Cambria"/>
              <a:cs typeface="Cambria"/>
            </a:endParaRPr>
          </a:p>
        </p:txBody>
      </p:sp>
      <p:pic>
        <p:nvPicPr>
          <p:cNvPr id="5" name="Picture 4"/>
          <p:cNvPicPr>
            <a:picLocks noChangeAspect="1"/>
          </p:cNvPicPr>
          <p:nvPr/>
        </p:nvPicPr>
        <p:blipFill>
          <a:blip r:embed="rId4"/>
          <a:stretch>
            <a:fillRect/>
          </a:stretch>
        </p:blipFill>
        <p:spPr>
          <a:xfrm>
            <a:off x="230910" y="1914247"/>
            <a:ext cx="6563064" cy="3700540"/>
          </a:xfrm>
          <a:prstGeom prst="rect">
            <a:avLst/>
          </a:prstGeom>
        </p:spPr>
      </p:pic>
    </p:spTree>
    <p:extLst>
      <p:ext uri="{BB962C8B-B14F-4D97-AF65-F5344CB8AC3E}">
        <p14:creationId xmlns:p14="http://schemas.microsoft.com/office/powerpoint/2010/main" val="392570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Request author detail corrections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2</a:t>
            </a:r>
            <a:endParaRPr lang="en-US" sz="2000" b="1" dirty="0">
              <a:solidFill>
                <a:srgbClr val="800000"/>
              </a:solidFill>
              <a:latin typeface="Cambria"/>
              <a:cs typeface="Cambria"/>
            </a:endParaRPr>
          </a:p>
        </p:txBody>
      </p:sp>
      <p:sp>
        <p:nvSpPr>
          <p:cNvPr id="12" name="Content Placeholder 2"/>
          <p:cNvSpPr txBox="1">
            <a:spLocks/>
          </p:cNvSpPr>
          <p:nvPr/>
        </p:nvSpPr>
        <p:spPr>
          <a:xfrm>
            <a:off x="230910" y="879831"/>
            <a:ext cx="8762999"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Select any matching documents and click </a:t>
            </a:r>
            <a:r>
              <a:rPr lang="en-US" altLang="ja-JP" sz="1800" b="1" dirty="0" smtClean="0">
                <a:latin typeface="Cambria"/>
                <a:cs typeface="Cambria"/>
              </a:rPr>
              <a:t>Add selected articles</a:t>
            </a:r>
            <a:r>
              <a:rPr lang="en-US" altLang="ja-JP" sz="1800" dirty="0" smtClean="0">
                <a:latin typeface="Cambria"/>
                <a:cs typeface="Cambria"/>
              </a:rPr>
              <a:t>.</a:t>
            </a:r>
            <a:endParaRPr lang="ja-JP" altLang="ja-JP" sz="1800" dirty="0">
              <a:latin typeface="Cambria"/>
              <a:cs typeface="Cambria"/>
            </a:endParaRPr>
          </a:p>
        </p:txBody>
      </p:sp>
      <p:pic>
        <p:nvPicPr>
          <p:cNvPr id="5" name="Picture 4"/>
          <p:cNvPicPr>
            <a:picLocks noChangeAspect="1"/>
          </p:cNvPicPr>
          <p:nvPr/>
        </p:nvPicPr>
        <p:blipFill>
          <a:blip r:embed="rId4"/>
          <a:stretch>
            <a:fillRect/>
          </a:stretch>
        </p:blipFill>
        <p:spPr>
          <a:xfrm>
            <a:off x="230910" y="1939636"/>
            <a:ext cx="4675164" cy="2636060"/>
          </a:xfrm>
          <a:prstGeom prst="rect">
            <a:avLst/>
          </a:prstGeom>
          <a:ln>
            <a:solidFill>
              <a:srgbClr val="000000"/>
            </a:solidFill>
          </a:ln>
        </p:spPr>
      </p:pic>
      <p:pic>
        <p:nvPicPr>
          <p:cNvPr id="3" name="Picture 2"/>
          <p:cNvPicPr>
            <a:picLocks noChangeAspect="1"/>
          </p:cNvPicPr>
          <p:nvPr/>
        </p:nvPicPr>
        <p:blipFill>
          <a:blip r:embed="rId5"/>
          <a:stretch>
            <a:fillRect/>
          </a:stretch>
        </p:blipFill>
        <p:spPr>
          <a:xfrm>
            <a:off x="2025073" y="2273460"/>
            <a:ext cx="6638636" cy="3702155"/>
          </a:xfrm>
          <a:prstGeom prst="rect">
            <a:avLst/>
          </a:prstGeom>
          <a:ln>
            <a:solidFill>
              <a:srgbClr val="000000"/>
            </a:solidFill>
          </a:ln>
        </p:spPr>
      </p:pic>
      <p:sp>
        <p:nvSpPr>
          <p:cNvPr id="4" name="Curved Right Arrow 3"/>
          <p:cNvSpPr/>
          <p:nvPr/>
        </p:nvSpPr>
        <p:spPr>
          <a:xfrm rot="19823746">
            <a:off x="1702103" y="4271818"/>
            <a:ext cx="508000" cy="1143000"/>
          </a:xfrm>
          <a:prstGeom prst="curvedRightArrow">
            <a:avLst/>
          </a:prstGeom>
          <a:solidFill>
            <a:srgbClr val="FABC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 name="Straight Arrow Connector 12"/>
          <p:cNvCxnSpPr/>
          <p:nvPr/>
        </p:nvCxnSpPr>
        <p:spPr>
          <a:xfrm>
            <a:off x="7029222" y="3937849"/>
            <a:ext cx="208765" cy="20804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237987" y="4145897"/>
            <a:ext cx="1119909" cy="196273"/>
          </a:xfrm>
          <a:prstGeom prst="rect">
            <a:avLst/>
          </a:prstGeom>
          <a:noFill/>
          <a:ln w="28575" cmpd="sng">
            <a:solidFill>
              <a:srgbClr val="FABC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7580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057389" y="1972499"/>
            <a:ext cx="7029222" cy="3930699"/>
          </a:xfrm>
          <a:prstGeom prst="rect">
            <a:avLst/>
          </a:prstGeom>
          <a:ln>
            <a:solidFill>
              <a:schemeClr val="tx1"/>
            </a:solidFill>
          </a:ln>
        </p:spPr>
      </p:pic>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Request author detail corrections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2</a:t>
            </a:r>
            <a:endParaRPr lang="en-US" sz="2000" b="1" dirty="0">
              <a:solidFill>
                <a:srgbClr val="800000"/>
              </a:solidFill>
              <a:latin typeface="Cambria"/>
              <a:cs typeface="Cambria"/>
            </a:endParaRPr>
          </a:p>
        </p:txBody>
      </p:sp>
      <p:sp>
        <p:nvSpPr>
          <p:cNvPr id="12" name="Content Placeholder 2"/>
          <p:cNvSpPr txBox="1">
            <a:spLocks/>
          </p:cNvSpPr>
          <p:nvPr/>
        </p:nvSpPr>
        <p:spPr>
          <a:xfrm>
            <a:off x="230910" y="879831"/>
            <a:ext cx="8762999"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Follow the instructions to select which author you are on the publication(s). Click </a:t>
            </a:r>
            <a:r>
              <a:rPr lang="en-US" altLang="ja-JP" sz="1800" b="1" dirty="0" smtClean="0">
                <a:latin typeface="Cambria"/>
                <a:cs typeface="Cambria"/>
              </a:rPr>
              <a:t>Set author sequence</a:t>
            </a:r>
            <a:r>
              <a:rPr lang="en-US" altLang="ja-JP" sz="1800" dirty="0" smtClean="0">
                <a:latin typeface="Cambria"/>
                <a:cs typeface="Cambria"/>
              </a:rPr>
              <a:t>.</a:t>
            </a:r>
            <a:endParaRPr lang="ja-JP" altLang="ja-JP" sz="1800" dirty="0">
              <a:latin typeface="Cambria"/>
              <a:cs typeface="Cambria"/>
            </a:endParaRPr>
          </a:p>
        </p:txBody>
      </p:sp>
      <p:cxnSp>
        <p:nvCxnSpPr>
          <p:cNvPr id="13" name="Straight Arrow Connector 12"/>
          <p:cNvCxnSpPr/>
          <p:nvPr/>
        </p:nvCxnSpPr>
        <p:spPr>
          <a:xfrm>
            <a:off x="6382676" y="2563940"/>
            <a:ext cx="208765" cy="20804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591441" y="2771988"/>
            <a:ext cx="1119909" cy="196273"/>
          </a:xfrm>
          <a:prstGeom prst="rect">
            <a:avLst/>
          </a:prstGeom>
          <a:noFill/>
          <a:ln w="28575" cmpd="sng">
            <a:solidFill>
              <a:srgbClr val="FABC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5730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29228" y="2424826"/>
            <a:ext cx="7885545" cy="3467060"/>
          </a:xfrm>
          <a:prstGeom prst="rect">
            <a:avLst/>
          </a:prstGeom>
          <a:ln>
            <a:solidFill>
              <a:srgbClr val="000000"/>
            </a:solidFill>
          </a:ln>
        </p:spPr>
      </p:pic>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Request author detail corrections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2</a:t>
            </a:r>
            <a:endParaRPr lang="en-US" sz="2000" b="1" dirty="0">
              <a:solidFill>
                <a:srgbClr val="800000"/>
              </a:solidFill>
              <a:latin typeface="Cambria"/>
              <a:cs typeface="Cambria"/>
            </a:endParaRPr>
          </a:p>
        </p:txBody>
      </p:sp>
      <p:sp>
        <p:nvSpPr>
          <p:cNvPr id="12" name="Content Placeholder 2"/>
          <p:cNvSpPr txBox="1">
            <a:spLocks/>
          </p:cNvSpPr>
          <p:nvPr/>
        </p:nvSpPr>
        <p:spPr>
          <a:xfrm>
            <a:off x="230910" y="879831"/>
            <a:ext cx="8762999"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Repeat this process for any other missing publications and verify your finalized publication list for accuracy. When you are done, click </a:t>
            </a:r>
            <a:r>
              <a:rPr lang="en-US" altLang="ja-JP" sz="1800" b="1" dirty="0" smtClean="0">
                <a:latin typeface="Cambria"/>
                <a:cs typeface="Cambria"/>
              </a:rPr>
              <a:t>Next</a:t>
            </a:r>
            <a:r>
              <a:rPr lang="en-US" altLang="ja-JP" sz="1800" dirty="0" smtClean="0">
                <a:latin typeface="Cambria"/>
                <a:cs typeface="Cambria"/>
              </a:rPr>
              <a:t>.</a:t>
            </a:r>
            <a:endParaRPr lang="ja-JP" altLang="ja-JP" sz="1800" dirty="0">
              <a:latin typeface="Cambria"/>
              <a:cs typeface="Cambria"/>
            </a:endParaRPr>
          </a:p>
        </p:txBody>
      </p:sp>
      <p:cxnSp>
        <p:nvCxnSpPr>
          <p:cNvPr id="13" name="Straight Arrow Connector 12"/>
          <p:cNvCxnSpPr/>
          <p:nvPr/>
        </p:nvCxnSpPr>
        <p:spPr>
          <a:xfrm>
            <a:off x="7780690" y="5300212"/>
            <a:ext cx="208765" cy="20804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989455" y="5508260"/>
            <a:ext cx="479138" cy="196273"/>
          </a:xfrm>
          <a:prstGeom prst="rect">
            <a:avLst/>
          </a:prstGeom>
          <a:noFill/>
          <a:ln w="28575" cmpd="sng">
            <a:solidFill>
              <a:srgbClr val="FABC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41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92909" y="1822192"/>
            <a:ext cx="7158182" cy="4416751"/>
          </a:xfrm>
          <a:prstGeom prst="rect">
            <a:avLst/>
          </a:prstGeom>
          <a:ln>
            <a:solidFill>
              <a:srgbClr val="000000"/>
            </a:solidFill>
          </a:ln>
        </p:spPr>
      </p:pic>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Verify profile corrections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3</a:t>
            </a:r>
            <a:endParaRPr lang="en-US" sz="2000" b="1" dirty="0">
              <a:solidFill>
                <a:srgbClr val="800000"/>
              </a:solidFill>
              <a:latin typeface="Cambria"/>
              <a:cs typeface="Cambria"/>
            </a:endParaRPr>
          </a:p>
        </p:txBody>
      </p:sp>
      <p:sp>
        <p:nvSpPr>
          <p:cNvPr id="12" name="Content Placeholder 2"/>
          <p:cNvSpPr txBox="1">
            <a:spLocks/>
          </p:cNvSpPr>
          <p:nvPr/>
        </p:nvSpPr>
        <p:spPr>
          <a:xfrm>
            <a:off x="230910" y="879831"/>
            <a:ext cx="8762999"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Review your profile along with any changes you made. When you are satisfied, click </a:t>
            </a:r>
            <a:r>
              <a:rPr lang="en-US" altLang="ja-JP" sz="1800" b="1" dirty="0" smtClean="0">
                <a:latin typeface="Cambria"/>
                <a:cs typeface="Cambria"/>
              </a:rPr>
              <a:t>Next</a:t>
            </a:r>
            <a:r>
              <a:rPr lang="en-US" altLang="ja-JP" sz="1800" dirty="0" smtClean="0">
                <a:latin typeface="Cambria"/>
                <a:cs typeface="Cambria"/>
              </a:rPr>
              <a:t>.</a:t>
            </a:r>
            <a:endParaRPr lang="ja-JP" altLang="ja-JP" sz="1800" dirty="0">
              <a:latin typeface="Cambria"/>
              <a:cs typeface="Cambria"/>
            </a:endParaRPr>
          </a:p>
        </p:txBody>
      </p:sp>
      <p:cxnSp>
        <p:nvCxnSpPr>
          <p:cNvPr id="13" name="Straight Arrow Connector 12"/>
          <p:cNvCxnSpPr/>
          <p:nvPr/>
        </p:nvCxnSpPr>
        <p:spPr>
          <a:xfrm>
            <a:off x="7382373" y="5611935"/>
            <a:ext cx="208765" cy="20804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591138" y="5819983"/>
            <a:ext cx="479138" cy="196273"/>
          </a:xfrm>
          <a:prstGeom prst="rect">
            <a:avLst/>
          </a:prstGeom>
          <a:noFill/>
          <a:ln w="28575" cmpd="sng">
            <a:solidFill>
              <a:srgbClr val="FABC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4065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57909" y="2149880"/>
            <a:ext cx="8428182" cy="3658154"/>
          </a:xfrm>
          <a:prstGeom prst="rect">
            <a:avLst/>
          </a:prstGeom>
          <a:ln>
            <a:solidFill>
              <a:srgbClr val="000000"/>
            </a:solidFill>
          </a:ln>
        </p:spPr>
      </p:pic>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Submit profile corrections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4</a:t>
            </a:r>
            <a:endParaRPr lang="en-US" sz="2000" b="1" dirty="0">
              <a:solidFill>
                <a:srgbClr val="800000"/>
              </a:solidFill>
              <a:latin typeface="Cambria"/>
              <a:cs typeface="Cambria"/>
            </a:endParaRPr>
          </a:p>
        </p:txBody>
      </p:sp>
      <p:sp>
        <p:nvSpPr>
          <p:cNvPr id="12" name="Content Placeholder 2"/>
          <p:cNvSpPr txBox="1">
            <a:spLocks/>
          </p:cNvSpPr>
          <p:nvPr/>
        </p:nvSpPr>
        <p:spPr>
          <a:xfrm>
            <a:off x="230910" y="879831"/>
            <a:ext cx="8762999"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When prompted, enter your first name, last name, and institutional (UMN) e-mail address and click </a:t>
            </a:r>
            <a:r>
              <a:rPr lang="en-US" altLang="ja-JP" sz="1800" b="1" dirty="0" smtClean="0">
                <a:latin typeface="Cambria"/>
                <a:cs typeface="Cambria"/>
              </a:rPr>
              <a:t>Submit</a:t>
            </a:r>
            <a:r>
              <a:rPr lang="en-US" altLang="ja-JP" sz="1800" dirty="0" smtClean="0">
                <a:latin typeface="Cambria"/>
                <a:cs typeface="Cambria"/>
              </a:rPr>
              <a:t>. This completes the profile correction process.</a:t>
            </a:r>
            <a:endParaRPr lang="ja-JP" altLang="ja-JP" sz="1800" dirty="0">
              <a:latin typeface="Cambria"/>
              <a:cs typeface="Cambria"/>
            </a:endParaRPr>
          </a:p>
        </p:txBody>
      </p:sp>
      <p:cxnSp>
        <p:nvCxnSpPr>
          <p:cNvPr id="13" name="Straight Arrow Connector 12"/>
          <p:cNvCxnSpPr/>
          <p:nvPr/>
        </p:nvCxnSpPr>
        <p:spPr>
          <a:xfrm>
            <a:off x="7861511" y="5196069"/>
            <a:ext cx="208765" cy="20804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8070276" y="5404117"/>
            <a:ext cx="479138" cy="196273"/>
          </a:xfrm>
          <a:prstGeom prst="rect">
            <a:avLst/>
          </a:prstGeom>
          <a:noFill/>
          <a:ln w="28575" cmpd="sng">
            <a:solidFill>
              <a:srgbClr val="FABC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0592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58ED5"/>
                </a:solidFill>
                <a:latin typeface="Cambria"/>
                <a:cs typeface="Cambria"/>
              </a:rPr>
              <a:t>Tips</a:t>
            </a:r>
            <a:endParaRPr lang="en-US" dirty="0">
              <a:solidFill>
                <a:srgbClr val="558ED5"/>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131686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139306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Content Placeholder 2"/>
          <p:cNvSpPr txBox="1">
            <a:spLocks/>
          </p:cNvSpPr>
          <p:nvPr/>
        </p:nvSpPr>
        <p:spPr>
          <a:xfrm>
            <a:off x="457200" y="1559439"/>
            <a:ext cx="8229600" cy="4086287"/>
          </a:xfrm>
          <a:prstGeom prst="rect">
            <a:avLst/>
          </a:prstGeom>
          <a:noFill/>
          <a:ln>
            <a:no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n"/>
            </a:pPr>
            <a:r>
              <a:rPr lang="en-US" altLang="ja-JP" sz="2000" dirty="0" smtClean="0">
                <a:latin typeface="Cambria"/>
                <a:cs typeface="Cambria"/>
              </a:rPr>
              <a:t>Sometimes, your author profile may be listed under an unexpected affiliation. If you are unable to locate a primary profile for your name, this may be due to your profile being listed under a previous affiliation or an erroneously attributed affiliation.</a:t>
            </a:r>
          </a:p>
          <a:p>
            <a:pPr marL="0" indent="0" algn="just">
              <a:buNone/>
            </a:pPr>
            <a:endParaRPr lang="en-US" altLang="ja-JP" sz="2000" dirty="0" smtClean="0">
              <a:latin typeface="Cambria"/>
              <a:cs typeface="Cambria"/>
            </a:endParaRPr>
          </a:p>
          <a:p>
            <a:pPr algn="just">
              <a:buFont typeface="Wingdings" charset="2"/>
              <a:buChar char="n"/>
            </a:pPr>
            <a:r>
              <a:rPr lang="en-US" altLang="ja-JP" sz="2000" dirty="0" smtClean="0">
                <a:latin typeface="Cambria"/>
                <a:cs typeface="Cambria"/>
              </a:rPr>
              <a:t>If you have registered for an ORCID, Scopus gives you the ability to add your Scopus author ID to your ORCID registration. This makes it easier for publications to be correctly attributed to you instead of others.</a:t>
            </a:r>
          </a:p>
        </p:txBody>
      </p:sp>
      <p:pic>
        <p:nvPicPr>
          <p:cNvPr id="3" name="Picture 2"/>
          <p:cNvPicPr>
            <a:picLocks noChangeAspect="1"/>
          </p:cNvPicPr>
          <p:nvPr/>
        </p:nvPicPr>
        <p:blipFill rotWithShape="1">
          <a:blip r:embed="rId4"/>
          <a:srcRect/>
          <a:stretch/>
        </p:blipFill>
        <p:spPr>
          <a:xfrm>
            <a:off x="3406140" y="4233976"/>
            <a:ext cx="2331720" cy="1946539"/>
          </a:xfrm>
          <a:prstGeom prst="rect">
            <a:avLst/>
          </a:prstGeom>
          <a:ln>
            <a:solidFill>
              <a:schemeClr val="tx1"/>
            </a:solidFill>
          </a:ln>
        </p:spPr>
      </p:pic>
      <p:cxnSp>
        <p:nvCxnSpPr>
          <p:cNvPr id="10" name="Straight Arrow Connector 9"/>
          <p:cNvCxnSpPr/>
          <p:nvPr/>
        </p:nvCxnSpPr>
        <p:spPr>
          <a:xfrm>
            <a:off x="3274060" y="4696696"/>
            <a:ext cx="296951" cy="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6616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58ED5"/>
                </a:solidFill>
                <a:latin typeface="Cambria"/>
                <a:cs typeface="Cambria"/>
              </a:rPr>
              <a:t>Tips</a:t>
            </a:r>
            <a:endParaRPr lang="en-US" dirty="0">
              <a:solidFill>
                <a:srgbClr val="558ED5"/>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131686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139306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Content Placeholder 2"/>
          <p:cNvSpPr txBox="1">
            <a:spLocks/>
          </p:cNvSpPr>
          <p:nvPr/>
        </p:nvSpPr>
        <p:spPr>
          <a:xfrm>
            <a:off x="457200" y="1559439"/>
            <a:ext cx="8229600" cy="4086287"/>
          </a:xfrm>
          <a:prstGeom prst="rect">
            <a:avLst/>
          </a:prstGeom>
          <a:noFill/>
          <a:ln>
            <a:no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n"/>
            </a:pPr>
            <a:r>
              <a:rPr lang="en-US" altLang="ja-JP" sz="2000" dirty="0" smtClean="0">
                <a:latin typeface="Cambria"/>
                <a:cs typeface="Cambria"/>
              </a:rPr>
              <a:t>There are two alternative ways to merge author profiles. One is by clicking </a:t>
            </a:r>
            <a:r>
              <a:rPr lang="en-US" altLang="ja-JP" sz="2000" b="1" dirty="0" smtClean="0">
                <a:latin typeface="Cambria"/>
                <a:cs typeface="Cambria"/>
              </a:rPr>
              <a:t>View potential author matches </a:t>
            </a:r>
            <a:r>
              <a:rPr lang="en-US" altLang="ja-JP" sz="2000" dirty="0" smtClean="0">
                <a:latin typeface="Cambria"/>
                <a:cs typeface="Cambria"/>
              </a:rPr>
              <a:t>near the top of your author profile and following the prompted instructions. </a:t>
            </a:r>
            <a:br>
              <a:rPr lang="en-US" altLang="ja-JP" sz="2000" dirty="0" smtClean="0">
                <a:latin typeface="Cambria"/>
                <a:cs typeface="Cambria"/>
              </a:rPr>
            </a:br>
            <a:r>
              <a:rPr lang="en-US" altLang="ja-JP" sz="2000" dirty="0" smtClean="0">
                <a:latin typeface="Cambria"/>
                <a:cs typeface="Cambria"/>
              </a:rPr>
              <a:t/>
            </a:r>
            <a:br>
              <a:rPr lang="en-US" altLang="ja-JP" sz="2000" dirty="0" smtClean="0">
                <a:latin typeface="Cambria"/>
                <a:cs typeface="Cambria"/>
              </a:rPr>
            </a:br>
            <a:r>
              <a:rPr lang="en-US" altLang="ja-JP" sz="2000" dirty="0" smtClean="0">
                <a:latin typeface="Cambria"/>
                <a:cs typeface="Cambria"/>
              </a:rPr>
              <a:t/>
            </a:r>
            <a:br>
              <a:rPr lang="en-US" altLang="ja-JP" sz="2000" dirty="0" smtClean="0">
                <a:latin typeface="Cambria"/>
                <a:cs typeface="Cambria"/>
              </a:rPr>
            </a:br>
            <a:r>
              <a:rPr lang="en-US" altLang="ja-JP" sz="2000" dirty="0" smtClean="0">
                <a:latin typeface="Cambria"/>
                <a:cs typeface="Cambria"/>
              </a:rPr>
              <a:t/>
            </a:r>
            <a:br>
              <a:rPr lang="en-US" altLang="ja-JP" sz="2000" dirty="0" smtClean="0">
                <a:latin typeface="Cambria"/>
                <a:cs typeface="Cambria"/>
              </a:rPr>
            </a:br>
            <a:r>
              <a:rPr lang="en-US" altLang="ja-JP" sz="2000" dirty="0" smtClean="0">
                <a:latin typeface="Cambria"/>
                <a:cs typeface="Cambria"/>
              </a:rPr>
              <a:t/>
            </a:r>
            <a:br>
              <a:rPr lang="en-US" altLang="ja-JP" sz="2000" dirty="0" smtClean="0">
                <a:latin typeface="Cambria"/>
                <a:cs typeface="Cambria"/>
              </a:rPr>
            </a:br>
            <a:r>
              <a:rPr lang="en-US" altLang="ja-JP" sz="2000" dirty="0" smtClean="0">
                <a:latin typeface="Cambria"/>
                <a:cs typeface="Cambria"/>
              </a:rPr>
              <a:t>Another is by selecting authors you wish to merge from the </a:t>
            </a:r>
            <a:r>
              <a:rPr lang="en-US" altLang="ja-JP" sz="2000" b="1" dirty="0" smtClean="0">
                <a:latin typeface="Cambria"/>
                <a:cs typeface="Cambria"/>
              </a:rPr>
              <a:t>author search results</a:t>
            </a:r>
            <a:r>
              <a:rPr lang="en-US" altLang="ja-JP" sz="2000" dirty="0" smtClean="0">
                <a:latin typeface="Cambria"/>
                <a:cs typeface="Cambria"/>
              </a:rPr>
              <a:t> and clicking </a:t>
            </a:r>
            <a:r>
              <a:rPr lang="en-US" altLang="ja-JP" sz="2000" b="1" dirty="0" smtClean="0">
                <a:latin typeface="Cambria"/>
                <a:cs typeface="Cambria"/>
              </a:rPr>
              <a:t>Request to merge authors</a:t>
            </a:r>
            <a:r>
              <a:rPr lang="en-US" altLang="ja-JP" sz="2000" dirty="0" smtClean="0">
                <a:latin typeface="Cambria"/>
                <a:cs typeface="Cambria"/>
              </a:rPr>
              <a:t>.</a:t>
            </a:r>
            <a:endParaRPr lang="ja-JP" altLang="ja-JP" sz="2000" dirty="0">
              <a:latin typeface="Cambria"/>
              <a:cs typeface="Cambria"/>
            </a:endParaRPr>
          </a:p>
        </p:txBody>
      </p:sp>
      <p:pic>
        <p:nvPicPr>
          <p:cNvPr id="3" name="Picture 2"/>
          <p:cNvPicPr>
            <a:picLocks noChangeAspect="1"/>
          </p:cNvPicPr>
          <p:nvPr/>
        </p:nvPicPr>
        <p:blipFill rotWithShape="1">
          <a:blip r:embed="rId4"/>
          <a:srcRect b="63493"/>
          <a:stretch/>
        </p:blipFill>
        <p:spPr>
          <a:xfrm>
            <a:off x="2287378" y="4552606"/>
            <a:ext cx="4569245" cy="1462575"/>
          </a:xfrm>
          <a:prstGeom prst="rect">
            <a:avLst/>
          </a:prstGeom>
          <a:ln>
            <a:solidFill>
              <a:schemeClr val="tx1"/>
            </a:solidFill>
          </a:ln>
        </p:spPr>
      </p:pic>
      <p:pic>
        <p:nvPicPr>
          <p:cNvPr id="4" name="Picture 3"/>
          <p:cNvPicPr>
            <a:picLocks noChangeAspect="1"/>
          </p:cNvPicPr>
          <p:nvPr/>
        </p:nvPicPr>
        <p:blipFill rotWithShape="1">
          <a:blip r:embed="rId5"/>
          <a:srcRect l="6301" r="5062" b="24836"/>
          <a:stretch/>
        </p:blipFill>
        <p:spPr>
          <a:xfrm>
            <a:off x="2655455" y="2701636"/>
            <a:ext cx="3833091" cy="946728"/>
          </a:xfrm>
          <a:prstGeom prst="rect">
            <a:avLst/>
          </a:prstGeom>
          <a:ln>
            <a:solidFill>
              <a:srgbClr val="000000"/>
            </a:solidFill>
          </a:ln>
        </p:spPr>
      </p:pic>
      <p:cxnSp>
        <p:nvCxnSpPr>
          <p:cNvPr id="12" name="Straight Arrow Connector 11"/>
          <p:cNvCxnSpPr/>
          <p:nvPr/>
        </p:nvCxnSpPr>
        <p:spPr>
          <a:xfrm flipH="1">
            <a:off x="6407726" y="2701636"/>
            <a:ext cx="173183" cy="127845"/>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4652821" y="2852572"/>
            <a:ext cx="1754905" cy="196273"/>
          </a:xfrm>
          <a:prstGeom prst="rect">
            <a:avLst/>
          </a:prstGeom>
          <a:noFill/>
          <a:ln w="28575" cmpd="sng">
            <a:solidFill>
              <a:srgbClr val="FABC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5" name="Straight Arrow Connector 14"/>
          <p:cNvCxnSpPr/>
          <p:nvPr/>
        </p:nvCxnSpPr>
        <p:spPr>
          <a:xfrm flipH="1">
            <a:off x="5437910" y="4497731"/>
            <a:ext cx="251689" cy="127845"/>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401132" y="4529516"/>
            <a:ext cx="1036778" cy="196273"/>
          </a:xfrm>
          <a:prstGeom prst="rect">
            <a:avLst/>
          </a:prstGeom>
          <a:noFill/>
          <a:ln w="28575" cmpd="sng">
            <a:solidFill>
              <a:srgbClr val="FABC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68385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58ED5"/>
                </a:solidFill>
                <a:latin typeface="Cambria"/>
                <a:cs typeface="Cambria"/>
              </a:rPr>
              <a:t>Merging profiles</a:t>
            </a:r>
            <a:endParaRPr lang="en-US" dirty="0">
              <a:solidFill>
                <a:srgbClr val="558ED5"/>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131686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139306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2657169" y="1879334"/>
            <a:ext cx="3829663" cy="466957"/>
          </a:xfrm>
          <a:prstGeom prst="rect">
            <a:avLst/>
          </a:prstGeom>
          <a:noFill/>
          <a:ln>
            <a:solidFill>
              <a:srgbClr val="FABC3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Why might I need to do this?</a:t>
            </a:r>
            <a:endParaRPr lang="en-US" sz="2000" b="1" dirty="0">
              <a:solidFill>
                <a:srgbClr val="800000"/>
              </a:solidFill>
              <a:latin typeface="Cambria"/>
              <a:cs typeface="Cambria"/>
            </a:endParaRPr>
          </a:p>
        </p:txBody>
      </p:sp>
      <p:sp>
        <p:nvSpPr>
          <p:cNvPr id="11" name="Content Placeholder 2"/>
          <p:cNvSpPr txBox="1">
            <a:spLocks/>
          </p:cNvSpPr>
          <p:nvPr/>
        </p:nvSpPr>
        <p:spPr>
          <a:xfrm>
            <a:off x="1042242" y="2760167"/>
            <a:ext cx="7059517" cy="3104924"/>
          </a:xfrm>
          <a:prstGeom prst="rect">
            <a:avLst/>
          </a:prstGeom>
          <a:noFill/>
          <a:ln>
            <a:solidFill>
              <a:srgbClr val="FABC30"/>
            </a:solidFill>
          </a:ln>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2000" dirty="0">
                <a:latin typeface="Cambria"/>
                <a:cs typeface="Cambria"/>
              </a:rPr>
              <a:t>Scopus is excellent at disambiguating common author names. For instance, if you have the last name “Johnson,” </a:t>
            </a:r>
            <a:r>
              <a:rPr lang="en-US" altLang="ja-JP" sz="2000" dirty="0" smtClean="0">
                <a:latin typeface="Cambria"/>
                <a:cs typeface="Cambria"/>
              </a:rPr>
              <a:t>there are many other researchers in the world you could get confused with. However, Scopus </a:t>
            </a:r>
            <a:r>
              <a:rPr lang="en-US" altLang="ja-JP" sz="2000" dirty="0">
                <a:latin typeface="Cambria"/>
                <a:cs typeface="Cambria"/>
              </a:rPr>
              <a:t>is very good at ensuring it has attributed the correct publications to the correct “</a:t>
            </a:r>
            <a:r>
              <a:rPr lang="en-US" altLang="ja-JP" sz="2000" dirty="0" smtClean="0">
                <a:latin typeface="Cambria"/>
                <a:cs typeface="Cambria"/>
              </a:rPr>
              <a:t>Johnson” based on affiliation algorithms.</a:t>
            </a:r>
            <a:endParaRPr lang="ja-JP" altLang="ja-JP" sz="2000" dirty="0">
              <a:latin typeface="Cambria"/>
              <a:cs typeface="Cambria"/>
            </a:endParaRPr>
          </a:p>
          <a:p>
            <a:pPr marL="0" indent="0" algn="just">
              <a:buNone/>
            </a:pPr>
            <a:r>
              <a:rPr lang="en-US" altLang="ja-JP" sz="2000" dirty="0">
                <a:latin typeface="Cambria"/>
                <a:cs typeface="Cambria"/>
              </a:rPr>
              <a:t> </a:t>
            </a:r>
            <a:endParaRPr lang="ja-JP" altLang="ja-JP" sz="2000" dirty="0">
              <a:latin typeface="Cambria"/>
              <a:cs typeface="Cambria"/>
            </a:endParaRPr>
          </a:p>
          <a:p>
            <a:pPr marL="0" indent="0" algn="just">
              <a:buNone/>
            </a:pPr>
            <a:r>
              <a:rPr lang="en-US" altLang="ja-JP" sz="2000" dirty="0">
                <a:latin typeface="Cambria"/>
                <a:cs typeface="Cambria"/>
              </a:rPr>
              <a:t>Even so, occasionally publications will appear under </a:t>
            </a:r>
            <a:r>
              <a:rPr lang="en-US" altLang="ja-JP" sz="2000" dirty="0" smtClean="0">
                <a:latin typeface="Cambria"/>
                <a:cs typeface="Cambria"/>
              </a:rPr>
              <a:t>multiple and/or erroneous </a:t>
            </a:r>
            <a:r>
              <a:rPr lang="en-US" altLang="ja-JP" sz="2000" dirty="0">
                <a:latin typeface="Cambria"/>
                <a:cs typeface="Cambria"/>
              </a:rPr>
              <a:t>author profiles in Scopus. While the publications </a:t>
            </a:r>
            <a:r>
              <a:rPr lang="en-US" altLang="ja-JP" sz="2000" dirty="0" smtClean="0">
                <a:latin typeface="Cambria"/>
                <a:cs typeface="Cambria"/>
              </a:rPr>
              <a:t>may </a:t>
            </a:r>
            <a:r>
              <a:rPr lang="en-US" altLang="ja-JP" sz="2000" dirty="0">
                <a:latin typeface="Cambria"/>
                <a:cs typeface="Cambria"/>
              </a:rPr>
              <a:t>be correctly attributed to a given author, the author may be split into multiple profiles based on multiple differing affiliations.</a:t>
            </a:r>
            <a:endParaRPr lang="ja-JP" altLang="ja-JP" sz="2000" dirty="0">
              <a:latin typeface="Cambria"/>
              <a:cs typeface="Cambria"/>
            </a:endParaRPr>
          </a:p>
          <a:p>
            <a:pPr marL="0" indent="0" algn="just">
              <a:buNone/>
            </a:pPr>
            <a:r>
              <a:rPr lang="en-US" altLang="ja-JP" sz="2000" dirty="0">
                <a:latin typeface="Cambria"/>
                <a:cs typeface="Cambria"/>
              </a:rPr>
              <a:t> </a:t>
            </a:r>
            <a:endParaRPr lang="ja-JP" altLang="ja-JP" sz="2000" dirty="0">
              <a:latin typeface="Cambria"/>
              <a:cs typeface="Cambria"/>
            </a:endParaRPr>
          </a:p>
          <a:p>
            <a:pPr marL="0" indent="0" algn="just">
              <a:buNone/>
            </a:pPr>
            <a:r>
              <a:rPr lang="en-US" altLang="ja-JP" sz="2000" dirty="0">
                <a:latin typeface="Cambria"/>
                <a:cs typeface="Cambria"/>
              </a:rPr>
              <a:t>Scopus provides a mechanism for merging author profiles when this happens. This document will guide you through the process of merging your publications under a single author profile.</a:t>
            </a:r>
            <a:endParaRPr lang="ja-JP" altLang="ja-JP" sz="2000" dirty="0">
              <a:latin typeface="Cambria"/>
              <a:cs typeface="Cambria"/>
            </a:endParaRPr>
          </a:p>
        </p:txBody>
      </p:sp>
    </p:spTree>
    <p:extLst>
      <p:ext uri="{BB962C8B-B14F-4D97-AF65-F5344CB8AC3E}">
        <p14:creationId xmlns:p14="http://schemas.microsoft.com/office/powerpoint/2010/main" val="4101960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58ED5"/>
                </a:solidFill>
                <a:latin typeface="Cambria"/>
                <a:cs typeface="Cambria"/>
              </a:rPr>
              <a:t>Questions</a:t>
            </a:r>
            <a:endParaRPr lang="en-US" dirty="0">
              <a:solidFill>
                <a:srgbClr val="558ED5"/>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131686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139306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Content Placeholder 2"/>
          <p:cNvSpPr txBox="1">
            <a:spLocks/>
          </p:cNvSpPr>
          <p:nvPr/>
        </p:nvSpPr>
        <p:spPr>
          <a:xfrm>
            <a:off x="457200" y="1559439"/>
            <a:ext cx="8229600" cy="4086287"/>
          </a:xfrm>
          <a:prstGeom prst="rect">
            <a:avLst/>
          </a:prstGeom>
          <a:noFill/>
          <a:ln>
            <a:no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2000" dirty="0" smtClean="0">
                <a:latin typeface="Cambria"/>
                <a:cs typeface="Cambria"/>
              </a:rPr>
              <a:t>If there are specific problems with individual documents or your profile that cannot be addressed through the self-service correction process, you can contact the Scopus help desk for personalized assistance:</a:t>
            </a:r>
          </a:p>
          <a:p>
            <a:pPr marL="0" indent="0" algn="just">
              <a:buNone/>
            </a:pPr>
            <a:endParaRPr lang="en-US" altLang="ja-JP" sz="2000" dirty="0">
              <a:latin typeface="Cambria"/>
              <a:cs typeface="Cambria"/>
            </a:endParaRPr>
          </a:p>
          <a:p>
            <a:pPr marL="0" indent="0" algn="ctr">
              <a:buNone/>
            </a:pPr>
            <a:r>
              <a:rPr lang="en-US" altLang="ja-JP" sz="2000" b="1" dirty="0">
                <a:solidFill>
                  <a:srgbClr val="800000"/>
                </a:solidFill>
                <a:latin typeface="Cambria"/>
                <a:cs typeface="Cambria"/>
              </a:rPr>
              <a:t>http://</a:t>
            </a:r>
            <a:r>
              <a:rPr lang="en-US" altLang="ja-JP" sz="2000" b="1" dirty="0" err="1">
                <a:solidFill>
                  <a:srgbClr val="800000"/>
                </a:solidFill>
                <a:latin typeface="Cambria"/>
                <a:cs typeface="Cambria"/>
              </a:rPr>
              <a:t>help.elsevier.com</a:t>
            </a:r>
            <a:r>
              <a:rPr lang="en-US" altLang="ja-JP" sz="2000" b="1" dirty="0">
                <a:solidFill>
                  <a:srgbClr val="800000"/>
                </a:solidFill>
                <a:latin typeface="Cambria"/>
                <a:cs typeface="Cambria"/>
              </a:rPr>
              <a:t>/app/</a:t>
            </a:r>
            <a:r>
              <a:rPr lang="en-US" altLang="ja-JP" sz="2000" b="1" dirty="0" err="1">
                <a:solidFill>
                  <a:srgbClr val="800000"/>
                </a:solidFill>
                <a:latin typeface="Cambria"/>
                <a:cs typeface="Cambria"/>
              </a:rPr>
              <a:t>ask_scopus</a:t>
            </a:r>
            <a:r>
              <a:rPr lang="en-US" altLang="ja-JP" sz="2000" b="1" dirty="0">
                <a:solidFill>
                  <a:srgbClr val="800000"/>
                </a:solidFill>
                <a:latin typeface="Cambria"/>
                <a:cs typeface="Cambria"/>
              </a:rPr>
              <a:t>/p/</a:t>
            </a:r>
            <a:r>
              <a:rPr lang="en-US" altLang="ja-JP" sz="2000" b="1" dirty="0" smtClean="0">
                <a:solidFill>
                  <a:srgbClr val="800000"/>
                </a:solidFill>
                <a:latin typeface="Cambria"/>
                <a:cs typeface="Cambria"/>
              </a:rPr>
              <a:t>8150</a:t>
            </a:r>
          </a:p>
          <a:p>
            <a:pPr marL="0" indent="0" algn="ctr">
              <a:buNone/>
            </a:pPr>
            <a:endParaRPr lang="en-US" altLang="ja-JP" sz="2000" b="1" dirty="0" smtClean="0">
              <a:solidFill>
                <a:srgbClr val="800000"/>
              </a:solidFill>
              <a:latin typeface="Cambria"/>
              <a:cs typeface="Cambria"/>
            </a:endParaRPr>
          </a:p>
          <a:p>
            <a:pPr marL="0" indent="0" algn="ctr">
              <a:buNone/>
            </a:pPr>
            <a:r>
              <a:rPr lang="en-US" altLang="ja-JP" sz="2000" b="1" dirty="0" smtClean="0">
                <a:solidFill>
                  <a:schemeClr val="tx2"/>
                </a:solidFill>
                <a:latin typeface="Cambria"/>
                <a:cs typeface="Cambria"/>
              </a:rPr>
              <a:t>Examples include</a:t>
            </a:r>
          </a:p>
          <a:p>
            <a:pPr marL="0" indent="0" algn="ctr">
              <a:buNone/>
            </a:pPr>
            <a:r>
              <a:rPr lang="en-US" altLang="ja-JP" sz="2000" dirty="0" smtClean="0">
                <a:latin typeface="Cambria"/>
                <a:cs typeface="Cambria"/>
              </a:rPr>
              <a:t>Add/remove citations</a:t>
            </a:r>
          </a:p>
          <a:p>
            <a:pPr marL="0" indent="0" algn="ctr">
              <a:buNone/>
            </a:pPr>
            <a:r>
              <a:rPr lang="en-US" altLang="ja-JP" sz="2000" dirty="0" smtClean="0">
                <a:latin typeface="Cambria"/>
                <a:cs typeface="Cambria"/>
              </a:rPr>
              <a:t>Request corrections to document details</a:t>
            </a:r>
          </a:p>
          <a:p>
            <a:pPr marL="0" indent="0" algn="ctr">
              <a:buNone/>
            </a:pPr>
            <a:r>
              <a:rPr lang="en-US" altLang="ja-JP" sz="2000" dirty="0" smtClean="0">
                <a:latin typeface="Cambria"/>
                <a:cs typeface="Cambria"/>
              </a:rPr>
              <a:t>Request corrections to affiliations</a:t>
            </a:r>
          </a:p>
          <a:p>
            <a:pPr marL="0" indent="0" algn="ctr">
              <a:buNone/>
            </a:pPr>
            <a:r>
              <a:rPr lang="en-US" altLang="ja-JP" sz="2000" dirty="0" smtClean="0">
                <a:latin typeface="Cambria"/>
                <a:cs typeface="Cambria"/>
              </a:rPr>
              <a:t>Report missing documents</a:t>
            </a:r>
          </a:p>
        </p:txBody>
      </p:sp>
    </p:spTree>
    <p:extLst>
      <p:ext uri="{BB962C8B-B14F-4D97-AF65-F5344CB8AC3E}">
        <p14:creationId xmlns:p14="http://schemas.microsoft.com/office/powerpoint/2010/main" val="3900216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558ED5"/>
                </a:solidFill>
                <a:latin typeface="Cambria"/>
                <a:cs typeface="Cambria"/>
              </a:rPr>
              <a:t>Contact</a:t>
            </a:r>
            <a:endParaRPr lang="en-US" dirty="0">
              <a:solidFill>
                <a:srgbClr val="558ED5"/>
              </a:solidFill>
              <a:latin typeface="Cambria"/>
              <a:cs typeface="Cambria"/>
            </a:endParaRPr>
          </a:p>
        </p:txBody>
      </p:sp>
      <p:sp>
        <p:nvSpPr>
          <p:cNvPr id="17" name="Subtitle 2"/>
          <p:cNvSpPr txBox="1">
            <a:spLocks/>
          </p:cNvSpPr>
          <p:nvPr/>
        </p:nvSpPr>
        <p:spPr>
          <a:xfrm>
            <a:off x="2351075" y="2765100"/>
            <a:ext cx="4441851" cy="22061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smtClean="0">
                <a:solidFill>
                  <a:schemeClr val="tx1">
                    <a:lumMod val="75000"/>
                    <a:lumOff val="25000"/>
                  </a:schemeClr>
                </a:solidFill>
                <a:latin typeface="Cambria"/>
                <a:cs typeface="Cambria"/>
              </a:rPr>
              <a:t>Steven Braun</a:t>
            </a:r>
          </a:p>
          <a:p>
            <a:pPr marL="0" indent="0" algn="ctr">
              <a:buNone/>
            </a:pPr>
            <a:r>
              <a:rPr lang="en-US" sz="1800" i="1" dirty="0" smtClean="0">
                <a:solidFill>
                  <a:schemeClr val="tx1">
                    <a:lumMod val="50000"/>
                    <a:lumOff val="50000"/>
                  </a:schemeClr>
                </a:solidFill>
                <a:latin typeface="Cambria"/>
                <a:cs typeface="Cambria"/>
              </a:rPr>
              <a:t>Informatics/Data Services Specialist</a:t>
            </a:r>
          </a:p>
          <a:p>
            <a:pPr marL="0" indent="0" algn="ctr">
              <a:buNone/>
            </a:pPr>
            <a:endParaRPr lang="en-US" sz="1800" dirty="0" smtClean="0">
              <a:solidFill>
                <a:schemeClr val="tx1">
                  <a:lumMod val="50000"/>
                  <a:lumOff val="50000"/>
                </a:schemeClr>
              </a:solidFill>
              <a:latin typeface="Cambria"/>
              <a:cs typeface="Cambria"/>
            </a:endParaRPr>
          </a:p>
          <a:p>
            <a:pPr marL="0" indent="0" algn="ctr">
              <a:buNone/>
            </a:pPr>
            <a:r>
              <a:rPr lang="en-US" sz="1800" dirty="0" err="1" smtClean="0">
                <a:solidFill>
                  <a:schemeClr val="tx1">
                    <a:lumMod val="50000"/>
                    <a:lumOff val="50000"/>
                  </a:schemeClr>
                </a:solidFill>
                <a:latin typeface="Cambria"/>
                <a:cs typeface="Cambria"/>
              </a:rPr>
              <a:t>sbraun@umn.edu</a:t>
            </a:r>
            <a:endParaRPr lang="en-US" sz="1800" dirty="0" smtClean="0">
              <a:solidFill>
                <a:schemeClr val="tx1">
                  <a:lumMod val="50000"/>
                  <a:lumOff val="50000"/>
                </a:schemeClr>
              </a:solidFill>
              <a:latin typeface="Cambria"/>
              <a:cs typeface="Cambria"/>
            </a:endParaRPr>
          </a:p>
          <a:p>
            <a:pPr marL="0" indent="0" algn="ctr">
              <a:buNone/>
            </a:pPr>
            <a:r>
              <a:rPr lang="en-US" sz="1800" dirty="0" smtClean="0">
                <a:solidFill>
                  <a:schemeClr val="tx1">
                    <a:lumMod val="50000"/>
                    <a:lumOff val="50000"/>
                  </a:schemeClr>
                </a:solidFill>
                <a:latin typeface="Cambria"/>
                <a:cs typeface="Cambria"/>
              </a:rPr>
              <a:t>(612) 624-</a:t>
            </a:r>
            <a:r>
              <a:rPr lang="en-US" sz="1800" dirty="0" smtClean="0">
                <a:solidFill>
                  <a:schemeClr val="tx1">
                    <a:lumMod val="50000"/>
                    <a:lumOff val="50000"/>
                  </a:schemeClr>
                </a:solidFill>
                <a:latin typeface="Cambria"/>
                <a:cs typeface="Cambria"/>
              </a:rPr>
              <a:t>1654</a:t>
            </a:r>
          </a:p>
          <a:p>
            <a:pPr marL="0" indent="0" algn="ctr">
              <a:buNone/>
            </a:pPr>
            <a:r>
              <a:rPr lang="en-US" sz="1800" dirty="0" smtClean="0">
                <a:solidFill>
                  <a:schemeClr val="tx1">
                    <a:lumMod val="50000"/>
                    <a:lumOff val="50000"/>
                  </a:schemeClr>
                </a:solidFill>
                <a:latin typeface="Cambria"/>
                <a:cs typeface="Cambria"/>
              </a:rPr>
              <a:t>301 Diehl Hall</a:t>
            </a:r>
            <a:r>
              <a:rPr lang="en-US" sz="1800" dirty="0" smtClean="0">
                <a:solidFill>
                  <a:schemeClr val="tx1">
                    <a:lumMod val="50000"/>
                    <a:lumOff val="50000"/>
                  </a:schemeClr>
                </a:solidFill>
                <a:latin typeface="Cambria"/>
                <a:cs typeface="Cambria"/>
              </a:rPr>
              <a:t> </a:t>
            </a:r>
            <a:endParaRPr lang="en-US" sz="1800" dirty="0" smtClean="0">
              <a:solidFill>
                <a:schemeClr val="tx1">
                  <a:lumMod val="50000"/>
                  <a:lumOff val="50000"/>
                </a:schemeClr>
              </a:solidFill>
              <a:latin typeface="Cambria"/>
              <a:cs typeface="Cambria"/>
            </a:endParaRPr>
          </a:p>
        </p:txBody>
      </p:sp>
      <p:cxnSp>
        <p:nvCxnSpPr>
          <p:cNvPr id="11" name="Straight Connector 10"/>
          <p:cNvCxnSpPr/>
          <p:nvPr/>
        </p:nvCxnSpPr>
        <p:spPr>
          <a:xfrm>
            <a:off x="-84040" y="131686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4040" y="139306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84040" y="5803695"/>
            <a:ext cx="9337759" cy="621228"/>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wordmark.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280" y="5841051"/>
            <a:ext cx="1742740" cy="536227"/>
          </a:xfrm>
          <a:prstGeom prst="rect">
            <a:avLst/>
          </a:prstGeom>
        </p:spPr>
      </p:pic>
    </p:spTree>
    <p:extLst>
      <p:ext uri="{BB962C8B-B14F-4D97-AF65-F5344CB8AC3E}">
        <p14:creationId xmlns:p14="http://schemas.microsoft.com/office/powerpoint/2010/main" val="426808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Locate your author profile(s)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1</a:t>
            </a:r>
            <a:endParaRPr lang="en-US" sz="2000" b="1" dirty="0">
              <a:solidFill>
                <a:srgbClr val="800000"/>
              </a:solidFill>
              <a:latin typeface="Cambria"/>
              <a:cs typeface="Cambria"/>
            </a:endParaRPr>
          </a:p>
        </p:txBody>
      </p:sp>
      <p:sp>
        <p:nvSpPr>
          <p:cNvPr id="11" name="Content Placeholder 2"/>
          <p:cNvSpPr txBox="1">
            <a:spLocks/>
          </p:cNvSpPr>
          <p:nvPr/>
        </p:nvSpPr>
        <p:spPr>
          <a:xfrm>
            <a:off x="97530" y="936009"/>
            <a:ext cx="8907925" cy="888197"/>
          </a:xfrm>
          <a:prstGeom prst="rect">
            <a:avLst/>
          </a:prstGeom>
          <a:noFill/>
          <a:ln>
            <a:solidFill>
              <a:srgbClr val="FABC30"/>
            </a:solidFill>
          </a:ln>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a:latin typeface="Cambria"/>
                <a:cs typeface="Cambria"/>
              </a:rPr>
              <a:t>Every author listed in Scopus is automatically assigned a profile. In most instances, a faculty member will have a “primary” Scopus author profile that lists most, but not necessarily all, of their publications.</a:t>
            </a:r>
            <a:endParaRPr lang="ja-JP" altLang="ja-JP" sz="1800" dirty="0">
              <a:latin typeface="Cambria"/>
              <a:cs typeface="Cambria"/>
            </a:endParaRPr>
          </a:p>
        </p:txBody>
      </p:sp>
      <p:sp>
        <p:nvSpPr>
          <p:cNvPr id="12" name="Content Placeholder 2"/>
          <p:cNvSpPr txBox="1">
            <a:spLocks/>
          </p:cNvSpPr>
          <p:nvPr/>
        </p:nvSpPr>
        <p:spPr>
          <a:xfrm>
            <a:off x="1039091" y="1976606"/>
            <a:ext cx="7966364" cy="888197"/>
          </a:xfrm>
          <a:prstGeom prst="rect">
            <a:avLst/>
          </a:prstGeom>
          <a:noFill/>
          <a:ln>
            <a:solidFill>
              <a:srgbClr val="FABC30"/>
            </a:solidFill>
          </a:ln>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Go to </a:t>
            </a:r>
            <a:r>
              <a:rPr lang="en-US" altLang="ja-JP" sz="1800" dirty="0" smtClean="0">
                <a:latin typeface="Cambria"/>
                <a:cs typeface="Cambria"/>
                <a:hlinkClick r:id="rId4"/>
              </a:rPr>
              <a:t>http://www.scopus.com</a:t>
            </a:r>
            <a:r>
              <a:rPr lang="en-US" altLang="ja-JP" sz="1800" dirty="0" smtClean="0">
                <a:latin typeface="Cambria"/>
                <a:cs typeface="Cambria"/>
              </a:rPr>
              <a:t> through access provided by University Libraries licensing (using a VPN, if necessary). Click </a:t>
            </a:r>
            <a:r>
              <a:rPr lang="en-US" altLang="ja-JP" sz="1800" b="1" dirty="0" smtClean="0">
                <a:latin typeface="Cambria"/>
                <a:cs typeface="Cambria"/>
              </a:rPr>
              <a:t>Author Search </a:t>
            </a:r>
            <a:r>
              <a:rPr lang="en-US" altLang="ja-JP" sz="1800" dirty="0" smtClean="0">
                <a:latin typeface="Cambria"/>
                <a:cs typeface="Cambria"/>
              </a:rPr>
              <a:t>from the provided search tab options.</a:t>
            </a:r>
            <a:endParaRPr lang="ja-JP" altLang="ja-JP" sz="1800" dirty="0">
              <a:latin typeface="Cambria"/>
              <a:cs typeface="Cambria"/>
            </a:endParaRPr>
          </a:p>
        </p:txBody>
      </p:sp>
      <p:sp>
        <p:nvSpPr>
          <p:cNvPr id="13" name="Content Placeholder 2"/>
          <p:cNvSpPr txBox="1">
            <a:spLocks/>
          </p:cNvSpPr>
          <p:nvPr/>
        </p:nvSpPr>
        <p:spPr>
          <a:xfrm>
            <a:off x="85985" y="1976606"/>
            <a:ext cx="826106"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solidFill>
                  <a:schemeClr val="tx1">
                    <a:lumMod val="50000"/>
                    <a:lumOff val="50000"/>
                  </a:schemeClr>
                </a:solidFill>
                <a:latin typeface="Cambria"/>
                <a:cs typeface="Cambria"/>
              </a:rPr>
              <a:t>A</a:t>
            </a:r>
            <a:endParaRPr lang="en-US" b="1" dirty="0">
              <a:solidFill>
                <a:schemeClr val="tx1">
                  <a:lumMod val="50000"/>
                  <a:lumOff val="50000"/>
                </a:schemeClr>
              </a:solidFill>
              <a:latin typeface="Cambria"/>
              <a:cs typeface="Cambria"/>
            </a:endParaRPr>
          </a:p>
        </p:txBody>
      </p:sp>
      <p:pic>
        <p:nvPicPr>
          <p:cNvPr id="14" name="Picture 13"/>
          <p:cNvPicPr/>
          <p:nvPr/>
        </p:nvPicPr>
        <p:blipFill>
          <a:blip r:embed="rId5">
            <a:extLst>
              <a:ext uri="{28A0092B-C50C-407E-A947-70E740481C1C}">
                <a14:useLocalDpi xmlns:a14="http://schemas.microsoft.com/office/drawing/2010/main" val="0"/>
              </a:ext>
            </a:extLst>
          </a:blip>
          <a:srcRect/>
          <a:stretch>
            <a:fillRect/>
          </a:stretch>
        </p:blipFill>
        <p:spPr bwMode="auto">
          <a:xfrm>
            <a:off x="97530" y="3051292"/>
            <a:ext cx="5486400" cy="2817495"/>
          </a:xfrm>
          <a:prstGeom prst="rect">
            <a:avLst/>
          </a:prstGeom>
          <a:noFill/>
          <a:ln>
            <a:solidFill>
              <a:schemeClr val="tx1"/>
            </a:solidFill>
          </a:ln>
        </p:spPr>
      </p:pic>
      <p:sp>
        <p:nvSpPr>
          <p:cNvPr id="15" name="Content Placeholder 2"/>
          <p:cNvSpPr txBox="1">
            <a:spLocks/>
          </p:cNvSpPr>
          <p:nvPr/>
        </p:nvSpPr>
        <p:spPr>
          <a:xfrm>
            <a:off x="5722475" y="3017203"/>
            <a:ext cx="826106"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solidFill>
                  <a:schemeClr val="tx1">
                    <a:lumMod val="50000"/>
                    <a:lumOff val="50000"/>
                  </a:schemeClr>
                </a:solidFill>
                <a:latin typeface="Cambria"/>
                <a:cs typeface="Cambria"/>
              </a:rPr>
              <a:t>B</a:t>
            </a:r>
            <a:endParaRPr lang="en-US" b="1" dirty="0">
              <a:solidFill>
                <a:schemeClr val="tx1">
                  <a:lumMod val="50000"/>
                  <a:lumOff val="50000"/>
                </a:schemeClr>
              </a:solidFill>
              <a:latin typeface="Cambria"/>
              <a:cs typeface="Cambria"/>
            </a:endParaRPr>
          </a:p>
        </p:txBody>
      </p:sp>
      <p:sp>
        <p:nvSpPr>
          <p:cNvPr id="16" name="Content Placeholder 2"/>
          <p:cNvSpPr txBox="1">
            <a:spLocks/>
          </p:cNvSpPr>
          <p:nvPr/>
        </p:nvSpPr>
        <p:spPr>
          <a:xfrm>
            <a:off x="6638635" y="3017204"/>
            <a:ext cx="2366819" cy="1566341"/>
          </a:xfrm>
          <a:prstGeom prst="rect">
            <a:avLst/>
          </a:prstGeom>
          <a:noFill/>
          <a:ln>
            <a:solidFill>
              <a:srgbClr val="FABC30"/>
            </a:solidFill>
          </a:ln>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Enter your last name and first initial (or name). You can also add a search term for affiliation, as indicated. Click the search button.</a:t>
            </a:r>
          </a:p>
        </p:txBody>
      </p:sp>
    </p:spTree>
    <p:extLst>
      <p:ext uri="{BB962C8B-B14F-4D97-AF65-F5344CB8AC3E}">
        <p14:creationId xmlns:p14="http://schemas.microsoft.com/office/powerpoint/2010/main" val="4243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Locate your author profile(s)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1</a:t>
            </a:r>
            <a:endParaRPr lang="en-US" sz="2000" b="1" dirty="0">
              <a:solidFill>
                <a:srgbClr val="800000"/>
              </a:solidFill>
              <a:latin typeface="Cambria"/>
              <a:cs typeface="Cambria"/>
            </a:endParaRPr>
          </a:p>
        </p:txBody>
      </p:sp>
      <p:sp>
        <p:nvSpPr>
          <p:cNvPr id="11" name="Content Placeholder 2"/>
          <p:cNvSpPr txBox="1">
            <a:spLocks/>
          </p:cNvSpPr>
          <p:nvPr/>
        </p:nvSpPr>
        <p:spPr>
          <a:xfrm>
            <a:off x="97530" y="936010"/>
            <a:ext cx="8907925" cy="645718"/>
          </a:xfrm>
          <a:prstGeom prst="rect">
            <a:avLst/>
          </a:prstGeom>
          <a:noFill/>
          <a:ln>
            <a:solidFill>
              <a:srgbClr val="FABC3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In this example, we will search for </a:t>
            </a:r>
            <a:r>
              <a:rPr lang="en-US" altLang="ja-JP" sz="1800" b="1" dirty="0" smtClean="0">
                <a:latin typeface="Cambria"/>
                <a:cs typeface="Cambria"/>
              </a:rPr>
              <a:t>Eric Newman </a:t>
            </a:r>
            <a:r>
              <a:rPr lang="en-US" altLang="ja-JP" sz="1800" dirty="0" smtClean="0">
                <a:latin typeface="Cambria"/>
                <a:cs typeface="Cambria"/>
              </a:rPr>
              <a:t>using the full last name and first initial</a:t>
            </a:r>
            <a:r>
              <a:rPr lang="en-US" altLang="ja-JP" sz="1800" b="1" dirty="0" smtClean="0">
                <a:latin typeface="Cambria"/>
                <a:cs typeface="Cambria"/>
              </a:rPr>
              <a:t>.</a:t>
            </a:r>
            <a:r>
              <a:rPr lang="en-US" altLang="ja-JP" sz="1800" dirty="0" smtClean="0">
                <a:latin typeface="Cambria"/>
                <a:cs typeface="Cambria"/>
              </a:rPr>
              <a:t> The search produces a list of results with varying affiliations.</a:t>
            </a:r>
            <a:endParaRPr lang="ja-JP" altLang="ja-JP" sz="1800" dirty="0">
              <a:latin typeface="Cambria"/>
              <a:cs typeface="Cambria"/>
            </a:endParaRPr>
          </a:p>
        </p:txBody>
      </p:sp>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97530" y="1908292"/>
            <a:ext cx="5486400" cy="2817495"/>
          </a:xfrm>
          <a:prstGeom prst="rect">
            <a:avLst/>
          </a:prstGeom>
          <a:noFill/>
          <a:ln>
            <a:solidFill>
              <a:schemeClr val="tx1"/>
            </a:solidFill>
          </a:ln>
        </p:spPr>
      </p:pic>
      <p:sp>
        <p:nvSpPr>
          <p:cNvPr id="27" name="Rectangle 26"/>
          <p:cNvSpPr/>
          <p:nvPr/>
        </p:nvSpPr>
        <p:spPr>
          <a:xfrm>
            <a:off x="2018156" y="3175133"/>
            <a:ext cx="1698269" cy="143083"/>
          </a:xfrm>
          <a:prstGeom prst="rect">
            <a:avLst/>
          </a:prstGeom>
          <a:solidFill>
            <a:schemeClr val="bg1">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255224" y="3177968"/>
            <a:ext cx="1698269" cy="143083"/>
          </a:xfrm>
          <a:prstGeom prst="rect">
            <a:avLst/>
          </a:prstGeom>
          <a:solidFill>
            <a:schemeClr val="bg1">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TextBox 2"/>
          <p:cNvSpPr txBox="1"/>
          <p:nvPr/>
        </p:nvSpPr>
        <p:spPr>
          <a:xfrm>
            <a:off x="161639" y="3090232"/>
            <a:ext cx="1639454" cy="276999"/>
          </a:xfrm>
          <a:prstGeom prst="rect">
            <a:avLst/>
          </a:prstGeom>
          <a:noFill/>
        </p:spPr>
        <p:txBody>
          <a:bodyPr wrap="square" rtlCol="0">
            <a:spAutoFit/>
          </a:bodyPr>
          <a:lstStyle/>
          <a:p>
            <a:r>
              <a:rPr kumimoji="1" lang="en-US" altLang="ja-JP" sz="1200" dirty="0" smtClean="0">
                <a:solidFill>
                  <a:srgbClr val="800000"/>
                </a:solidFill>
                <a:latin typeface="Cambria"/>
                <a:cs typeface="Cambria"/>
              </a:rPr>
              <a:t>Newman</a:t>
            </a:r>
            <a:endParaRPr kumimoji="1" lang="ja-JP" altLang="en-US" sz="1200" dirty="0">
              <a:solidFill>
                <a:srgbClr val="800000"/>
              </a:solidFill>
              <a:latin typeface="Cambria"/>
              <a:cs typeface="Cambria"/>
            </a:endParaRPr>
          </a:p>
        </p:txBody>
      </p:sp>
      <p:sp>
        <p:nvSpPr>
          <p:cNvPr id="17" name="TextBox 16"/>
          <p:cNvSpPr txBox="1"/>
          <p:nvPr/>
        </p:nvSpPr>
        <p:spPr>
          <a:xfrm>
            <a:off x="1953493" y="3090232"/>
            <a:ext cx="1639454" cy="276999"/>
          </a:xfrm>
          <a:prstGeom prst="rect">
            <a:avLst/>
          </a:prstGeom>
          <a:noFill/>
        </p:spPr>
        <p:txBody>
          <a:bodyPr wrap="square" rtlCol="0">
            <a:spAutoFit/>
          </a:bodyPr>
          <a:lstStyle/>
          <a:p>
            <a:r>
              <a:rPr kumimoji="1" lang="en-US" altLang="ja-JP" sz="1200" dirty="0" smtClean="0">
                <a:solidFill>
                  <a:srgbClr val="800000"/>
                </a:solidFill>
                <a:latin typeface="Cambria"/>
                <a:cs typeface="Cambria"/>
              </a:rPr>
              <a:t>E</a:t>
            </a:r>
            <a:endParaRPr kumimoji="1" lang="ja-JP" altLang="en-US" sz="1200" dirty="0">
              <a:solidFill>
                <a:srgbClr val="800000"/>
              </a:solidFill>
              <a:latin typeface="Cambria"/>
              <a:cs typeface="Cambria"/>
            </a:endParaRPr>
          </a:p>
        </p:txBody>
      </p:sp>
      <p:cxnSp>
        <p:nvCxnSpPr>
          <p:cNvPr id="7" name="Straight Arrow Connector 6"/>
          <p:cNvCxnSpPr/>
          <p:nvPr/>
        </p:nvCxnSpPr>
        <p:spPr>
          <a:xfrm flipH="1" flipV="1">
            <a:off x="842815" y="3321051"/>
            <a:ext cx="161636" cy="246496"/>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2149761" y="3321051"/>
            <a:ext cx="161636" cy="246496"/>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4010888" y="3321051"/>
            <a:ext cx="161636" cy="246496"/>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850406" y="3486732"/>
            <a:ext cx="667326" cy="276999"/>
          </a:xfrm>
          <a:prstGeom prst="rect">
            <a:avLst/>
          </a:prstGeom>
          <a:noFill/>
        </p:spPr>
        <p:txBody>
          <a:bodyPr wrap="square" rtlCol="0">
            <a:spAutoFit/>
          </a:bodyPr>
          <a:lstStyle/>
          <a:p>
            <a:r>
              <a:rPr kumimoji="1" lang="en-US" altLang="ja-JP" sz="1200" b="1" dirty="0" smtClean="0">
                <a:solidFill>
                  <a:srgbClr val="800000"/>
                </a:solidFill>
                <a:latin typeface="Cambria"/>
                <a:cs typeface="Cambria"/>
              </a:rPr>
              <a:t>Search</a:t>
            </a:r>
            <a:endParaRPr kumimoji="1" lang="ja-JP" altLang="en-US" sz="1200" b="1" dirty="0">
              <a:solidFill>
                <a:srgbClr val="800000"/>
              </a:solidFill>
              <a:latin typeface="Cambria"/>
              <a:cs typeface="Cambria"/>
            </a:endParaRPr>
          </a:p>
        </p:txBody>
      </p:sp>
    </p:spTree>
    <p:extLst>
      <p:ext uri="{BB962C8B-B14F-4D97-AF65-F5344CB8AC3E}">
        <p14:creationId xmlns:p14="http://schemas.microsoft.com/office/powerpoint/2010/main" val="4262532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Locate your author profile(s)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1</a:t>
            </a:r>
            <a:endParaRPr lang="en-US" sz="2000" b="1" dirty="0">
              <a:solidFill>
                <a:srgbClr val="800000"/>
              </a:solidFill>
              <a:latin typeface="Cambria"/>
              <a:cs typeface="Cambria"/>
            </a:endParaRPr>
          </a:p>
        </p:txBody>
      </p:sp>
      <p:sp>
        <p:nvSpPr>
          <p:cNvPr id="11" name="Content Placeholder 2"/>
          <p:cNvSpPr txBox="1">
            <a:spLocks/>
          </p:cNvSpPr>
          <p:nvPr/>
        </p:nvSpPr>
        <p:spPr>
          <a:xfrm>
            <a:off x="97530" y="936010"/>
            <a:ext cx="8907925" cy="645718"/>
          </a:xfrm>
          <a:prstGeom prst="rect">
            <a:avLst/>
          </a:prstGeom>
          <a:noFill/>
          <a:ln>
            <a:solidFill>
              <a:srgbClr val="FABC3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In this example, we will search for </a:t>
            </a:r>
            <a:r>
              <a:rPr lang="en-US" altLang="ja-JP" sz="1800" b="1" dirty="0" smtClean="0">
                <a:latin typeface="Cambria"/>
                <a:cs typeface="Cambria"/>
              </a:rPr>
              <a:t>Eric Newman </a:t>
            </a:r>
            <a:r>
              <a:rPr lang="en-US" altLang="ja-JP" sz="1800" dirty="0" smtClean="0">
                <a:latin typeface="Cambria"/>
                <a:cs typeface="Cambria"/>
              </a:rPr>
              <a:t>using the full last name and first initial</a:t>
            </a:r>
            <a:r>
              <a:rPr lang="en-US" altLang="ja-JP" sz="1800" b="1" dirty="0" smtClean="0">
                <a:latin typeface="Cambria"/>
                <a:cs typeface="Cambria"/>
              </a:rPr>
              <a:t>.</a:t>
            </a:r>
            <a:r>
              <a:rPr lang="en-US" altLang="ja-JP" sz="1800" dirty="0" smtClean="0">
                <a:latin typeface="Cambria"/>
                <a:cs typeface="Cambria"/>
              </a:rPr>
              <a:t> The search produces a list of results with varying affiliations.</a:t>
            </a:r>
            <a:endParaRPr lang="ja-JP" altLang="ja-JP" sz="1800" dirty="0">
              <a:latin typeface="Cambria"/>
              <a:cs typeface="Cambria"/>
            </a:endParaRPr>
          </a:p>
        </p:txBody>
      </p:sp>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97530" y="1908292"/>
            <a:ext cx="5486400" cy="2817495"/>
          </a:xfrm>
          <a:prstGeom prst="rect">
            <a:avLst/>
          </a:prstGeom>
          <a:noFill/>
          <a:ln>
            <a:solidFill>
              <a:schemeClr val="tx1"/>
            </a:solidFill>
          </a:ln>
        </p:spPr>
      </p:pic>
      <p:sp>
        <p:nvSpPr>
          <p:cNvPr id="3" name="TextBox 2"/>
          <p:cNvSpPr txBox="1"/>
          <p:nvPr/>
        </p:nvSpPr>
        <p:spPr>
          <a:xfrm>
            <a:off x="161639" y="3090232"/>
            <a:ext cx="1639454" cy="276999"/>
          </a:xfrm>
          <a:prstGeom prst="rect">
            <a:avLst/>
          </a:prstGeom>
          <a:noFill/>
        </p:spPr>
        <p:txBody>
          <a:bodyPr wrap="square" rtlCol="0">
            <a:spAutoFit/>
          </a:bodyPr>
          <a:lstStyle/>
          <a:p>
            <a:r>
              <a:rPr kumimoji="1" lang="en-US" altLang="ja-JP" sz="1200" dirty="0" smtClean="0">
                <a:solidFill>
                  <a:srgbClr val="800000"/>
                </a:solidFill>
                <a:latin typeface="Cambria"/>
                <a:cs typeface="Cambria"/>
              </a:rPr>
              <a:t>Newman</a:t>
            </a:r>
            <a:endParaRPr kumimoji="1" lang="ja-JP" altLang="en-US" sz="1200" dirty="0">
              <a:solidFill>
                <a:srgbClr val="800000"/>
              </a:solidFill>
              <a:latin typeface="Cambria"/>
              <a:cs typeface="Cambria"/>
            </a:endParaRPr>
          </a:p>
        </p:txBody>
      </p:sp>
      <p:sp>
        <p:nvSpPr>
          <p:cNvPr id="17" name="TextBox 16"/>
          <p:cNvSpPr txBox="1"/>
          <p:nvPr/>
        </p:nvSpPr>
        <p:spPr>
          <a:xfrm>
            <a:off x="1953493" y="3090232"/>
            <a:ext cx="1639454" cy="276999"/>
          </a:xfrm>
          <a:prstGeom prst="rect">
            <a:avLst/>
          </a:prstGeom>
          <a:noFill/>
        </p:spPr>
        <p:txBody>
          <a:bodyPr wrap="square" rtlCol="0">
            <a:spAutoFit/>
          </a:bodyPr>
          <a:lstStyle/>
          <a:p>
            <a:r>
              <a:rPr kumimoji="1" lang="en-US" altLang="ja-JP" sz="1200" dirty="0" smtClean="0">
                <a:solidFill>
                  <a:srgbClr val="800000"/>
                </a:solidFill>
                <a:latin typeface="Cambria"/>
                <a:cs typeface="Cambria"/>
              </a:rPr>
              <a:t>E</a:t>
            </a:r>
            <a:endParaRPr kumimoji="1" lang="ja-JP" altLang="en-US" sz="1200" dirty="0">
              <a:solidFill>
                <a:srgbClr val="800000"/>
              </a:solidFill>
              <a:latin typeface="Cambria"/>
              <a:cs typeface="Cambria"/>
            </a:endParaRPr>
          </a:p>
        </p:txBody>
      </p:sp>
      <p:cxnSp>
        <p:nvCxnSpPr>
          <p:cNvPr id="7" name="Straight Arrow Connector 6"/>
          <p:cNvCxnSpPr/>
          <p:nvPr/>
        </p:nvCxnSpPr>
        <p:spPr>
          <a:xfrm flipH="1" flipV="1">
            <a:off x="842815" y="3321051"/>
            <a:ext cx="161636" cy="246496"/>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2149761" y="3321051"/>
            <a:ext cx="161636" cy="246496"/>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4010888" y="3321051"/>
            <a:ext cx="161636" cy="246496"/>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850406" y="3486732"/>
            <a:ext cx="667326" cy="276999"/>
          </a:xfrm>
          <a:prstGeom prst="rect">
            <a:avLst/>
          </a:prstGeom>
          <a:noFill/>
        </p:spPr>
        <p:txBody>
          <a:bodyPr wrap="square" rtlCol="0">
            <a:spAutoFit/>
          </a:bodyPr>
          <a:lstStyle/>
          <a:p>
            <a:r>
              <a:rPr kumimoji="1" lang="en-US" altLang="ja-JP" sz="1200" b="1" dirty="0" smtClean="0">
                <a:solidFill>
                  <a:srgbClr val="800000"/>
                </a:solidFill>
                <a:latin typeface="Cambria"/>
                <a:cs typeface="Cambria"/>
              </a:rPr>
              <a:t>Search</a:t>
            </a:r>
            <a:endParaRPr kumimoji="1" lang="ja-JP" altLang="en-US" sz="1200" b="1" dirty="0">
              <a:solidFill>
                <a:srgbClr val="800000"/>
              </a:solidFill>
              <a:latin typeface="Cambria"/>
              <a:cs typeface="Cambria"/>
            </a:endParaRPr>
          </a:p>
        </p:txBody>
      </p:sp>
      <p:pic>
        <p:nvPicPr>
          <p:cNvPr id="19" name="Picture 18"/>
          <p:cNvPicPr/>
          <p:nvPr/>
        </p:nvPicPr>
        <p:blipFill>
          <a:blip r:embed="rId5">
            <a:extLst>
              <a:ext uri="{28A0092B-C50C-407E-A947-70E740481C1C}">
                <a14:useLocalDpi xmlns:a14="http://schemas.microsoft.com/office/drawing/2010/main" val="0"/>
              </a:ext>
            </a:extLst>
          </a:blip>
          <a:srcRect/>
          <a:stretch>
            <a:fillRect/>
          </a:stretch>
        </p:blipFill>
        <p:spPr bwMode="auto">
          <a:xfrm>
            <a:off x="2904836" y="2704927"/>
            <a:ext cx="5943600" cy="2556510"/>
          </a:xfrm>
          <a:prstGeom prst="rect">
            <a:avLst/>
          </a:prstGeom>
          <a:noFill/>
          <a:ln>
            <a:solidFill>
              <a:srgbClr val="000000"/>
            </a:solidFill>
          </a:ln>
        </p:spPr>
      </p:pic>
      <p:sp>
        <p:nvSpPr>
          <p:cNvPr id="20" name="TextBox 19"/>
          <p:cNvSpPr txBox="1"/>
          <p:nvPr/>
        </p:nvSpPr>
        <p:spPr>
          <a:xfrm>
            <a:off x="7248200" y="2333893"/>
            <a:ext cx="1768800" cy="369332"/>
          </a:xfrm>
          <a:prstGeom prst="rect">
            <a:avLst/>
          </a:prstGeom>
          <a:noFill/>
        </p:spPr>
        <p:txBody>
          <a:bodyPr wrap="square" rtlCol="0">
            <a:spAutoFit/>
          </a:bodyPr>
          <a:lstStyle/>
          <a:p>
            <a:r>
              <a:rPr kumimoji="1" lang="en-US" altLang="ja-JP" b="1" dirty="0" smtClean="0">
                <a:solidFill>
                  <a:schemeClr val="tx1">
                    <a:lumMod val="50000"/>
                    <a:lumOff val="50000"/>
                  </a:schemeClr>
                </a:solidFill>
                <a:latin typeface="Cambria"/>
                <a:cs typeface="Cambria"/>
              </a:rPr>
              <a:t>Search Results</a:t>
            </a:r>
            <a:endParaRPr kumimoji="1" lang="ja-JP" altLang="en-US" b="1" dirty="0">
              <a:solidFill>
                <a:schemeClr val="tx1">
                  <a:lumMod val="50000"/>
                  <a:lumOff val="50000"/>
                </a:schemeClr>
              </a:solidFill>
              <a:latin typeface="Cambria"/>
              <a:cs typeface="Cambria"/>
            </a:endParaRPr>
          </a:p>
        </p:txBody>
      </p:sp>
    </p:spTree>
    <p:extLst>
      <p:ext uri="{BB962C8B-B14F-4D97-AF65-F5344CB8AC3E}">
        <p14:creationId xmlns:p14="http://schemas.microsoft.com/office/powerpoint/2010/main" val="270329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Locate your author profile(s)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1</a:t>
            </a:r>
            <a:endParaRPr lang="en-US" sz="2000" b="1" dirty="0">
              <a:solidFill>
                <a:srgbClr val="800000"/>
              </a:solidFill>
              <a:latin typeface="Cambria"/>
              <a:cs typeface="Cambria"/>
            </a:endParaRPr>
          </a:p>
        </p:txBody>
      </p:sp>
      <p:sp>
        <p:nvSpPr>
          <p:cNvPr id="11" name="Content Placeholder 2"/>
          <p:cNvSpPr txBox="1">
            <a:spLocks/>
          </p:cNvSpPr>
          <p:nvPr/>
        </p:nvSpPr>
        <p:spPr>
          <a:xfrm>
            <a:off x="97530" y="936010"/>
            <a:ext cx="8907925" cy="645718"/>
          </a:xfrm>
          <a:prstGeom prst="rect">
            <a:avLst/>
          </a:prstGeom>
          <a:noFill/>
          <a:ln>
            <a:solidFill>
              <a:srgbClr val="FABC3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In this example, we will search for </a:t>
            </a:r>
            <a:r>
              <a:rPr lang="en-US" altLang="ja-JP" sz="1800" b="1" dirty="0" smtClean="0">
                <a:latin typeface="Cambria"/>
                <a:cs typeface="Cambria"/>
              </a:rPr>
              <a:t>Eric Newman </a:t>
            </a:r>
            <a:r>
              <a:rPr lang="en-US" altLang="ja-JP" sz="1800" dirty="0" smtClean="0">
                <a:latin typeface="Cambria"/>
                <a:cs typeface="Cambria"/>
              </a:rPr>
              <a:t>using the full last name and first initial</a:t>
            </a:r>
            <a:r>
              <a:rPr lang="en-US" altLang="ja-JP" sz="1800" b="1" dirty="0" smtClean="0">
                <a:latin typeface="Cambria"/>
                <a:cs typeface="Cambria"/>
              </a:rPr>
              <a:t>.</a:t>
            </a:r>
            <a:r>
              <a:rPr lang="en-US" altLang="ja-JP" sz="1800" dirty="0" smtClean="0">
                <a:latin typeface="Cambria"/>
                <a:cs typeface="Cambria"/>
              </a:rPr>
              <a:t> The search produces a list of results with varying affiliations.</a:t>
            </a:r>
            <a:endParaRPr lang="ja-JP" altLang="ja-JP" sz="1800" dirty="0">
              <a:latin typeface="Cambria"/>
              <a:cs typeface="Cambria"/>
            </a:endParaRPr>
          </a:p>
        </p:txBody>
      </p:sp>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97530" y="1908292"/>
            <a:ext cx="5486400" cy="2817495"/>
          </a:xfrm>
          <a:prstGeom prst="rect">
            <a:avLst/>
          </a:prstGeom>
          <a:noFill/>
          <a:ln>
            <a:solidFill>
              <a:schemeClr val="tx1"/>
            </a:solidFill>
          </a:ln>
        </p:spPr>
      </p:pic>
      <p:sp>
        <p:nvSpPr>
          <p:cNvPr id="3" name="TextBox 2"/>
          <p:cNvSpPr txBox="1"/>
          <p:nvPr/>
        </p:nvSpPr>
        <p:spPr>
          <a:xfrm>
            <a:off x="161639" y="3090232"/>
            <a:ext cx="1639454" cy="276999"/>
          </a:xfrm>
          <a:prstGeom prst="rect">
            <a:avLst/>
          </a:prstGeom>
          <a:noFill/>
        </p:spPr>
        <p:txBody>
          <a:bodyPr wrap="square" rtlCol="0">
            <a:spAutoFit/>
          </a:bodyPr>
          <a:lstStyle/>
          <a:p>
            <a:r>
              <a:rPr kumimoji="1" lang="en-US" altLang="ja-JP" sz="1200" dirty="0" smtClean="0">
                <a:solidFill>
                  <a:srgbClr val="800000"/>
                </a:solidFill>
                <a:latin typeface="Cambria"/>
                <a:cs typeface="Cambria"/>
              </a:rPr>
              <a:t>Newman</a:t>
            </a:r>
            <a:endParaRPr kumimoji="1" lang="ja-JP" altLang="en-US" sz="1200" dirty="0">
              <a:solidFill>
                <a:srgbClr val="800000"/>
              </a:solidFill>
              <a:latin typeface="Cambria"/>
              <a:cs typeface="Cambria"/>
            </a:endParaRPr>
          </a:p>
        </p:txBody>
      </p:sp>
      <p:sp>
        <p:nvSpPr>
          <p:cNvPr id="17" name="TextBox 16"/>
          <p:cNvSpPr txBox="1"/>
          <p:nvPr/>
        </p:nvSpPr>
        <p:spPr>
          <a:xfrm>
            <a:off x="1953493" y="3090232"/>
            <a:ext cx="1639454" cy="276999"/>
          </a:xfrm>
          <a:prstGeom prst="rect">
            <a:avLst/>
          </a:prstGeom>
          <a:noFill/>
        </p:spPr>
        <p:txBody>
          <a:bodyPr wrap="square" rtlCol="0">
            <a:spAutoFit/>
          </a:bodyPr>
          <a:lstStyle/>
          <a:p>
            <a:r>
              <a:rPr kumimoji="1" lang="en-US" altLang="ja-JP" sz="1200" dirty="0" smtClean="0">
                <a:solidFill>
                  <a:srgbClr val="800000"/>
                </a:solidFill>
                <a:latin typeface="Cambria"/>
                <a:cs typeface="Cambria"/>
              </a:rPr>
              <a:t>E</a:t>
            </a:r>
            <a:endParaRPr kumimoji="1" lang="ja-JP" altLang="en-US" sz="1200" dirty="0">
              <a:solidFill>
                <a:srgbClr val="800000"/>
              </a:solidFill>
              <a:latin typeface="Cambria"/>
              <a:cs typeface="Cambria"/>
            </a:endParaRPr>
          </a:p>
        </p:txBody>
      </p:sp>
      <p:cxnSp>
        <p:nvCxnSpPr>
          <p:cNvPr id="7" name="Straight Arrow Connector 6"/>
          <p:cNvCxnSpPr/>
          <p:nvPr/>
        </p:nvCxnSpPr>
        <p:spPr>
          <a:xfrm flipH="1" flipV="1">
            <a:off x="842815" y="3321051"/>
            <a:ext cx="161636" cy="246496"/>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2149761" y="3321051"/>
            <a:ext cx="161636" cy="246496"/>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4010888" y="3321051"/>
            <a:ext cx="161636" cy="246496"/>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850406" y="3486732"/>
            <a:ext cx="667326" cy="276999"/>
          </a:xfrm>
          <a:prstGeom prst="rect">
            <a:avLst/>
          </a:prstGeom>
          <a:noFill/>
        </p:spPr>
        <p:txBody>
          <a:bodyPr wrap="square" rtlCol="0">
            <a:spAutoFit/>
          </a:bodyPr>
          <a:lstStyle/>
          <a:p>
            <a:r>
              <a:rPr kumimoji="1" lang="en-US" altLang="ja-JP" sz="1200" b="1" dirty="0" smtClean="0">
                <a:solidFill>
                  <a:srgbClr val="800000"/>
                </a:solidFill>
                <a:latin typeface="Cambria"/>
                <a:cs typeface="Cambria"/>
              </a:rPr>
              <a:t>Search</a:t>
            </a:r>
            <a:endParaRPr kumimoji="1" lang="ja-JP" altLang="en-US" sz="1200" b="1" dirty="0">
              <a:solidFill>
                <a:srgbClr val="800000"/>
              </a:solidFill>
              <a:latin typeface="Cambria"/>
              <a:cs typeface="Cambria"/>
            </a:endParaRPr>
          </a:p>
        </p:txBody>
      </p:sp>
      <p:pic>
        <p:nvPicPr>
          <p:cNvPr id="19" name="Picture 18"/>
          <p:cNvPicPr/>
          <p:nvPr/>
        </p:nvPicPr>
        <p:blipFill>
          <a:blip r:embed="rId5">
            <a:extLst>
              <a:ext uri="{28A0092B-C50C-407E-A947-70E740481C1C}">
                <a14:useLocalDpi xmlns:a14="http://schemas.microsoft.com/office/drawing/2010/main" val="0"/>
              </a:ext>
            </a:extLst>
          </a:blip>
          <a:srcRect/>
          <a:stretch>
            <a:fillRect/>
          </a:stretch>
        </p:blipFill>
        <p:spPr bwMode="auto">
          <a:xfrm>
            <a:off x="2904836" y="2704927"/>
            <a:ext cx="5943600" cy="2556510"/>
          </a:xfrm>
          <a:prstGeom prst="rect">
            <a:avLst/>
          </a:prstGeom>
          <a:noFill/>
          <a:ln>
            <a:solidFill>
              <a:srgbClr val="000000"/>
            </a:solidFill>
          </a:ln>
        </p:spPr>
      </p:pic>
      <p:sp>
        <p:nvSpPr>
          <p:cNvPr id="20" name="TextBox 19"/>
          <p:cNvSpPr txBox="1"/>
          <p:nvPr/>
        </p:nvSpPr>
        <p:spPr>
          <a:xfrm>
            <a:off x="7248200" y="2333893"/>
            <a:ext cx="1768800" cy="369332"/>
          </a:xfrm>
          <a:prstGeom prst="rect">
            <a:avLst/>
          </a:prstGeom>
          <a:noFill/>
        </p:spPr>
        <p:txBody>
          <a:bodyPr wrap="square" rtlCol="0">
            <a:spAutoFit/>
          </a:bodyPr>
          <a:lstStyle/>
          <a:p>
            <a:r>
              <a:rPr kumimoji="1" lang="en-US" altLang="ja-JP" b="1" dirty="0" smtClean="0">
                <a:solidFill>
                  <a:schemeClr val="tx1">
                    <a:lumMod val="50000"/>
                    <a:lumOff val="50000"/>
                  </a:schemeClr>
                </a:solidFill>
                <a:latin typeface="Cambria"/>
                <a:cs typeface="Cambria"/>
              </a:rPr>
              <a:t>Search Results</a:t>
            </a:r>
            <a:endParaRPr kumimoji="1" lang="ja-JP" altLang="en-US" b="1" dirty="0">
              <a:solidFill>
                <a:schemeClr val="tx1">
                  <a:lumMod val="50000"/>
                  <a:lumOff val="50000"/>
                </a:schemeClr>
              </a:solidFill>
              <a:latin typeface="Cambria"/>
              <a:cs typeface="Cambria"/>
            </a:endParaRPr>
          </a:p>
        </p:txBody>
      </p:sp>
      <p:sp>
        <p:nvSpPr>
          <p:cNvPr id="27" name="Content Placeholder 2"/>
          <p:cNvSpPr txBox="1">
            <a:spLocks/>
          </p:cNvSpPr>
          <p:nvPr/>
        </p:nvSpPr>
        <p:spPr>
          <a:xfrm>
            <a:off x="1039091" y="5306954"/>
            <a:ext cx="7966364"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Locate and click on your primary profile; this will likely be the result with the correct name and correct “University of Minnesota” affiliation listed.</a:t>
            </a:r>
            <a:endParaRPr lang="ja-JP" altLang="ja-JP" sz="1800" dirty="0">
              <a:latin typeface="Cambria"/>
              <a:cs typeface="Cambria"/>
            </a:endParaRPr>
          </a:p>
        </p:txBody>
      </p:sp>
      <p:sp>
        <p:nvSpPr>
          <p:cNvPr id="28" name="Content Placeholder 2"/>
          <p:cNvSpPr txBox="1">
            <a:spLocks/>
          </p:cNvSpPr>
          <p:nvPr/>
        </p:nvSpPr>
        <p:spPr>
          <a:xfrm>
            <a:off x="85985" y="5306954"/>
            <a:ext cx="826106"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solidFill>
                  <a:schemeClr val="tx1">
                    <a:lumMod val="50000"/>
                    <a:lumOff val="50000"/>
                  </a:schemeClr>
                </a:solidFill>
                <a:latin typeface="Cambria"/>
                <a:cs typeface="Cambria"/>
              </a:rPr>
              <a:t>C</a:t>
            </a:r>
            <a:endParaRPr lang="en-US" b="1" dirty="0">
              <a:solidFill>
                <a:schemeClr val="tx1">
                  <a:lumMod val="50000"/>
                  <a:lumOff val="50000"/>
                </a:schemeClr>
              </a:solidFill>
              <a:latin typeface="Cambria"/>
              <a:cs typeface="Cambria"/>
            </a:endParaRPr>
          </a:p>
        </p:txBody>
      </p:sp>
      <p:cxnSp>
        <p:nvCxnSpPr>
          <p:cNvPr id="29" name="Straight Arrow Connector 28"/>
          <p:cNvCxnSpPr/>
          <p:nvPr/>
        </p:nvCxnSpPr>
        <p:spPr>
          <a:xfrm flipV="1">
            <a:off x="2708560" y="4858906"/>
            <a:ext cx="226294" cy="246496"/>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2934854" y="4548909"/>
            <a:ext cx="5913582" cy="404091"/>
          </a:xfrm>
          <a:prstGeom prst="rect">
            <a:avLst/>
          </a:prstGeom>
          <a:noFill/>
          <a:ln w="28575" cmpd="sng">
            <a:solidFill>
              <a:srgbClr val="FABC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5562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Request author detail corrections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2</a:t>
            </a:r>
            <a:endParaRPr lang="en-US" sz="2000" b="1" dirty="0">
              <a:solidFill>
                <a:srgbClr val="800000"/>
              </a:solidFill>
              <a:latin typeface="Cambria"/>
              <a:cs typeface="Cambria"/>
            </a:endParaRPr>
          </a:p>
        </p:txBody>
      </p:sp>
      <p:sp>
        <p:nvSpPr>
          <p:cNvPr id="11" name="Content Placeholder 2"/>
          <p:cNvSpPr txBox="1">
            <a:spLocks/>
          </p:cNvSpPr>
          <p:nvPr/>
        </p:nvSpPr>
        <p:spPr>
          <a:xfrm>
            <a:off x="97530" y="936009"/>
            <a:ext cx="8907925" cy="668809"/>
          </a:xfrm>
          <a:prstGeom prst="rect">
            <a:avLst/>
          </a:prstGeom>
          <a:noFill/>
          <a:ln>
            <a:solidFill>
              <a:srgbClr val="FABC3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When you load your profile, Scopus provides a link that allows you to request corrections to your author profile.</a:t>
            </a:r>
            <a:endParaRPr lang="ja-JP" altLang="ja-JP" sz="1800" dirty="0">
              <a:latin typeface="Cambria"/>
              <a:cs typeface="Cambria"/>
            </a:endParaRPr>
          </a:p>
        </p:txBody>
      </p:sp>
      <p:sp>
        <p:nvSpPr>
          <p:cNvPr id="12" name="Content Placeholder 2"/>
          <p:cNvSpPr txBox="1">
            <a:spLocks/>
          </p:cNvSpPr>
          <p:nvPr/>
        </p:nvSpPr>
        <p:spPr>
          <a:xfrm>
            <a:off x="1039091" y="1734161"/>
            <a:ext cx="7966364"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Click the </a:t>
            </a:r>
            <a:r>
              <a:rPr lang="en-US" altLang="ja-JP" sz="1800" b="1" dirty="0" smtClean="0">
                <a:latin typeface="Cambria"/>
                <a:cs typeface="Cambria"/>
              </a:rPr>
              <a:t>Request author detail corrections </a:t>
            </a:r>
            <a:r>
              <a:rPr lang="en-US" altLang="ja-JP" sz="1800" dirty="0" smtClean="0">
                <a:latin typeface="Cambria"/>
                <a:cs typeface="Cambria"/>
              </a:rPr>
              <a:t>link on the right side of the page.</a:t>
            </a:r>
            <a:endParaRPr lang="ja-JP" altLang="ja-JP" sz="1800" dirty="0">
              <a:latin typeface="Cambria"/>
              <a:cs typeface="Cambria"/>
            </a:endParaRPr>
          </a:p>
        </p:txBody>
      </p:sp>
      <p:sp>
        <p:nvSpPr>
          <p:cNvPr id="13" name="Content Placeholder 2"/>
          <p:cNvSpPr txBox="1">
            <a:spLocks/>
          </p:cNvSpPr>
          <p:nvPr/>
        </p:nvSpPr>
        <p:spPr>
          <a:xfrm>
            <a:off x="85985" y="1734161"/>
            <a:ext cx="826106"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solidFill>
                  <a:schemeClr val="tx1">
                    <a:lumMod val="50000"/>
                    <a:lumOff val="50000"/>
                  </a:schemeClr>
                </a:solidFill>
                <a:latin typeface="Cambria"/>
                <a:cs typeface="Cambria"/>
              </a:rPr>
              <a:t>A</a:t>
            </a:r>
            <a:endParaRPr lang="en-US" b="1" dirty="0">
              <a:solidFill>
                <a:schemeClr val="tx1">
                  <a:lumMod val="50000"/>
                  <a:lumOff val="50000"/>
                </a:schemeClr>
              </a:solidFill>
              <a:latin typeface="Cambria"/>
              <a:cs typeface="Cambria"/>
            </a:endParaRPr>
          </a:p>
        </p:txBody>
      </p:sp>
      <p:pic>
        <p:nvPicPr>
          <p:cNvPr id="3" name="Picture 2"/>
          <p:cNvPicPr>
            <a:picLocks noChangeAspect="1"/>
          </p:cNvPicPr>
          <p:nvPr/>
        </p:nvPicPr>
        <p:blipFill>
          <a:blip r:embed="rId4"/>
          <a:stretch>
            <a:fillRect/>
          </a:stretch>
        </p:blipFill>
        <p:spPr>
          <a:xfrm>
            <a:off x="173738" y="2680785"/>
            <a:ext cx="8796524" cy="3566306"/>
          </a:xfrm>
          <a:prstGeom prst="rect">
            <a:avLst/>
          </a:prstGeom>
          <a:ln>
            <a:solidFill>
              <a:schemeClr val="tx1"/>
            </a:solidFill>
          </a:ln>
        </p:spPr>
      </p:pic>
      <p:cxnSp>
        <p:nvCxnSpPr>
          <p:cNvPr id="17" name="Straight Arrow Connector 16"/>
          <p:cNvCxnSpPr/>
          <p:nvPr/>
        </p:nvCxnSpPr>
        <p:spPr>
          <a:xfrm flipV="1">
            <a:off x="6948469" y="3244273"/>
            <a:ext cx="221257" cy="126769"/>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169726" y="3048000"/>
            <a:ext cx="1119909" cy="196273"/>
          </a:xfrm>
          <a:prstGeom prst="rect">
            <a:avLst/>
          </a:prstGeom>
          <a:noFill/>
          <a:ln w="28575" cmpd="sng">
            <a:solidFill>
              <a:srgbClr val="FABC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1744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Request author detail corrections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2</a:t>
            </a:r>
            <a:endParaRPr lang="en-US" sz="2000" b="1" dirty="0">
              <a:solidFill>
                <a:srgbClr val="800000"/>
              </a:solidFill>
              <a:latin typeface="Cambria"/>
              <a:cs typeface="Cambria"/>
            </a:endParaRPr>
          </a:p>
        </p:txBody>
      </p:sp>
      <p:sp>
        <p:nvSpPr>
          <p:cNvPr id="12" name="Content Placeholder 2"/>
          <p:cNvSpPr txBox="1">
            <a:spLocks/>
          </p:cNvSpPr>
          <p:nvPr/>
        </p:nvSpPr>
        <p:spPr>
          <a:xfrm>
            <a:off x="1039091" y="879831"/>
            <a:ext cx="7954818"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In the new window that opens, select other author profiles provided that correctly match your name/publication history (if any listed) and click </a:t>
            </a:r>
            <a:r>
              <a:rPr lang="en-US" altLang="ja-JP" sz="1800" b="1" dirty="0" smtClean="0">
                <a:latin typeface="Cambria"/>
                <a:cs typeface="Cambria"/>
              </a:rPr>
              <a:t>Start.</a:t>
            </a:r>
            <a:endParaRPr lang="ja-JP" altLang="ja-JP" sz="1800" dirty="0">
              <a:latin typeface="Cambria"/>
              <a:cs typeface="Cambria"/>
            </a:endParaRPr>
          </a:p>
        </p:txBody>
      </p:sp>
      <p:sp>
        <p:nvSpPr>
          <p:cNvPr id="13" name="Content Placeholder 2"/>
          <p:cNvSpPr txBox="1">
            <a:spLocks/>
          </p:cNvSpPr>
          <p:nvPr/>
        </p:nvSpPr>
        <p:spPr>
          <a:xfrm>
            <a:off x="85985" y="879831"/>
            <a:ext cx="826106"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a:solidFill>
                  <a:schemeClr val="tx1">
                    <a:lumMod val="50000"/>
                    <a:lumOff val="50000"/>
                  </a:schemeClr>
                </a:solidFill>
                <a:latin typeface="Cambria"/>
                <a:cs typeface="Cambria"/>
              </a:rPr>
              <a:t>B</a:t>
            </a:r>
            <a:endParaRPr lang="en-US" b="1" dirty="0">
              <a:solidFill>
                <a:schemeClr val="tx1">
                  <a:lumMod val="50000"/>
                  <a:lumOff val="50000"/>
                </a:schemeClr>
              </a:solidFill>
              <a:latin typeface="Cambria"/>
              <a:cs typeface="Cambria"/>
            </a:endParaRPr>
          </a:p>
        </p:txBody>
      </p:sp>
      <p:pic>
        <p:nvPicPr>
          <p:cNvPr id="4" name="Picture 3"/>
          <p:cNvPicPr>
            <a:picLocks noChangeAspect="1"/>
          </p:cNvPicPr>
          <p:nvPr/>
        </p:nvPicPr>
        <p:blipFill>
          <a:blip r:embed="rId4"/>
          <a:stretch>
            <a:fillRect/>
          </a:stretch>
        </p:blipFill>
        <p:spPr>
          <a:xfrm>
            <a:off x="1783105" y="1921784"/>
            <a:ext cx="5498612" cy="4235641"/>
          </a:xfrm>
          <a:prstGeom prst="rect">
            <a:avLst/>
          </a:prstGeom>
          <a:ln>
            <a:solidFill>
              <a:srgbClr val="000000"/>
            </a:solidFill>
          </a:ln>
        </p:spPr>
      </p:pic>
      <p:cxnSp>
        <p:nvCxnSpPr>
          <p:cNvPr id="16" name="Straight Arrow Connector 15"/>
          <p:cNvCxnSpPr/>
          <p:nvPr/>
        </p:nvCxnSpPr>
        <p:spPr>
          <a:xfrm flipH="1">
            <a:off x="7366884" y="5541589"/>
            <a:ext cx="205924" cy="20804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6219533" y="5772727"/>
            <a:ext cx="1119909" cy="196273"/>
          </a:xfrm>
          <a:prstGeom prst="rect">
            <a:avLst/>
          </a:prstGeom>
          <a:noFill/>
          <a:ln w="28575" cmpd="sng">
            <a:solidFill>
              <a:srgbClr val="FABC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7015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18" y="170627"/>
            <a:ext cx="7058891" cy="279543"/>
          </a:xfrm>
        </p:spPr>
        <p:txBody>
          <a:bodyPr anchor="ctr">
            <a:noAutofit/>
          </a:bodyPr>
          <a:lstStyle/>
          <a:p>
            <a:pPr algn="l"/>
            <a:r>
              <a:rPr lang="en-US" sz="2400" dirty="0" smtClean="0">
                <a:solidFill>
                  <a:schemeClr val="tx1">
                    <a:lumMod val="50000"/>
                    <a:lumOff val="50000"/>
                  </a:schemeClr>
                </a:solidFill>
                <a:latin typeface="Cambria"/>
                <a:cs typeface="Cambria"/>
              </a:rPr>
              <a:t>Request author detail corrections</a:t>
            </a:r>
            <a:endParaRPr lang="en-US" sz="2400" dirty="0">
              <a:solidFill>
                <a:schemeClr val="tx1">
                  <a:lumMod val="50000"/>
                  <a:lumOff val="50000"/>
                </a:schemeClr>
              </a:solidFill>
              <a:latin typeface="Cambria"/>
              <a:cs typeface="Cambria"/>
            </a:endParaRPr>
          </a:p>
        </p:txBody>
      </p:sp>
      <p:sp>
        <p:nvSpPr>
          <p:cNvPr id="22" name="Rectangle 21"/>
          <p:cNvSpPr/>
          <p:nvPr/>
        </p:nvSpPr>
        <p:spPr>
          <a:xfrm>
            <a:off x="-84040" y="6288344"/>
            <a:ext cx="9337759" cy="426088"/>
          </a:xfrm>
          <a:prstGeom prst="rect">
            <a:avLst/>
          </a:prstGeom>
          <a:solidFill>
            <a:srgbClr val="EBF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wordmar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5" y="6316361"/>
            <a:ext cx="1190315" cy="366250"/>
          </a:xfrm>
          <a:prstGeom prst="rect">
            <a:avLst/>
          </a:prstGeom>
        </p:spPr>
      </p:pic>
      <p:sp>
        <p:nvSpPr>
          <p:cNvPr id="24" name="Title 1"/>
          <p:cNvSpPr txBox="1">
            <a:spLocks/>
          </p:cNvSpPr>
          <p:nvPr/>
        </p:nvSpPr>
        <p:spPr>
          <a:xfrm>
            <a:off x="3716425" y="6180515"/>
            <a:ext cx="5434577" cy="6121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1800" dirty="0" smtClean="0">
                <a:solidFill>
                  <a:schemeClr val="tx1">
                    <a:lumMod val="75000"/>
                    <a:lumOff val="25000"/>
                  </a:schemeClr>
                </a:solidFill>
                <a:latin typeface="Cambria"/>
                <a:cs typeface="Cambria"/>
              </a:rPr>
              <a:t>Merging Scopus Author Profiles</a:t>
            </a:r>
            <a:endParaRPr lang="en-US" sz="1800" dirty="0">
              <a:solidFill>
                <a:schemeClr val="tx1">
                  <a:lumMod val="75000"/>
                  <a:lumOff val="25000"/>
                </a:schemeClr>
              </a:solidFill>
              <a:latin typeface="Cambria"/>
              <a:cs typeface="Cambria"/>
            </a:endParaRPr>
          </a:p>
        </p:txBody>
      </p:sp>
      <p:cxnSp>
        <p:nvCxnSpPr>
          <p:cNvPr id="8" name="Straight Connector 7"/>
          <p:cNvCxnSpPr/>
          <p:nvPr/>
        </p:nvCxnSpPr>
        <p:spPr>
          <a:xfrm>
            <a:off x="-84040" y="716521"/>
            <a:ext cx="9337759" cy="0"/>
          </a:xfrm>
          <a:prstGeom prst="line">
            <a:avLst/>
          </a:prstGeom>
          <a:ln w="7620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4040" y="792721"/>
            <a:ext cx="9337759" cy="0"/>
          </a:xfrm>
          <a:prstGeom prst="line">
            <a:avLst/>
          </a:pr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97530" y="101357"/>
            <a:ext cx="1429922" cy="46695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solidFill>
                  <a:srgbClr val="800000"/>
                </a:solidFill>
                <a:latin typeface="Cambria"/>
                <a:cs typeface="Cambria"/>
              </a:rPr>
              <a:t>STEP 2</a:t>
            </a:r>
            <a:endParaRPr lang="en-US" sz="2000" b="1" dirty="0">
              <a:solidFill>
                <a:srgbClr val="800000"/>
              </a:solidFill>
              <a:latin typeface="Cambria"/>
              <a:cs typeface="Cambria"/>
            </a:endParaRPr>
          </a:p>
        </p:txBody>
      </p:sp>
      <p:sp>
        <p:nvSpPr>
          <p:cNvPr id="12" name="Content Placeholder 2"/>
          <p:cNvSpPr txBox="1">
            <a:spLocks/>
          </p:cNvSpPr>
          <p:nvPr/>
        </p:nvSpPr>
        <p:spPr>
          <a:xfrm>
            <a:off x="1039091" y="879831"/>
            <a:ext cx="7954818" cy="888197"/>
          </a:xfrm>
          <a:prstGeom prst="rect">
            <a:avLst/>
          </a:prstGeom>
          <a:noFill/>
          <a:ln>
            <a:solidFill>
              <a:srgbClr val="FABC30"/>
            </a:solidFill>
          </a:ln>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ja-JP" sz="1800" dirty="0" smtClean="0">
                <a:latin typeface="Cambria"/>
                <a:cs typeface="Cambria"/>
              </a:rPr>
              <a:t>From the dropdown list provided, select your preferred display name for your profile. Options are generated from how author names are printed in Scopus publication records. Click </a:t>
            </a:r>
            <a:r>
              <a:rPr lang="en-US" altLang="ja-JP" sz="1800" b="1" dirty="0" smtClean="0">
                <a:latin typeface="Cambria"/>
                <a:cs typeface="Cambria"/>
              </a:rPr>
              <a:t>Next</a:t>
            </a:r>
            <a:r>
              <a:rPr lang="en-US" altLang="ja-JP" sz="1800" dirty="0" smtClean="0">
                <a:latin typeface="Cambria"/>
                <a:cs typeface="Cambria"/>
              </a:rPr>
              <a:t>.</a:t>
            </a:r>
            <a:endParaRPr lang="ja-JP" altLang="ja-JP" sz="1800" dirty="0">
              <a:latin typeface="Cambria"/>
              <a:cs typeface="Cambria"/>
            </a:endParaRPr>
          </a:p>
        </p:txBody>
      </p:sp>
      <p:sp>
        <p:nvSpPr>
          <p:cNvPr id="13" name="Content Placeholder 2"/>
          <p:cNvSpPr txBox="1">
            <a:spLocks/>
          </p:cNvSpPr>
          <p:nvPr/>
        </p:nvSpPr>
        <p:spPr>
          <a:xfrm>
            <a:off x="85985" y="879831"/>
            <a:ext cx="826106" cy="888197"/>
          </a:xfrm>
          <a:prstGeom prst="rect">
            <a:avLst/>
          </a:prstGeom>
          <a:noFill/>
          <a:ln>
            <a:solidFill>
              <a:srgbClr val="FABC3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solidFill>
                  <a:schemeClr val="tx1">
                    <a:lumMod val="50000"/>
                    <a:lumOff val="50000"/>
                  </a:schemeClr>
                </a:solidFill>
                <a:latin typeface="Cambria"/>
                <a:cs typeface="Cambria"/>
              </a:rPr>
              <a:t>C</a:t>
            </a:r>
            <a:endParaRPr lang="en-US" b="1" dirty="0">
              <a:solidFill>
                <a:schemeClr val="tx1">
                  <a:lumMod val="50000"/>
                  <a:lumOff val="50000"/>
                </a:schemeClr>
              </a:solidFill>
              <a:latin typeface="Cambria"/>
              <a:cs typeface="Cambria"/>
            </a:endParaRPr>
          </a:p>
        </p:txBody>
      </p:sp>
      <p:pic>
        <p:nvPicPr>
          <p:cNvPr id="3" name="Picture 2"/>
          <p:cNvPicPr>
            <a:picLocks noChangeAspect="1"/>
          </p:cNvPicPr>
          <p:nvPr/>
        </p:nvPicPr>
        <p:blipFill>
          <a:blip r:embed="rId4"/>
          <a:stretch>
            <a:fillRect/>
          </a:stretch>
        </p:blipFill>
        <p:spPr>
          <a:xfrm>
            <a:off x="519546" y="2715491"/>
            <a:ext cx="8104909" cy="2650459"/>
          </a:xfrm>
          <a:prstGeom prst="rect">
            <a:avLst/>
          </a:prstGeom>
          <a:ln>
            <a:solidFill>
              <a:srgbClr val="000000"/>
            </a:solidFill>
          </a:ln>
        </p:spPr>
      </p:pic>
    </p:spTree>
    <p:extLst>
      <p:ext uri="{BB962C8B-B14F-4D97-AF65-F5344CB8AC3E}">
        <p14:creationId xmlns:p14="http://schemas.microsoft.com/office/powerpoint/2010/main" val="958850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4772</TotalTime>
  <Words>1027</Words>
  <Application>Microsoft Macintosh PowerPoint</Application>
  <PresentationFormat>On-screen Show (4:3)</PresentationFormat>
  <Paragraphs>142</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Merging Scopus Author Profiles</vt:lpstr>
      <vt:lpstr>Merging profiles</vt:lpstr>
      <vt:lpstr>Locate your author profile(s)</vt:lpstr>
      <vt:lpstr>Locate your author profile(s)</vt:lpstr>
      <vt:lpstr>Locate your author profile(s)</vt:lpstr>
      <vt:lpstr>Locate your author profile(s)</vt:lpstr>
      <vt:lpstr>Request author detail corrections</vt:lpstr>
      <vt:lpstr>Request author detail corrections</vt:lpstr>
      <vt:lpstr>Request author detail corrections</vt:lpstr>
      <vt:lpstr>Request author detail corrections</vt:lpstr>
      <vt:lpstr>Request author detail corrections</vt:lpstr>
      <vt:lpstr>Request author detail corrections</vt:lpstr>
      <vt:lpstr>Request author detail corrections</vt:lpstr>
      <vt:lpstr>Request author detail corrections</vt:lpstr>
      <vt:lpstr>Request author detail corrections</vt:lpstr>
      <vt:lpstr>Verify profile corrections</vt:lpstr>
      <vt:lpstr>Submit profile corrections</vt:lpstr>
      <vt:lpstr>Tips</vt:lpstr>
      <vt:lpstr>Tips</vt:lpstr>
      <vt:lpstr>Questions</vt:lpstr>
      <vt:lpstr>PowerPoint Presentation</vt:lpstr>
    </vt:vector>
  </TitlesOfParts>
  <Company>University Libraries, UMN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and the University of Minnesota</dc:title>
  <dc:creator>Steven Braun</dc:creator>
  <cp:lastModifiedBy>Steven Braun</cp:lastModifiedBy>
  <cp:revision>356</cp:revision>
  <dcterms:created xsi:type="dcterms:W3CDTF">2014-02-10T21:49:25Z</dcterms:created>
  <dcterms:modified xsi:type="dcterms:W3CDTF">2014-12-16T18:05:39Z</dcterms:modified>
</cp:coreProperties>
</file>