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1" roundtripDataSignature="AMtx7mjYogJ6fFTE3u0s2js2m6o7fsM3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83c03256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a483c03256_1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483c03256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a483c03256_1_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83c03256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a483c03256_1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483c03256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a483c03256_1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483c03256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a483c03256_1_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483c03256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a483c03256_1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483c03256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a483c03256_1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455a5c9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a455a5c96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455a5c96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a455a5c968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455a5c96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a455a5c968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455a5c96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a455a5c968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455a5c96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a455a5c968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483c03256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a483c03256_1_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483c03256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483c0325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a483c03256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483c03256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483c032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a483c03256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483c03256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483c032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a483c03256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483c03256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483c032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a483c03256_0_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483c03256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483c032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a483c03256_0_1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483c03256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ga483c03256_1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483c03256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483c0325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a483c03256_0_1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483c03256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483c0325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a483c03256_0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483c03256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483c0325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a483c03256_0_2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483c03256_0_2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483c0325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a483c03256_0_2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483c03256_0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483c0325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a483c03256_0_2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483c03256_0_2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483c0325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a483c03256_0_2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483c03256_0_3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483c0325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a483c03256_0_3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483c03256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ga483c03256_1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a483c03256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a483c0325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a483c03256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483c03256_1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483c03256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a483c03256_1_1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483c03256_1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483c03256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a483c03256_1_1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Kubernetes 可以幫我們做到以下幾件事情：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同時部署多個 containers 到一台機器上，甚至多台機器。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管理各個 container 的狀態。如果提供某個服務的 container 不小心 crash 了，Kubernetes 會偵測到並重啟這個 container，確保持續提供服務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將一台機器上所有的 containers 轉移到另外一台機器上。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提供機器高度擴張性。Kubernetes cluster 可以從一台機器，延展到多台機器共同運行。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483c03256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ga483c03256_1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483c03256_1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483c03256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a483c03256_1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455a5c968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a455a5c9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a455a5c968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455a5c968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455a5c9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a455a5c968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455a5c968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a455a5c9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a455a5c968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83c0325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a483c03256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83c0325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可以跑在任何地方 (Can run anywhere)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Kubernetes 可以運行在任何地方：不論是私有雲、公有雲(像是 AWS, Google Cloud Platform )、或是混合雲。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高度模組化 (High modular)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每個服務都被切成一個 container ，不論是要做修改、擴張、甚至將服務遷移到另外一台機器，都可以快速被部署。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活躍的社群 (Open source &amp; active community)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Kubernetes 是 開源的 ，受到社群的關注度也非常高。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Google的背書 (Backed by Google)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最初版的 Kubernetes 是由 Google 內部 Borg team 的成員撰寫且現在仍在持續維護。Google 使用他們自身的系統 Borg 管理容器化應用長達十年多。Kubernetes 的目的即是將 Borg 最精華的部分取出來，使得開發者能夠更簡單、直接應用。</a:t>
            </a:r>
            <a:endParaRPr/>
          </a:p>
        </p:txBody>
      </p:sp>
      <p:sp>
        <p:nvSpPr>
          <p:cNvPr id="110" name="Google Shape;110;ga483c03256_1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83c03256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a483c03256_1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83c0325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1.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Kubernetes 上會運行很多個不同種類型的應用服務(applications)，而一個 Pod 在Kubernetes世界中就相當於一個application。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Pod有以下特點，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每個 Pod 都有屬於自己的 yaml 檔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一個 Pod 裡面可以包含一個或多個 Docker Container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在同一個 Pod 裡面的 containers，可以用 local port numbers 來互相溝通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2.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在 Kubernetes 中，Node 通常是指實體機、虛擬機。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一個Node，可以是指 AWS的一台EC2 或 GCP上的一台computer engine ，也可以是你的筆電，甚至是一台 Raspberry Pi。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只要他們上面裝有 Docker Engine ，足以跑起 Pod，就可以被加入 Kubernetes Cluster。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將 Node 加到 Kubernetes 中之後，Kubernetes 會建立一個Node 物件，並進行一連串檢查，包含網路連線，Pod 是否能被正常啟動等，若都通過則會將該Node物件的狀態設為 Ready，若是無法通過則會顯示 Not Ready。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3.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那cluster的部分就是說，由多個Node組合而成（一個Master Node，多個Worker Node），Node之中又有很多很多的Pod，Pod之中又可能含有一個或以上的container，那這樣的一個組合就能說是一個cluster，也就是今天所要提供的一個完整服務。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a483c03256_1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83c0325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這邊首先會提到Master Node，那Master Node中有包含四個部分，API server, Scheduler, Controller-manager, etc</a:t>
            </a:r>
            <a:r>
              <a:rPr lang="en-US"/>
              <a:t>d。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API Server是一個非常重要的東西，今天不管是從外部給的指令，例如: kubectl create...，或是內部Node之間的構通，都會透過API Server來進行。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Scheduler可以說是Pod的調度者，如果有新的Pod需要建立，Scheduler就會看就會依照現在每一個Node的運作狀況平均的去分配Pod給每一個Node。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Controller-manager會管理每一個Controller，那Controller又是什麼呢？就是如果今天有Node因為需求需要多開一個，那這時候就有一個叫做Node controller的人會去完成這件事情；如果是因為一開始設定replication幾個Pod那replication controller就會去維護好。那回到Controller-manager，就是管理上述controller的管理中心。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etcd的話就是一個備份的機制，他會一段時間備份整個cluster的資料，當今天如果master壞掉了，那透過etcd就能夠還原出當時的狀況。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提完Master的部分那就該來談談Worker Node，顧名思義他就像工人一樣，裡面放了很多很多Pod也就是放了很多很多的服務在裡面，如果要取用什麼服務那就要訪問那個Node。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他也有一些屬於自己才有的元件，有kubelet,proxy,iptable。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kubelet就是一個Node中的管理員，會去看每一個Pod的狀況，並且回報給Master，這樣在分配新的Pod的時候，才能知道要分配給哪個Node最好。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proxy的部分就是說今天如果有Pod被建立，同時也會有自己的IP，那就會被記錄到iptables中，這樣要訪問需要被使用的Pod的時候，就能知道他在哪裡。</a:t>
            </a:r>
            <a:endParaRPr/>
          </a:p>
        </p:txBody>
      </p:sp>
      <p:sp>
        <p:nvSpPr>
          <p:cNvPr id="142" name="Google Shape;142;ga483c03256_1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971600" y="3169816"/>
            <a:ext cx="4320480" cy="396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900"/>
              <a:buFont typeface="Arial"/>
              <a:buNone/>
              <a:defRPr b="1" sz="29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971600" y="3600064"/>
            <a:ext cx="432048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9"/>
              </a:buClr>
              <a:buSzPts val="2100"/>
              <a:buNone/>
              <a:defRPr sz="21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>
                <a:solidFill>
                  <a:srgbClr val="D2DA88"/>
                </a:solidFill>
              </a:defRPr>
            </a:lvl2pPr>
            <a:lvl3pPr lvl="2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>
                <a:solidFill>
                  <a:srgbClr val="D2DA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>
                <a:solidFill>
                  <a:srgbClr val="D2DA88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>
                <a:solidFill>
                  <a:srgbClr val="D2DA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2" type="body"/>
          </p:nvPr>
        </p:nvSpPr>
        <p:spPr>
          <a:xfrm>
            <a:off x="611560" y="5265232"/>
            <a:ext cx="208823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3" type="body"/>
          </p:nvPr>
        </p:nvSpPr>
        <p:spPr>
          <a:xfrm>
            <a:off x="2771800" y="5265232"/>
            <a:ext cx="1800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錄">
  <p:cSld name="目錄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idx="1" type="body"/>
          </p:nvPr>
        </p:nvSpPr>
        <p:spPr>
          <a:xfrm>
            <a:off x="1907704" y="158399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2" type="body"/>
          </p:nvPr>
        </p:nvSpPr>
        <p:spPr>
          <a:xfrm>
            <a:off x="1907703" y="1943992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3" type="body"/>
          </p:nvPr>
        </p:nvSpPr>
        <p:spPr>
          <a:xfrm>
            <a:off x="899592" y="1556792"/>
            <a:ext cx="900036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4" type="body"/>
          </p:nvPr>
        </p:nvSpPr>
        <p:spPr>
          <a:xfrm>
            <a:off x="899592" y="2420888"/>
            <a:ext cx="900036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5" type="body"/>
          </p:nvPr>
        </p:nvSpPr>
        <p:spPr>
          <a:xfrm>
            <a:off x="899592" y="3284984"/>
            <a:ext cx="900036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6" type="body"/>
          </p:nvPr>
        </p:nvSpPr>
        <p:spPr>
          <a:xfrm>
            <a:off x="899592" y="4221088"/>
            <a:ext cx="900036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7" type="body"/>
          </p:nvPr>
        </p:nvSpPr>
        <p:spPr>
          <a:xfrm>
            <a:off x="1907704" y="2492976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8" type="body"/>
          </p:nvPr>
        </p:nvSpPr>
        <p:spPr>
          <a:xfrm>
            <a:off x="1907703" y="2852976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9" type="body"/>
          </p:nvPr>
        </p:nvSpPr>
        <p:spPr>
          <a:xfrm>
            <a:off x="1907704" y="335707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3" type="body"/>
          </p:nvPr>
        </p:nvSpPr>
        <p:spPr>
          <a:xfrm>
            <a:off x="1907703" y="3717072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4" type="body"/>
          </p:nvPr>
        </p:nvSpPr>
        <p:spPr>
          <a:xfrm>
            <a:off x="1907704" y="425719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5" type="body"/>
          </p:nvPr>
        </p:nvSpPr>
        <p:spPr>
          <a:xfrm>
            <a:off x="1907703" y="4617192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6" type="body"/>
          </p:nvPr>
        </p:nvSpPr>
        <p:spPr>
          <a:xfrm>
            <a:off x="1907704" y="5121288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7" type="body"/>
          </p:nvPr>
        </p:nvSpPr>
        <p:spPr>
          <a:xfrm>
            <a:off x="1907703" y="5481288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8" type="body"/>
          </p:nvPr>
        </p:nvSpPr>
        <p:spPr>
          <a:xfrm>
            <a:off x="899592" y="5085184"/>
            <a:ext cx="900036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2339752" y="2780928"/>
            <a:ext cx="4536504" cy="325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None/>
              <a:defRPr b="1" sz="2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2339752" y="3152949"/>
            <a:ext cx="4536504" cy="20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39" name="Google Shape;39;p10"/>
          <p:cNvSpPr/>
          <p:nvPr/>
        </p:nvSpPr>
        <p:spPr>
          <a:xfrm>
            <a:off x="1331640" y="2636912"/>
            <a:ext cx="864096" cy="8640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1384983" y="2671589"/>
            <a:ext cx="757411" cy="757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i="0" sz="4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174530" y="431060"/>
            <a:ext cx="3613494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1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174530" y="709668"/>
            <a:ext cx="3613494" cy="20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  <a:defRPr sz="1200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44" name="Google Shape;44;p11"/>
          <p:cNvSpPr/>
          <p:nvPr/>
        </p:nvSpPr>
        <p:spPr>
          <a:xfrm>
            <a:off x="323528" y="260648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i="0" sz="3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/>
          <p:nvPr/>
        </p:nvSpPr>
        <p:spPr>
          <a:xfrm>
            <a:off x="8125620" y="6143489"/>
            <a:ext cx="453863" cy="453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100392" y="6187858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971568" y="1412776"/>
            <a:ext cx="7344848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內容">
  <p:cSld name="空白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8125620" y="6143489"/>
            <a:ext cx="453863" cy="453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100391" y="6187857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899592" y="980728"/>
            <a:ext cx="7416824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結束">
  <p:cSld name="結束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900113" y="3068960"/>
            <a:ext cx="4247951" cy="1512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800"/>
              <a:buFont typeface="Arial"/>
              <a:buNone/>
              <a:defRPr b="1" sz="3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971600" y="3169816"/>
            <a:ext cx="4320480" cy="396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610"/>
              <a:buFont typeface="Arial"/>
              <a:buNone/>
            </a:pPr>
            <a:r>
              <a:rPr lang="en-US" sz="2610"/>
              <a:t>Kubernetes ( k8s ) 學習簡報</a:t>
            </a:r>
            <a:endParaRPr sz="261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971600" y="3600064"/>
            <a:ext cx="432048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627"/>
              <a:buNone/>
            </a:pPr>
            <a:r>
              <a:rPr lang="en-US" sz="1627"/>
              <a:t>2020 RD1 Brave_Chen Terry_Huang</a:t>
            </a:r>
            <a:endParaRPr sz="1627"/>
          </a:p>
        </p:txBody>
      </p:sp>
      <p:sp>
        <p:nvSpPr>
          <p:cNvPr id="61" name="Google Shape;61;p1"/>
          <p:cNvSpPr txBox="1"/>
          <p:nvPr>
            <p:ph idx="2" type="body"/>
          </p:nvPr>
        </p:nvSpPr>
        <p:spPr>
          <a:xfrm>
            <a:off x="611560" y="5265232"/>
            <a:ext cx="208823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 txBox="1"/>
          <p:nvPr>
            <p:ph idx="3" type="body"/>
          </p:nvPr>
        </p:nvSpPr>
        <p:spPr>
          <a:xfrm>
            <a:off x="2771800" y="5265232"/>
            <a:ext cx="18002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483c03256_1_202"/>
          <p:cNvSpPr txBox="1"/>
          <p:nvPr>
            <p:ph type="title"/>
          </p:nvPr>
        </p:nvSpPr>
        <p:spPr>
          <a:xfrm>
            <a:off x="2354152" y="2780828"/>
            <a:ext cx="4536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None/>
            </a:pPr>
            <a:r>
              <a:rPr lang="en-US"/>
              <a:t>volumn、configmap、secret</a:t>
            </a:r>
            <a:endParaRPr/>
          </a:p>
        </p:txBody>
      </p:sp>
      <p:sp>
        <p:nvSpPr>
          <p:cNvPr id="194" name="Google Shape;194;ga483c03256_1_202"/>
          <p:cNvSpPr txBox="1"/>
          <p:nvPr>
            <p:ph idx="1" type="body"/>
          </p:nvPr>
        </p:nvSpPr>
        <p:spPr>
          <a:xfrm>
            <a:off x="2354152" y="3152849"/>
            <a:ext cx="4536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95" name="Google Shape;195;ga483c03256_1_202"/>
          <p:cNvSpPr txBox="1"/>
          <p:nvPr>
            <p:ph idx="2" type="body"/>
          </p:nvPr>
        </p:nvSpPr>
        <p:spPr>
          <a:xfrm>
            <a:off x="1399383" y="2671489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483c03256_1_208"/>
          <p:cNvSpPr txBox="1"/>
          <p:nvPr>
            <p:ph type="title"/>
          </p:nvPr>
        </p:nvSpPr>
        <p:spPr>
          <a:xfrm>
            <a:off x="1174524" y="431050"/>
            <a:ext cx="418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volumn、configmap、secret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ga483c03256_1_208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2" name="Google Shape;202;ga483c03256_1_208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3" name="Google Shape;203;ga483c03256_1_208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ga483c03256_1_208"/>
          <p:cNvSpPr txBox="1"/>
          <p:nvPr>
            <p:ph idx="4294967295" type="body"/>
          </p:nvPr>
        </p:nvSpPr>
        <p:spPr>
          <a:xfrm>
            <a:off x="900025" y="1428450"/>
            <a:ext cx="77046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這三樣東西我放在一起來談，那我會先提到的就是secret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Secrets 是 Kubernetes 提供開發者一種存放敏感資訊的方式。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那我們來提提他的使用方式。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83c03256_1_219"/>
          <p:cNvSpPr txBox="1"/>
          <p:nvPr>
            <p:ph type="title"/>
          </p:nvPr>
        </p:nvSpPr>
        <p:spPr>
          <a:xfrm>
            <a:off x="1174524" y="431050"/>
            <a:ext cx="418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volumn、configmap、secret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ga483c03256_1_219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1" name="Google Shape;211;ga483c03256_1_219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12" name="Google Shape;212;ga483c03256_1_219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ga483c03256_1_219"/>
          <p:cNvSpPr txBox="1"/>
          <p:nvPr>
            <p:ph idx="4294967295" type="body"/>
          </p:nvPr>
        </p:nvSpPr>
        <p:spPr>
          <a:xfrm>
            <a:off x="900025" y="1428450"/>
            <a:ext cx="77046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首先我們要先談要怎麼創建secret，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再來就是要談談如何使用了，</a:t>
            </a:r>
            <a:endParaRPr sz="1800"/>
          </a:p>
        </p:txBody>
      </p:sp>
      <p:pic>
        <p:nvPicPr>
          <p:cNvPr id="214" name="Google Shape;214;ga483c03256_1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75" y="2060225"/>
            <a:ext cx="3691925" cy="16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a483c03256_1_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200" y="2060225"/>
            <a:ext cx="3613500" cy="24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483c03256_1_240"/>
          <p:cNvSpPr txBox="1"/>
          <p:nvPr>
            <p:ph type="title"/>
          </p:nvPr>
        </p:nvSpPr>
        <p:spPr>
          <a:xfrm>
            <a:off x="1174524" y="431050"/>
            <a:ext cx="418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volumn、configmap、secret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ga483c03256_1_240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2" name="Google Shape;222;ga483c03256_1_240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3" name="Google Shape;223;ga483c03256_1_240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ga483c03256_1_240"/>
          <p:cNvSpPr txBox="1"/>
          <p:nvPr>
            <p:ph idx="4294967295" type="body"/>
          </p:nvPr>
        </p:nvSpPr>
        <p:spPr>
          <a:xfrm>
            <a:off x="900025" y="1428450"/>
            <a:ext cx="77046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第一種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將 Secrets 當成 環境變數(environment variables) 使用</a:t>
            </a:r>
            <a:endParaRPr sz="1800"/>
          </a:p>
        </p:txBody>
      </p:sp>
      <p:pic>
        <p:nvPicPr>
          <p:cNvPr id="225" name="Google Shape;225;ga483c03256_1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13" y="2529200"/>
            <a:ext cx="4002675" cy="40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483c03256_1_229"/>
          <p:cNvSpPr txBox="1"/>
          <p:nvPr>
            <p:ph type="title"/>
          </p:nvPr>
        </p:nvSpPr>
        <p:spPr>
          <a:xfrm>
            <a:off x="1174524" y="431050"/>
            <a:ext cx="418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volumn、configmap、secret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ga483c03256_1_229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32" name="Google Shape;232;ga483c03256_1_229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3" name="Google Shape;233;ga483c03256_1_229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ga483c03256_1_229"/>
          <p:cNvSpPr txBox="1"/>
          <p:nvPr>
            <p:ph idx="4294967295" type="body"/>
          </p:nvPr>
        </p:nvSpPr>
        <p:spPr>
          <a:xfrm>
            <a:off x="900025" y="1428450"/>
            <a:ext cx="77046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第二種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將 Secrets File 掛載(mount) 在 Pod 某個檔案路徑底下使用</a:t>
            </a:r>
            <a:endParaRPr sz="1800"/>
          </a:p>
        </p:txBody>
      </p:sp>
      <p:pic>
        <p:nvPicPr>
          <p:cNvPr id="235" name="Google Shape;235;ga483c03256_1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25" y="2513175"/>
            <a:ext cx="4787050" cy="38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483c03256_1_254"/>
          <p:cNvSpPr txBox="1"/>
          <p:nvPr>
            <p:ph type="title"/>
          </p:nvPr>
        </p:nvSpPr>
        <p:spPr>
          <a:xfrm>
            <a:off x="1174524" y="431050"/>
            <a:ext cx="418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volumn、configmap、secret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1" name="Google Shape;241;ga483c03256_1_254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42" name="Google Shape;242;ga483c03256_1_254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43" name="Google Shape;243;ga483c03256_1_254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a483c03256_1_254"/>
          <p:cNvSpPr txBox="1"/>
          <p:nvPr>
            <p:ph idx="4294967295" type="body"/>
          </p:nvPr>
        </p:nvSpPr>
        <p:spPr>
          <a:xfrm>
            <a:off x="900025" y="1428450"/>
            <a:ext cx="77046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接著提到的就是configmap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那configmap與secret非常的像，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如果今天有一份nginx的設定檔如下，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那創建的結果就是如右</a:t>
            </a:r>
            <a:endParaRPr sz="1800"/>
          </a:p>
        </p:txBody>
      </p:sp>
      <p:pic>
        <p:nvPicPr>
          <p:cNvPr id="245" name="Google Shape;245;ga483c03256_1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25" y="3148925"/>
            <a:ext cx="3949675" cy="30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a483c03256_1_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050" y="824775"/>
            <a:ext cx="4015850" cy="53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483c03256_1_266"/>
          <p:cNvSpPr txBox="1"/>
          <p:nvPr>
            <p:ph type="title"/>
          </p:nvPr>
        </p:nvSpPr>
        <p:spPr>
          <a:xfrm>
            <a:off x="1174524" y="431050"/>
            <a:ext cx="418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volumn、configmap、secret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2" name="Google Shape;252;ga483c03256_1_266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53" name="Google Shape;253;ga483c03256_1_266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54" name="Google Shape;254;ga483c03256_1_266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ga483c03256_1_266"/>
          <p:cNvSpPr txBox="1"/>
          <p:nvPr>
            <p:ph idx="4294967295" type="body"/>
          </p:nvPr>
        </p:nvSpPr>
        <p:spPr>
          <a:xfrm>
            <a:off x="900025" y="1428450"/>
            <a:ext cx="77046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那怎麼使用呢？</a:t>
            </a:r>
            <a:endParaRPr sz="1800"/>
          </a:p>
        </p:txBody>
      </p:sp>
      <p:pic>
        <p:nvPicPr>
          <p:cNvPr id="256" name="Google Shape;256;ga483c03256_1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488" y="1428450"/>
            <a:ext cx="3763675" cy="3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455a5c968_1_0"/>
          <p:cNvSpPr txBox="1"/>
          <p:nvPr>
            <p:ph type="title"/>
          </p:nvPr>
        </p:nvSpPr>
        <p:spPr>
          <a:xfrm>
            <a:off x="1174524" y="431050"/>
            <a:ext cx="418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volumn、configmap、secret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2" name="Google Shape;262;ga455a5c968_1_0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63" name="Google Shape;263;ga455a5c968_1_0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64" name="Google Shape;264;ga455a5c968_1_0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ga455a5c968_1_0"/>
          <p:cNvSpPr txBox="1"/>
          <p:nvPr>
            <p:ph idx="4294967295" type="body"/>
          </p:nvPr>
        </p:nvSpPr>
        <p:spPr>
          <a:xfrm>
            <a:off x="900025" y="1428450"/>
            <a:ext cx="77046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再來就是要介紹如何volumn部分了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那volumn有分為四種類型：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emptyDir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hostPath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NFS(Network FileSystem)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Cloud Storage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後面來一個一個來做介紹。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455a5c968_1_9"/>
          <p:cNvSpPr txBox="1"/>
          <p:nvPr>
            <p:ph type="title"/>
          </p:nvPr>
        </p:nvSpPr>
        <p:spPr>
          <a:xfrm>
            <a:off x="1174524" y="431050"/>
            <a:ext cx="418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volumn、configmap、secret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1" name="Google Shape;271;ga455a5c968_1_9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72" name="Google Shape;272;ga455a5c968_1_9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73" name="Google Shape;273;ga455a5c968_1_9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ga455a5c968_1_9"/>
          <p:cNvSpPr txBox="1"/>
          <p:nvPr>
            <p:ph idx="4294967295" type="body"/>
          </p:nvPr>
        </p:nvSpPr>
        <p:spPr>
          <a:xfrm>
            <a:off x="900025" y="1428450"/>
            <a:ext cx="77046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emptyDir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當我們建立一個新的pod物件時，Kubernetes就會在這個pod裡面建立一個emptyDir，該pod中所有的container都能夠讀寫emptyDir裡面的資料。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使用範例如下</a:t>
            </a:r>
            <a:r>
              <a:rPr lang="en-US" sz="1800"/>
              <a:t>：</a:t>
            </a:r>
            <a:endParaRPr sz="1800"/>
          </a:p>
        </p:txBody>
      </p:sp>
      <p:pic>
        <p:nvPicPr>
          <p:cNvPr id="275" name="Google Shape;275;ga455a5c968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550" y="2872025"/>
            <a:ext cx="5007950" cy="31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455a5c968_1_18"/>
          <p:cNvSpPr txBox="1"/>
          <p:nvPr>
            <p:ph type="title"/>
          </p:nvPr>
        </p:nvSpPr>
        <p:spPr>
          <a:xfrm>
            <a:off x="1174524" y="431050"/>
            <a:ext cx="418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volumn、configmap、secret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1" name="Google Shape;281;ga455a5c968_1_18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82" name="Google Shape;282;ga455a5c968_1_18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83" name="Google Shape;283;ga455a5c968_1_18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ga455a5c968_1_18"/>
          <p:cNvSpPr txBox="1"/>
          <p:nvPr>
            <p:ph idx="4294967295" type="body"/>
          </p:nvPr>
        </p:nvSpPr>
        <p:spPr>
          <a:xfrm>
            <a:off x="900025" y="1428450"/>
            <a:ext cx="77046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hostPath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在pod物件上，掛載node的資料夾或者是檔案。那hostPath的的存在時間就是跟著node一起，如果pod重新啟動了，檔案仍然保存在node中。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使用範例如下</a:t>
            </a:r>
            <a:r>
              <a:rPr lang="en-US" sz="1800"/>
              <a:t>：</a:t>
            </a:r>
            <a:endParaRPr sz="1800"/>
          </a:p>
        </p:txBody>
      </p:sp>
      <p:pic>
        <p:nvPicPr>
          <p:cNvPr id="285" name="Google Shape;285;ga455a5c968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750" y="2882575"/>
            <a:ext cx="4124100" cy="36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idx="1" type="body"/>
          </p:nvPr>
        </p:nvSpPr>
        <p:spPr>
          <a:xfrm>
            <a:off x="1907704" y="1411892"/>
            <a:ext cx="3528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k8s</a:t>
            </a:r>
            <a:r>
              <a:rPr lang="en-US"/>
              <a:t>簡介</a:t>
            </a:r>
            <a:endParaRPr/>
          </a:p>
        </p:txBody>
      </p:sp>
      <p:sp>
        <p:nvSpPr>
          <p:cNvPr id="68" name="Google Shape;68;p2"/>
          <p:cNvSpPr txBox="1"/>
          <p:nvPr>
            <p:ph idx="3" type="body"/>
          </p:nvPr>
        </p:nvSpPr>
        <p:spPr>
          <a:xfrm>
            <a:off x="899600" y="1187950"/>
            <a:ext cx="9000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 txBox="1"/>
          <p:nvPr>
            <p:ph idx="4" type="body"/>
          </p:nvPr>
        </p:nvSpPr>
        <p:spPr>
          <a:xfrm>
            <a:off x="899592" y="1923838"/>
            <a:ext cx="90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70" name="Google Shape;70;p2"/>
          <p:cNvSpPr txBox="1"/>
          <p:nvPr>
            <p:ph idx="5" type="body"/>
          </p:nvPr>
        </p:nvSpPr>
        <p:spPr>
          <a:xfrm>
            <a:off x="899592" y="2734459"/>
            <a:ext cx="90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1" name="Google Shape;71;p2"/>
          <p:cNvSpPr txBox="1"/>
          <p:nvPr>
            <p:ph idx="6" type="body"/>
          </p:nvPr>
        </p:nvSpPr>
        <p:spPr>
          <a:xfrm>
            <a:off x="899592" y="3436438"/>
            <a:ext cx="90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72" name="Google Shape;72;p2"/>
          <p:cNvSpPr txBox="1"/>
          <p:nvPr>
            <p:ph idx="7" type="body"/>
          </p:nvPr>
        </p:nvSpPr>
        <p:spPr>
          <a:xfrm>
            <a:off x="1907704" y="2072126"/>
            <a:ext cx="3528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k8s</a:t>
            </a:r>
            <a:r>
              <a:rPr lang="en-US"/>
              <a:t>基本元件與架構</a:t>
            </a:r>
            <a:endParaRPr/>
          </a:p>
        </p:txBody>
      </p:sp>
      <p:sp>
        <p:nvSpPr>
          <p:cNvPr id="73" name="Google Shape;73;p2"/>
          <p:cNvSpPr txBox="1"/>
          <p:nvPr>
            <p:ph idx="9" type="body"/>
          </p:nvPr>
        </p:nvSpPr>
        <p:spPr>
          <a:xfrm>
            <a:off x="1907704" y="2806547"/>
            <a:ext cx="3528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volumn、configmap、secret</a:t>
            </a:r>
            <a:endParaRPr/>
          </a:p>
        </p:txBody>
      </p:sp>
      <p:sp>
        <p:nvSpPr>
          <p:cNvPr id="74" name="Google Shape;74;p2"/>
          <p:cNvSpPr txBox="1"/>
          <p:nvPr>
            <p:ph idx="14" type="body"/>
          </p:nvPr>
        </p:nvSpPr>
        <p:spPr>
          <a:xfrm>
            <a:off x="1907700" y="3418550"/>
            <a:ext cx="4676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Deploy and Horizontal Pod AutoScalling</a:t>
            </a:r>
            <a:endParaRPr/>
          </a:p>
        </p:txBody>
      </p:sp>
      <p:sp>
        <p:nvSpPr>
          <p:cNvPr id="75" name="Google Shape;75;p2"/>
          <p:cNvSpPr txBox="1"/>
          <p:nvPr>
            <p:ph idx="16" type="body"/>
          </p:nvPr>
        </p:nvSpPr>
        <p:spPr>
          <a:xfrm>
            <a:off x="1907704" y="4318538"/>
            <a:ext cx="3528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Sevice and DNS</a:t>
            </a:r>
            <a:endParaRPr/>
          </a:p>
        </p:txBody>
      </p:sp>
      <p:sp>
        <p:nvSpPr>
          <p:cNvPr id="76" name="Google Shape;76;p2"/>
          <p:cNvSpPr txBox="1"/>
          <p:nvPr>
            <p:ph idx="18" type="body"/>
          </p:nvPr>
        </p:nvSpPr>
        <p:spPr>
          <a:xfrm>
            <a:off x="899592" y="4174559"/>
            <a:ext cx="90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77" name="Google Shape;77;p2"/>
          <p:cNvSpPr txBox="1"/>
          <p:nvPr>
            <p:ph idx="16" type="body"/>
          </p:nvPr>
        </p:nvSpPr>
        <p:spPr>
          <a:xfrm>
            <a:off x="1907704" y="5056638"/>
            <a:ext cx="3528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namespace</a:t>
            </a:r>
            <a:endParaRPr/>
          </a:p>
        </p:txBody>
      </p:sp>
      <p:sp>
        <p:nvSpPr>
          <p:cNvPr id="78" name="Google Shape;78;p2"/>
          <p:cNvSpPr txBox="1"/>
          <p:nvPr>
            <p:ph idx="18" type="body"/>
          </p:nvPr>
        </p:nvSpPr>
        <p:spPr>
          <a:xfrm>
            <a:off x="899592" y="4912659"/>
            <a:ext cx="90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79" name="Google Shape;79;p2"/>
          <p:cNvSpPr txBox="1"/>
          <p:nvPr>
            <p:ph idx="16" type="body"/>
          </p:nvPr>
        </p:nvSpPr>
        <p:spPr>
          <a:xfrm>
            <a:off x="1907704" y="5794738"/>
            <a:ext cx="3528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/>
              <a:t>minikube</a:t>
            </a:r>
            <a:endParaRPr/>
          </a:p>
        </p:txBody>
      </p:sp>
      <p:sp>
        <p:nvSpPr>
          <p:cNvPr id="80" name="Google Shape;80;p2"/>
          <p:cNvSpPr txBox="1"/>
          <p:nvPr>
            <p:ph idx="18" type="body"/>
          </p:nvPr>
        </p:nvSpPr>
        <p:spPr>
          <a:xfrm>
            <a:off x="899592" y="5650759"/>
            <a:ext cx="90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455a5c968_1_28"/>
          <p:cNvSpPr txBox="1"/>
          <p:nvPr>
            <p:ph type="title"/>
          </p:nvPr>
        </p:nvSpPr>
        <p:spPr>
          <a:xfrm>
            <a:off x="1174524" y="431050"/>
            <a:ext cx="418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volumn、configmap、secret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ga455a5c968_1_28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92" name="Google Shape;292;ga455a5c968_1_28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93" name="Google Shape;293;ga455a5c968_1_28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ga455a5c968_1_28"/>
          <p:cNvSpPr txBox="1"/>
          <p:nvPr>
            <p:ph idx="4294967295" type="body"/>
          </p:nvPr>
        </p:nvSpPr>
        <p:spPr>
          <a:xfrm>
            <a:off x="900025" y="1428450"/>
            <a:ext cx="77046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NFS(Network FileSystem)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如果有server的url那就能透過這個方式將想要的資料夾掛載到pod上面。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使用範例如下：</a:t>
            </a:r>
            <a:endParaRPr sz="1800"/>
          </a:p>
        </p:txBody>
      </p:sp>
      <p:pic>
        <p:nvPicPr>
          <p:cNvPr id="295" name="Google Shape;295;ga455a5c968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500" y="2571950"/>
            <a:ext cx="4104625" cy="39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455a5c968_1_38"/>
          <p:cNvSpPr txBox="1"/>
          <p:nvPr>
            <p:ph type="title"/>
          </p:nvPr>
        </p:nvSpPr>
        <p:spPr>
          <a:xfrm>
            <a:off x="1174524" y="431050"/>
            <a:ext cx="418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volumn、configmap、secret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1" name="Google Shape;301;ga455a5c968_1_38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02" name="Google Shape;302;ga455a5c968_1_38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03" name="Google Shape;303;ga455a5c968_1_38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ga455a5c968_1_38"/>
          <p:cNvSpPr txBox="1"/>
          <p:nvPr>
            <p:ph idx="4294967295" type="body"/>
          </p:nvPr>
        </p:nvSpPr>
        <p:spPr>
          <a:xfrm>
            <a:off x="900025" y="1428450"/>
            <a:ext cx="77046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Cloud Storage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Kubernetes 支援 AWS EBS、Google Disk 與 Microsoft Azure Disk 等雲端硬碟類型的 Volumes。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使用範例如下：</a:t>
            </a:r>
            <a:endParaRPr sz="1800"/>
          </a:p>
        </p:txBody>
      </p:sp>
      <p:pic>
        <p:nvPicPr>
          <p:cNvPr id="305" name="Google Shape;305;ga455a5c968_1_38"/>
          <p:cNvPicPr preferRelativeResize="0"/>
          <p:nvPr/>
        </p:nvPicPr>
        <p:blipFill rotWithShape="1">
          <a:blip r:embed="rId3">
            <a:alphaModFix/>
          </a:blip>
          <a:srcRect b="0" l="0" r="38826" t="0"/>
          <a:stretch/>
        </p:blipFill>
        <p:spPr>
          <a:xfrm>
            <a:off x="900025" y="3429000"/>
            <a:ext cx="312320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a455a5c968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250" y="2555514"/>
            <a:ext cx="3889450" cy="35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483c03256_1_177"/>
          <p:cNvSpPr txBox="1"/>
          <p:nvPr>
            <p:ph type="title"/>
          </p:nvPr>
        </p:nvSpPr>
        <p:spPr>
          <a:xfrm>
            <a:off x="2354152" y="2780828"/>
            <a:ext cx="4536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None/>
            </a:pPr>
            <a:r>
              <a:rPr lang="en-US"/>
              <a:t>Deploy and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None/>
            </a:pPr>
            <a:r>
              <a:rPr lang="en-US"/>
              <a:t>Horizontal Pod AutoScaling</a:t>
            </a:r>
            <a:endParaRPr/>
          </a:p>
        </p:txBody>
      </p:sp>
      <p:sp>
        <p:nvSpPr>
          <p:cNvPr id="312" name="Google Shape;312;ga483c03256_1_177"/>
          <p:cNvSpPr txBox="1"/>
          <p:nvPr>
            <p:ph idx="2" type="body"/>
          </p:nvPr>
        </p:nvSpPr>
        <p:spPr>
          <a:xfrm>
            <a:off x="1399383" y="2671489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483c03256_0_49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Deploy and Horizontal Pod AutoScaling</a:t>
            </a:r>
            <a:endParaRPr/>
          </a:p>
        </p:txBody>
      </p:sp>
      <p:sp>
        <p:nvSpPr>
          <p:cNvPr id="319" name="Google Shape;319;ga483c03256_0_49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4</a:t>
            </a:r>
            <a:endParaRPr/>
          </a:p>
        </p:txBody>
      </p:sp>
      <p:sp>
        <p:nvSpPr>
          <p:cNvPr id="320" name="Google Shape;320;ga483c03256_0_49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ga483c03256_0_49"/>
          <p:cNvSpPr txBox="1"/>
          <p:nvPr>
            <p:ph idx="3" type="body"/>
          </p:nvPr>
        </p:nvSpPr>
        <p:spPr>
          <a:xfrm>
            <a:off x="971568" y="1412776"/>
            <a:ext cx="73449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可擴展性(Scalability)就是系統藉由增加資源(運算資源、硬體資源)來處理大量成長的工作。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在k8s</a:t>
            </a:r>
            <a:r>
              <a:rPr lang="en-US"/>
              <a:t>中可以利用Replication Controller或Replication Set來達到Horizontal Scaling。</a:t>
            </a:r>
            <a:endParaRPr/>
          </a:p>
        </p:txBody>
      </p:sp>
      <p:pic>
        <p:nvPicPr>
          <p:cNvPr id="322" name="Google Shape;322;ga483c0325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50" y="2181225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a483c03256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125" y="2293100"/>
            <a:ext cx="2487950" cy="24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a483c03256_0_49"/>
          <p:cNvSpPr txBox="1"/>
          <p:nvPr/>
        </p:nvSpPr>
        <p:spPr>
          <a:xfrm>
            <a:off x="1642100" y="2053575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Vertical Scaling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325" name="Google Shape;325;ga483c0325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0" y="2124075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a483c0325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50" y="2895600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a483c0325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0" y="2895600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a483c0325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50" y="3790950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a483c0325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0" y="3790950"/>
            <a:ext cx="17335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a483c03256_0_49"/>
          <p:cNvSpPr txBox="1"/>
          <p:nvPr/>
        </p:nvSpPr>
        <p:spPr>
          <a:xfrm>
            <a:off x="5080625" y="2053575"/>
            <a:ext cx="195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Horizontal</a:t>
            </a:r>
            <a:r>
              <a:rPr lang="en-US">
                <a:solidFill>
                  <a:srgbClr val="666666"/>
                </a:solidFill>
              </a:rPr>
              <a:t> Scaling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483c03256_0_22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r>
              <a:rPr b="0" lang="en-US" sz="2000"/>
              <a:t>Deploy and Horizontal Pod AutoScaling</a:t>
            </a:r>
            <a:endParaRPr/>
          </a:p>
        </p:txBody>
      </p:sp>
      <p:sp>
        <p:nvSpPr>
          <p:cNvPr id="337" name="Google Shape;337;ga483c03256_0_22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4</a:t>
            </a:r>
            <a:endParaRPr/>
          </a:p>
        </p:txBody>
      </p:sp>
      <p:sp>
        <p:nvSpPr>
          <p:cNvPr id="338" name="Google Shape;338;ga483c03256_0_22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ga483c03256_0_22"/>
          <p:cNvSpPr txBox="1"/>
          <p:nvPr>
            <p:ph idx="3" type="body"/>
          </p:nvPr>
        </p:nvSpPr>
        <p:spPr>
          <a:xfrm>
            <a:off x="971568" y="1412776"/>
            <a:ext cx="73449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Deployment物件是k8s提供的一個非常強力的應用程式部署工具。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Deployment可以幫助我們做到：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部署一個應用服務(application)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協助 applications 升級到某個特定版本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服務升級過程中做到</a:t>
            </a:r>
            <a:r>
              <a:rPr b="1" lang="en-US" sz="1700"/>
              <a:t>無停機服務遷移(zero downtime deployment)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可以Rollback到先前版本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483c03256_0_41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Deploy and Horizontal Pod AutoScaling</a:t>
            </a:r>
            <a:endParaRPr/>
          </a:p>
        </p:txBody>
      </p:sp>
      <p:sp>
        <p:nvSpPr>
          <p:cNvPr id="346" name="Google Shape;346;ga483c03256_0_41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4</a:t>
            </a:r>
            <a:endParaRPr/>
          </a:p>
        </p:txBody>
      </p:sp>
      <p:sp>
        <p:nvSpPr>
          <p:cNvPr id="347" name="Google Shape;347;ga483c03256_0_41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ga483c03256_0_41"/>
          <p:cNvSpPr/>
          <p:nvPr/>
        </p:nvSpPr>
        <p:spPr>
          <a:xfrm>
            <a:off x="628650" y="1903950"/>
            <a:ext cx="857400" cy="8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</a:t>
            </a:r>
            <a:r>
              <a:rPr lang="en-US" sz="2800"/>
              <a:t>v1</a:t>
            </a:r>
            <a:endParaRPr sz="2800"/>
          </a:p>
        </p:txBody>
      </p:sp>
      <p:sp>
        <p:nvSpPr>
          <p:cNvPr id="349" name="Google Shape;349;ga483c03256_0_41"/>
          <p:cNvSpPr/>
          <p:nvPr/>
        </p:nvSpPr>
        <p:spPr>
          <a:xfrm>
            <a:off x="628650" y="3005100"/>
            <a:ext cx="857400" cy="8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podv1</a:t>
            </a:r>
            <a:endParaRPr sz="2800"/>
          </a:p>
        </p:txBody>
      </p:sp>
      <p:sp>
        <p:nvSpPr>
          <p:cNvPr id="350" name="Google Shape;350;ga483c03256_0_41"/>
          <p:cNvSpPr/>
          <p:nvPr/>
        </p:nvSpPr>
        <p:spPr>
          <a:xfrm>
            <a:off x="628650" y="4106250"/>
            <a:ext cx="857400" cy="8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podv1</a:t>
            </a:r>
            <a:endParaRPr sz="2800"/>
          </a:p>
        </p:txBody>
      </p:sp>
      <p:sp>
        <p:nvSpPr>
          <p:cNvPr id="351" name="Google Shape;351;ga483c03256_0_41"/>
          <p:cNvSpPr/>
          <p:nvPr/>
        </p:nvSpPr>
        <p:spPr>
          <a:xfrm>
            <a:off x="1838325" y="3219450"/>
            <a:ext cx="1047900" cy="4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升級成v2</a:t>
            </a:r>
            <a:endParaRPr/>
          </a:p>
        </p:txBody>
      </p:sp>
      <p:sp>
        <p:nvSpPr>
          <p:cNvPr id="352" name="Google Shape;352;ga483c03256_0_41"/>
          <p:cNvSpPr/>
          <p:nvPr/>
        </p:nvSpPr>
        <p:spPr>
          <a:xfrm>
            <a:off x="3171825" y="1219800"/>
            <a:ext cx="857400" cy="8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podv1</a:t>
            </a:r>
            <a:endParaRPr sz="2800"/>
          </a:p>
        </p:txBody>
      </p:sp>
      <p:sp>
        <p:nvSpPr>
          <p:cNvPr id="353" name="Google Shape;353;ga483c03256_0_41"/>
          <p:cNvSpPr/>
          <p:nvPr/>
        </p:nvSpPr>
        <p:spPr>
          <a:xfrm>
            <a:off x="3667125" y="2378700"/>
            <a:ext cx="857400" cy="8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podv1</a:t>
            </a:r>
            <a:endParaRPr sz="2800"/>
          </a:p>
        </p:txBody>
      </p:sp>
      <p:sp>
        <p:nvSpPr>
          <p:cNvPr id="354" name="Google Shape;354;ga483c03256_0_41"/>
          <p:cNvSpPr/>
          <p:nvPr/>
        </p:nvSpPr>
        <p:spPr>
          <a:xfrm>
            <a:off x="3667125" y="3465300"/>
            <a:ext cx="857400" cy="847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podv2</a:t>
            </a:r>
            <a:endParaRPr sz="2800"/>
          </a:p>
        </p:txBody>
      </p:sp>
      <p:sp>
        <p:nvSpPr>
          <p:cNvPr id="355" name="Google Shape;355;ga483c03256_0_41"/>
          <p:cNvSpPr/>
          <p:nvPr/>
        </p:nvSpPr>
        <p:spPr>
          <a:xfrm>
            <a:off x="4219725" y="1219800"/>
            <a:ext cx="857400" cy="8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podv1</a:t>
            </a:r>
            <a:endParaRPr sz="2800"/>
          </a:p>
        </p:txBody>
      </p:sp>
      <p:sp>
        <p:nvSpPr>
          <p:cNvPr id="356" name="Google Shape;356;ga483c03256_0_41"/>
          <p:cNvSpPr/>
          <p:nvPr/>
        </p:nvSpPr>
        <p:spPr>
          <a:xfrm>
            <a:off x="3171825" y="4551900"/>
            <a:ext cx="857400" cy="847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podv2</a:t>
            </a:r>
            <a:endParaRPr sz="2800"/>
          </a:p>
        </p:txBody>
      </p:sp>
      <p:sp>
        <p:nvSpPr>
          <p:cNvPr id="357" name="Google Shape;357;ga483c03256_0_41"/>
          <p:cNvSpPr/>
          <p:nvPr/>
        </p:nvSpPr>
        <p:spPr>
          <a:xfrm>
            <a:off x="4219725" y="4551900"/>
            <a:ext cx="857400" cy="847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podv2</a:t>
            </a:r>
            <a:endParaRPr sz="2800"/>
          </a:p>
        </p:txBody>
      </p:sp>
      <p:sp>
        <p:nvSpPr>
          <p:cNvPr id="358" name="Google Shape;358;ga483c03256_0_41"/>
          <p:cNvSpPr/>
          <p:nvPr/>
        </p:nvSpPr>
        <p:spPr>
          <a:xfrm>
            <a:off x="5172075" y="3219450"/>
            <a:ext cx="1133400" cy="4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完成升級</a:t>
            </a:r>
            <a:endParaRPr/>
          </a:p>
        </p:txBody>
      </p:sp>
      <p:sp>
        <p:nvSpPr>
          <p:cNvPr id="359" name="Google Shape;359;ga483c03256_0_41"/>
          <p:cNvSpPr/>
          <p:nvPr/>
        </p:nvSpPr>
        <p:spPr>
          <a:xfrm>
            <a:off x="7200900" y="2461800"/>
            <a:ext cx="857400" cy="847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podv2</a:t>
            </a:r>
            <a:endParaRPr sz="2800"/>
          </a:p>
        </p:txBody>
      </p:sp>
      <p:sp>
        <p:nvSpPr>
          <p:cNvPr id="360" name="Google Shape;360;ga483c03256_0_41"/>
          <p:cNvSpPr/>
          <p:nvPr/>
        </p:nvSpPr>
        <p:spPr>
          <a:xfrm>
            <a:off x="6705600" y="3548400"/>
            <a:ext cx="857400" cy="847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podv2</a:t>
            </a:r>
            <a:endParaRPr sz="2800"/>
          </a:p>
        </p:txBody>
      </p:sp>
      <p:sp>
        <p:nvSpPr>
          <p:cNvPr id="361" name="Google Shape;361;ga483c03256_0_41"/>
          <p:cNvSpPr/>
          <p:nvPr/>
        </p:nvSpPr>
        <p:spPr>
          <a:xfrm>
            <a:off x="7753500" y="3548400"/>
            <a:ext cx="857400" cy="847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podv2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483c03256_0_95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Deploy and Horizontal Pod AutoScaling</a:t>
            </a:r>
            <a:endParaRPr/>
          </a:p>
        </p:txBody>
      </p:sp>
      <p:sp>
        <p:nvSpPr>
          <p:cNvPr id="368" name="Google Shape;368;ga483c03256_0_95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4</a:t>
            </a:r>
            <a:endParaRPr/>
          </a:p>
        </p:txBody>
      </p:sp>
      <p:sp>
        <p:nvSpPr>
          <p:cNvPr id="369" name="Google Shape;369;ga483c03256_0_95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ga483c03256_0_95"/>
          <p:cNvSpPr txBox="1"/>
          <p:nvPr/>
        </p:nvSpPr>
        <p:spPr>
          <a:xfrm>
            <a:off x="971575" y="1804950"/>
            <a:ext cx="34194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apiVersion: apps/v1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kind: Deployment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metadata: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 name: hello-deployment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spec: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 replicas: 3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 </a:t>
            </a:r>
            <a:r>
              <a:rPr lang="en-US" sz="1450">
                <a:solidFill>
                  <a:srgbClr val="FF0000"/>
                </a:solidFill>
              </a:rPr>
              <a:t>selector:</a:t>
            </a:r>
            <a:endParaRPr sz="145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0000"/>
                </a:solidFill>
              </a:rPr>
              <a:t>    matchLabels:</a:t>
            </a:r>
            <a:endParaRPr sz="145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0000"/>
                </a:solidFill>
              </a:rPr>
              <a:t>      app: my-deployment</a:t>
            </a:r>
            <a:endParaRPr sz="145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37373"/>
              </a:solidFill>
            </a:endParaRPr>
          </a:p>
        </p:txBody>
      </p:sp>
      <p:sp>
        <p:nvSpPr>
          <p:cNvPr id="371" name="Google Shape;371;ga483c03256_0_95"/>
          <p:cNvSpPr txBox="1"/>
          <p:nvPr/>
        </p:nvSpPr>
        <p:spPr>
          <a:xfrm>
            <a:off x="4572000" y="1686175"/>
            <a:ext cx="39624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template: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   metadata: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     </a:t>
            </a:r>
            <a:r>
              <a:rPr lang="en-US" sz="1450">
                <a:solidFill>
                  <a:srgbClr val="FF0000"/>
                </a:solidFill>
              </a:rPr>
              <a:t>labels:</a:t>
            </a:r>
            <a:endParaRPr sz="145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F0000"/>
                </a:solidFill>
              </a:rPr>
              <a:t>        app: my-deployment</a:t>
            </a:r>
            <a:endParaRPr sz="145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   spec:</a:t>
            </a:r>
            <a:endParaRPr sz="16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     containers: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     - name: my-pod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       image: zxcvbnius/docker-demo:latest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       ports:</a:t>
            </a:r>
            <a:endParaRPr sz="1450">
              <a:solidFill>
                <a:srgbClr val="73737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737373"/>
                </a:solidFill>
              </a:rPr>
              <a:t>        - containerPort: 3000</a:t>
            </a:r>
            <a:endParaRPr sz="1450">
              <a:solidFill>
                <a:srgbClr val="73737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483c03256_0_127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Deploy and Horizontal Pod AutoScaling</a:t>
            </a:r>
            <a:endParaRPr/>
          </a:p>
        </p:txBody>
      </p:sp>
      <p:sp>
        <p:nvSpPr>
          <p:cNvPr id="378" name="Google Shape;378;ga483c03256_0_127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4</a:t>
            </a:r>
            <a:endParaRPr/>
          </a:p>
        </p:txBody>
      </p:sp>
      <p:sp>
        <p:nvSpPr>
          <p:cNvPr id="379" name="Google Shape;379;ga483c03256_0_127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ga483c03256_0_127"/>
          <p:cNvSpPr txBox="1"/>
          <p:nvPr>
            <p:ph idx="3" type="body"/>
          </p:nvPr>
        </p:nvSpPr>
        <p:spPr>
          <a:xfrm>
            <a:off x="971568" y="1412776"/>
            <a:ext cx="73449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Horizontal Pod AutoScaling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a483c03256_0_127"/>
          <p:cNvSpPr/>
          <p:nvPr/>
        </p:nvSpPr>
        <p:spPr>
          <a:xfrm>
            <a:off x="2861725" y="2019300"/>
            <a:ext cx="695400" cy="7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382" name="Google Shape;382;ga483c03256_0_127"/>
          <p:cNvSpPr/>
          <p:nvPr/>
        </p:nvSpPr>
        <p:spPr>
          <a:xfrm>
            <a:off x="3743325" y="2019300"/>
            <a:ext cx="695400" cy="7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383" name="Google Shape;383;ga483c03256_0_127"/>
          <p:cNvSpPr/>
          <p:nvPr/>
        </p:nvSpPr>
        <p:spPr>
          <a:xfrm>
            <a:off x="4624925" y="2019300"/>
            <a:ext cx="695400" cy="7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384" name="Google Shape;384;ga483c03256_0_127"/>
          <p:cNvSpPr/>
          <p:nvPr/>
        </p:nvSpPr>
        <p:spPr>
          <a:xfrm rot="8100000">
            <a:off x="2348939" y="3343139"/>
            <a:ext cx="1394980" cy="576151"/>
          </a:xfrm>
          <a:prstGeom prst="rightArrow">
            <a:avLst>
              <a:gd fmla="val 47083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a483c03256_0_127"/>
          <p:cNvSpPr/>
          <p:nvPr/>
        </p:nvSpPr>
        <p:spPr>
          <a:xfrm rot="2976832">
            <a:off x="4545887" y="3343165"/>
            <a:ext cx="1395046" cy="576118"/>
          </a:xfrm>
          <a:prstGeom prst="rightArrow">
            <a:avLst>
              <a:gd fmla="val 47083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a483c03256_0_127"/>
          <p:cNvSpPr/>
          <p:nvPr/>
        </p:nvSpPr>
        <p:spPr>
          <a:xfrm>
            <a:off x="1471075" y="4666800"/>
            <a:ext cx="695400" cy="7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387" name="Google Shape;387;ga483c03256_0_127"/>
          <p:cNvSpPr/>
          <p:nvPr/>
        </p:nvSpPr>
        <p:spPr>
          <a:xfrm>
            <a:off x="2432025" y="4666800"/>
            <a:ext cx="695400" cy="7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388" name="Google Shape;388;ga483c03256_0_127"/>
          <p:cNvSpPr/>
          <p:nvPr/>
        </p:nvSpPr>
        <p:spPr>
          <a:xfrm>
            <a:off x="4572000" y="4666800"/>
            <a:ext cx="695400" cy="7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389" name="Google Shape;389;ga483c03256_0_127"/>
          <p:cNvSpPr/>
          <p:nvPr/>
        </p:nvSpPr>
        <p:spPr>
          <a:xfrm>
            <a:off x="5532950" y="4666800"/>
            <a:ext cx="695400" cy="7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390" name="Google Shape;390;ga483c03256_0_127"/>
          <p:cNvSpPr/>
          <p:nvPr/>
        </p:nvSpPr>
        <p:spPr>
          <a:xfrm>
            <a:off x="6493900" y="4666800"/>
            <a:ext cx="695400" cy="7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391" name="Google Shape;391;ga483c03256_0_127"/>
          <p:cNvSpPr/>
          <p:nvPr/>
        </p:nvSpPr>
        <p:spPr>
          <a:xfrm>
            <a:off x="7454850" y="4666800"/>
            <a:ext cx="695400" cy="7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392" name="Google Shape;392;ga483c03256_0_127"/>
          <p:cNvSpPr txBox="1"/>
          <p:nvPr/>
        </p:nvSpPr>
        <p:spPr>
          <a:xfrm>
            <a:off x="5676900" y="3008550"/>
            <a:ext cx="191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7373"/>
                </a:solidFill>
              </a:rPr>
              <a:t>CPU</a:t>
            </a:r>
            <a:r>
              <a:rPr lang="en-US">
                <a:solidFill>
                  <a:srgbClr val="737373"/>
                </a:solidFill>
              </a:rPr>
              <a:t>使用率超過指令大小的50%</a:t>
            </a:r>
            <a:endParaRPr>
              <a:solidFill>
                <a:srgbClr val="737373"/>
              </a:solidFill>
            </a:endParaRPr>
          </a:p>
        </p:txBody>
      </p:sp>
      <p:sp>
        <p:nvSpPr>
          <p:cNvPr id="393" name="Google Shape;393;ga483c03256_0_127"/>
          <p:cNvSpPr txBox="1"/>
          <p:nvPr/>
        </p:nvSpPr>
        <p:spPr>
          <a:xfrm>
            <a:off x="784125" y="2934325"/>
            <a:ext cx="19146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7373"/>
                </a:solidFill>
              </a:rPr>
              <a:t>CPU使用率</a:t>
            </a:r>
            <a:r>
              <a:rPr lang="en-US">
                <a:solidFill>
                  <a:srgbClr val="737373"/>
                </a:solidFill>
              </a:rPr>
              <a:t>低於指定大小的</a:t>
            </a:r>
            <a:r>
              <a:rPr lang="en-US">
                <a:solidFill>
                  <a:srgbClr val="737373"/>
                </a:solidFill>
              </a:rPr>
              <a:t>50%</a:t>
            </a:r>
            <a:endParaRPr>
              <a:solidFill>
                <a:srgbClr val="73737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483c03256_1_183"/>
          <p:cNvSpPr txBox="1"/>
          <p:nvPr>
            <p:ph type="title"/>
          </p:nvPr>
        </p:nvSpPr>
        <p:spPr>
          <a:xfrm>
            <a:off x="2354152" y="2780828"/>
            <a:ext cx="4536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None/>
            </a:pPr>
            <a:r>
              <a:rPr lang="en-US"/>
              <a:t>Service and k8s DNS</a:t>
            </a:r>
            <a:endParaRPr/>
          </a:p>
        </p:txBody>
      </p:sp>
      <p:sp>
        <p:nvSpPr>
          <p:cNvPr id="399" name="Google Shape;399;ga483c03256_1_183"/>
          <p:cNvSpPr txBox="1"/>
          <p:nvPr>
            <p:ph idx="2" type="body"/>
          </p:nvPr>
        </p:nvSpPr>
        <p:spPr>
          <a:xfrm>
            <a:off x="1399383" y="2671489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483c03256_0_149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Service and k8s DNS</a:t>
            </a:r>
            <a:endParaRPr/>
          </a:p>
        </p:txBody>
      </p:sp>
      <p:sp>
        <p:nvSpPr>
          <p:cNvPr id="406" name="Google Shape;406;ga483c03256_0_149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5</a:t>
            </a:r>
            <a:endParaRPr/>
          </a:p>
        </p:txBody>
      </p:sp>
      <p:sp>
        <p:nvSpPr>
          <p:cNvPr id="407" name="Google Shape;407;ga483c03256_0_149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ga483c03256_0_149"/>
          <p:cNvSpPr/>
          <p:nvPr/>
        </p:nvSpPr>
        <p:spPr>
          <a:xfrm>
            <a:off x="3239350" y="1819275"/>
            <a:ext cx="2257500" cy="1209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A0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Service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port: 80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target_port: 16888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6B26B"/>
                </a:highlight>
              </a:rPr>
              <a:t>selector: app=webapp</a:t>
            </a:r>
            <a:endParaRPr sz="1600">
              <a:highlight>
                <a:srgbClr val="F6B26B"/>
              </a:highlight>
            </a:endParaRPr>
          </a:p>
        </p:txBody>
      </p:sp>
      <p:sp>
        <p:nvSpPr>
          <p:cNvPr id="409" name="Google Shape;409;ga483c03256_0_149"/>
          <p:cNvSpPr/>
          <p:nvPr/>
        </p:nvSpPr>
        <p:spPr>
          <a:xfrm>
            <a:off x="572350" y="4029075"/>
            <a:ext cx="2257500" cy="1209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App v1 Pod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container_port: 16888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6B26B"/>
                </a:highlight>
              </a:rPr>
              <a:t>label</a:t>
            </a:r>
            <a:r>
              <a:rPr lang="en-US" sz="1600">
                <a:highlight>
                  <a:srgbClr val="F6B26B"/>
                </a:highlight>
              </a:rPr>
              <a:t>: app=webapp</a:t>
            </a:r>
            <a:endParaRPr sz="1600">
              <a:highlight>
                <a:srgbClr val="F6B26B"/>
              </a:highlight>
            </a:endParaRPr>
          </a:p>
        </p:txBody>
      </p:sp>
      <p:sp>
        <p:nvSpPr>
          <p:cNvPr id="410" name="Google Shape;410;ga483c03256_0_149"/>
          <p:cNvSpPr/>
          <p:nvPr/>
        </p:nvSpPr>
        <p:spPr>
          <a:xfrm>
            <a:off x="3436538" y="4029075"/>
            <a:ext cx="2257500" cy="1209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App v1 </a:t>
            </a:r>
            <a:r>
              <a:rPr lang="en-US" sz="1600"/>
              <a:t>Pod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container_port: 16888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6B26B"/>
                </a:highlight>
              </a:rPr>
              <a:t>label: app=webapp</a:t>
            </a:r>
            <a:endParaRPr sz="1600">
              <a:highlight>
                <a:srgbClr val="F6B26B"/>
              </a:highlight>
            </a:endParaRPr>
          </a:p>
        </p:txBody>
      </p:sp>
      <p:sp>
        <p:nvSpPr>
          <p:cNvPr id="411" name="Google Shape;411;ga483c03256_0_149"/>
          <p:cNvSpPr/>
          <p:nvPr/>
        </p:nvSpPr>
        <p:spPr>
          <a:xfrm>
            <a:off x="6300750" y="4029075"/>
            <a:ext cx="2257500" cy="1209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App v2 Pod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container_port: 16888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6B26B"/>
                </a:highlight>
              </a:rPr>
              <a:t>label: app=webapp</a:t>
            </a:r>
            <a:endParaRPr sz="1600">
              <a:highlight>
                <a:srgbClr val="F6B26B"/>
              </a:highlight>
            </a:endParaRPr>
          </a:p>
        </p:txBody>
      </p:sp>
      <p:cxnSp>
        <p:nvCxnSpPr>
          <p:cNvPr id="412" name="Google Shape;412;ga483c03256_0_149"/>
          <p:cNvCxnSpPr>
            <a:stCxn id="408" idx="2"/>
            <a:endCxn id="409" idx="0"/>
          </p:cNvCxnSpPr>
          <p:nvPr/>
        </p:nvCxnSpPr>
        <p:spPr>
          <a:xfrm flipH="1">
            <a:off x="1701100" y="3028875"/>
            <a:ext cx="26670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ga483c03256_0_149"/>
          <p:cNvCxnSpPr>
            <a:stCxn id="408" idx="2"/>
            <a:endCxn id="410" idx="0"/>
          </p:cNvCxnSpPr>
          <p:nvPr/>
        </p:nvCxnSpPr>
        <p:spPr>
          <a:xfrm>
            <a:off x="4368100" y="3028875"/>
            <a:ext cx="1971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ga483c03256_0_149"/>
          <p:cNvCxnSpPr>
            <a:stCxn id="408" idx="2"/>
            <a:endCxn id="411" idx="0"/>
          </p:cNvCxnSpPr>
          <p:nvPr/>
        </p:nvCxnSpPr>
        <p:spPr>
          <a:xfrm>
            <a:off x="4368100" y="3028875"/>
            <a:ext cx="30615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ga483c03256_0_149"/>
          <p:cNvCxnSpPr>
            <a:endCxn id="408" idx="0"/>
          </p:cNvCxnSpPr>
          <p:nvPr/>
        </p:nvCxnSpPr>
        <p:spPr>
          <a:xfrm>
            <a:off x="4352800" y="952575"/>
            <a:ext cx="15300" cy="8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ga483c03256_0_149"/>
          <p:cNvSpPr txBox="1"/>
          <p:nvPr/>
        </p:nvSpPr>
        <p:spPr>
          <a:xfrm>
            <a:off x="3514725" y="1000125"/>
            <a:ext cx="83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80</a:t>
            </a:r>
            <a:endParaRPr/>
          </a:p>
        </p:txBody>
      </p:sp>
      <p:sp>
        <p:nvSpPr>
          <p:cNvPr id="417" name="Google Shape;417;ga483c03256_0_149"/>
          <p:cNvSpPr txBox="1"/>
          <p:nvPr/>
        </p:nvSpPr>
        <p:spPr>
          <a:xfrm>
            <a:off x="6057900" y="3228975"/>
            <a:ext cx="1457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自動負載平衡</a:t>
            </a:r>
            <a:endParaRPr/>
          </a:p>
        </p:txBody>
      </p:sp>
      <p:sp>
        <p:nvSpPr>
          <p:cNvPr id="418" name="Google Shape;418;ga483c03256_0_149"/>
          <p:cNvSpPr txBox="1"/>
          <p:nvPr/>
        </p:nvSpPr>
        <p:spPr>
          <a:xfrm>
            <a:off x="572350" y="1171575"/>
            <a:ext cx="1343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37373"/>
                </a:solidFill>
              </a:rPr>
              <a:t>Service</a:t>
            </a:r>
            <a:endParaRPr sz="2000">
              <a:solidFill>
                <a:srgbClr val="73737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2354152" y="2780828"/>
            <a:ext cx="4536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None/>
            </a:pPr>
            <a:r>
              <a:rPr lang="en-US"/>
              <a:t>k8s簡介</a:t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2354152" y="3152849"/>
            <a:ext cx="4536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 txBox="1"/>
          <p:nvPr>
            <p:ph idx="2" type="body"/>
          </p:nvPr>
        </p:nvSpPr>
        <p:spPr>
          <a:xfrm>
            <a:off x="1399383" y="2671489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483c03256_0_172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Service and k8s DNS</a:t>
            </a:r>
            <a:endParaRPr/>
          </a:p>
        </p:txBody>
      </p:sp>
      <p:sp>
        <p:nvSpPr>
          <p:cNvPr id="425" name="Google Shape;425;ga483c03256_0_172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5</a:t>
            </a:r>
            <a:endParaRPr/>
          </a:p>
        </p:txBody>
      </p:sp>
      <p:sp>
        <p:nvSpPr>
          <p:cNvPr id="426" name="Google Shape;426;ga483c03256_0_172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ga483c03256_0_172"/>
          <p:cNvSpPr txBox="1"/>
          <p:nvPr/>
        </p:nvSpPr>
        <p:spPr>
          <a:xfrm>
            <a:off x="395575" y="1190625"/>
            <a:ext cx="3228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Service Type - ClusterIP</a:t>
            </a:r>
            <a:endParaRPr sz="2000"/>
          </a:p>
        </p:txBody>
      </p:sp>
      <p:pic>
        <p:nvPicPr>
          <p:cNvPr id="428" name="Google Shape;428;ga483c03256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8" y="2502602"/>
            <a:ext cx="3324224" cy="371067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a483c03256_0_172"/>
          <p:cNvSpPr txBox="1"/>
          <p:nvPr/>
        </p:nvSpPr>
        <p:spPr>
          <a:xfrm>
            <a:off x="395575" y="1695525"/>
            <a:ext cx="82722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7373"/>
                </a:solidFill>
              </a:rPr>
              <a:t>ClusterIP是k8s</a:t>
            </a:r>
            <a:r>
              <a:rPr lang="en-US">
                <a:solidFill>
                  <a:srgbClr val="737373"/>
                </a:solidFill>
              </a:rPr>
              <a:t>默認的模式，只有在同一個Cluster底下的應用程式可以讀取。有個例外，使用k8s proxy就可以從外面使用此服務。</a:t>
            </a:r>
            <a:endParaRPr>
              <a:solidFill>
                <a:srgbClr val="737373"/>
              </a:solidFill>
            </a:endParaRPr>
          </a:p>
        </p:txBody>
      </p:sp>
      <p:sp>
        <p:nvSpPr>
          <p:cNvPr id="430" name="Google Shape;430;ga483c03256_0_172"/>
          <p:cNvSpPr txBox="1"/>
          <p:nvPr/>
        </p:nvSpPr>
        <p:spPr>
          <a:xfrm>
            <a:off x="4133850" y="2571750"/>
            <a:ext cx="41814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37373"/>
                </a:solidFill>
              </a:rPr>
              <a:t>$ kubectl proxy --port 8080</a:t>
            </a:r>
            <a:endParaRPr sz="1500">
              <a:solidFill>
                <a:srgbClr val="7373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373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37373"/>
                </a:solidFill>
              </a:rPr>
              <a:t>可以透過以下url存取服務</a:t>
            </a:r>
            <a:endParaRPr sz="1500">
              <a:solidFill>
                <a:srgbClr val="7373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373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37373"/>
                </a:solidFill>
              </a:rPr>
              <a:t>http://localhost:8080/api/v1/proxy/namespaces/&lt;NAMESPACE&gt;/services/&lt;SERVICE-NAME&gt;:&lt;PORT-NAME&gt;/</a:t>
            </a:r>
            <a:endParaRPr sz="1500">
              <a:solidFill>
                <a:srgbClr val="73737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483c03256_0_231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Service and k8s DNS</a:t>
            </a:r>
            <a:endParaRPr/>
          </a:p>
        </p:txBody>
      </p:sp>
      <p:sp>
        <p:nvSpPr>
          <p:cNvPr id="437" name="Google Shape;437;ga483c03256_0_231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5</a:t>
            </a:r>
            <a:endParaRPr/>
          </a:p>
        </p:txBody>
      </p:sp>
      <p:sp>
        <p:nvSpPr>
          <p:cNvPr id="438" name="Google Shape;438;ga483c03256_0_231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9" name="Google Shape;439;ga483c03256_0_231"/>
          <p:cNvSpPr txBox="1"/>
          <p:nvPr/>
        </p:nvSpPr>
        <p:spPr>
          <a:xfrm>
            <a:off x="395575" y="1190625"/>
            <a:ext cx="3228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Service Type - NodePort</a:t>
            </a:r>
            <a:endParaRPr sz="2000"/>
          </a:p>
        </p:txBody>
      </p:sp>
      <p:sp>
        <p:nvSpPr>
          <p:cNvPr id="440" name="Google Shape;440;ga483c03256_0_231"/>
          <p:cNvSpPr txBox="1"/>
          <p:nvPr/>
        </p:nvSpPr>
        <p:spPr>
          <a:xfrm>
            <a:off x="4952200" y="2514675"/>
            <a:ext cx="36525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37373"/>
                </a:solidFill>
              </a:rPr>
              <a:t>NodePort可以將service綁定在所有node的某個port上，可以透過node的那個port存取該服務。</a:t>
            </a:r>
            <a:endParaRPr sz="1600">
              <a:solidFill>
                <a:srgbClr val="737373"/>
              </a:solidFill>
            </a:endParaRPr>
          </a:p>
        </p:txBody>
      </p:sp>
      <p:pic>
        <p:nvPicPr>
          <p:cNvPr id="441" name="Google Shape;441;ga483c03256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5" y="1695525"/>
            <a:ext cx="4098600" cy="443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483c03256_0_243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Service and k8s DNS</a:t>
            </a:r>
            <a:endParaRPr/>
          </a:p>
        </p:txBody>
      </p:sp>
      <p:sp>
        <p:nvSpPr>
          <p:cNvPr id="448" name="Google Shape;448;ga483c03256_0_243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5</a:t>
            </a:r>
            <a:endParaRPr/>
          </a:p>
        </p:txBody>
      </p:sp>
      <p:sp>
        <p:nvSpPr>
          <p:cNvPr id="449" name="Google Shape;449;ga483c03256_0_243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ga483c03256_0_243"/>
          <p:cNvSpPr txBox="1"/>
          <p:nvPr/>
        </p:nvSpPr>
        <p:spPr>
          <a:xfrm>
            <a:off x="395575" y="1190625"/>
            <a:ext cx="3995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Service Type - LoadBalancer</a:t>
            </a:r>
            <a:endParaRPr sz="2000"/>
          </a:p>
        </p:txBody>
      </p:sp>
      <p:pic>
        <p:nvPicPr>
          <p:cNvPr id="451" name="Google Shape;451;ga483c03256_0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75" y="1790701"/>
            <a:ext cx="4045224" cy="45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a483c03256_0_243"/>
          <p:cNvSpPr txBox="1"/>
          <p:nvPr/>
        </p:nvSpPr>
        <p:spPr>
          <a:xfrm>
            <a:off x="4952200" y="1790700"/>
            <a:ext cx="36525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37373"/>
                </a:solidFill>
              </a:rPr>
              <a:t>如果我們的Kubernetes Cluster是架在第三方雲端服務(cloud provider)，例如 Amazon 或 Google Cloud Platform，我們可以透過這些 cloud provider 提供的 LoadBalancer ，幫我們分配流量到每個 Node 。</a:t>
            </a:r>
            <a:endParaRPr sz="1600">
              <a:solidFill>
                <a:srgbClr val="73737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483c03256_0_265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Service and k8s DNS</a:t>
            </a:r>
            <a:endParaRPr/>
          </a:p>
        </p:txBody>
      </p:sp>
      <p:sp>
        <p:nvSpPr>
          <p:cNvPr id="459" name="Google Shape;459;ga483c03256_0_265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5</a:t>
            </a:r>
            <a:endParaRPr/>
          </a:p>
        </p:txBody>
      </p:sp>
      <p:sp>
        <p:nvSpPr>
          <p:cNvPr id="460" name="Google Shape;460;ga483c03256_0_265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ga483c03256_0_265"/>
          <p:cNvSpPr txBox="1"/>
          <p:nvPr/>
        </p:nvSpPr>
        <p:spPr>
          <a:xfrm>
            <a:off x="395575" y="1190625"/>
            <a:ext cx="3995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Ingress</a:t>
            </a:r>
            <a:endParaRPr sz="2000"/>
          </a:p>
        </p:txBody>
      </p:sp>
      <p:pic>
        <p:nvPicPr>
          <p:cNvPr id="462" name="Google Shape;462;ga483c03256_0_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00" y="1857375"/>
            <a:ext cx="6119526" cy="395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483c03256_0_277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Service and k8s DNS</a:t>
            </a:r>
            <a:endParaRPr/>
          </a:p>
        </p:txBody>
      </p:sp>
      <p:sp>
        <p:nvSpPr>
          <p:cNvPr id="469" name="Google Shape;469;ga483c03256_0_277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5</a:t>
            </a:r>
            <a:endParaRPr/>
          </a:p>
        </p:txBody>
      </p:sp>
      <p:sp>
        <p:nvSpPr>
          <p:cNvPr id="470" name="Google Shape;470;ga483c03256_0_277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ga483c03256_0_277"/>
          <p:cNvSpPr txBox="1"/>
          <p:nvPr/>
        </p:nvSpPr>
        <p:spPr>
          <a:xfrm>
            <a:off x="572350" y="1171575"/>
            <a:ext cx="1343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37373"/>
                </a:solidFill>
              </a:rPr>
              <a:t>DNS</a:t>
            </a:r>
            <a:endParaRPr sz="2000">
              <a:solidFill>
                <a:srgbClr val="737373"/>
              </a:solidFill>
            </a:endParaRPr>
          </a:p>
        </p:txBody>
      </p:sp>
      <p:sp>
        <p:nvSpPr>
          <p:cNvPr id="472" name="Google Shape;472;ga483c03256_0_277"/>
          <p:cNvSpPr/>
          <p:nvPr/>
        </p:nvSpPr>
        <p:spPr>
          <a:xfrm>
            <a:off x="5448300" y="2524125"/>
            <a:ext cx="2324100" cy="18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DNS Server</a:t>
            </a:r>
            <a:endParaRPr sz="2300"/>
          </a:p>
        </p:txBody>
      </p:sp>
      <p:pic>
        <p:nvPicPr>
          <p:cNvPr id="473" name="Google Shape;473;ga483c03256_0_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00" y="2014507"/>
            <a:ext cx="2876525" cy="287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ga483c03256_0_277"/>
          <p:cNvCxnSpPr/>
          <p:nvPr/>
        </p:nvCxnSpPr>
        <p:spPr>
          <a:xfrm>
            <a:off x="3200400" y="2705100"/>
            <a:ext cx="2247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ga483c03256_0_277"/>
          <p:cNvCxnSpPr/>
          <p:nvPr/>
        </p:nvCxnSpPr>
        <p:spPr>
          <a:xfrm rot="10800000">
            <a:off x="3210000" y="3819450"/>
            <a:ext cx="22383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ga483c03256_0_277"/>
          <p:cNvSpPr txBox="1"/>
          <p:nvPr/>
        </p:nvSpPr>
        <p:spPr>
          <a:xfrm>
            <a:off x="3557100" y="2267025"/>
            <a:ext cx="153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www.google.com</a:t>
            </a:r>
            <a:endParaRPr/>
          </a:p>
        </p:txBody>
      </p:sp>
      <p:sp>
        <p:nvSpPr>
          <p:cNvPr id="477" name="Google Shape;477;ga483c03256_0_277"/>
          <p:cNvSpPr txBox="1"/>
          <p:nvPr/>
        </p:nvSpPr>
        <p:spPr>
          <a:xfrm>
            <a:off x="3557100" y="3990450"/>
            <a:ext cx="153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192.168.151.31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483c03256_0_311"/>
          <p:cNvSpPr txBox="1"/>
          <p:nvPr>
            <p:ph type="title"/>
          </p:nvPr>
        </p:nvSpPr>
        <p:spPr>
          <a:xfrm>
            <a:off x="1160125" y="332700"/>
            <a:ext cx="4098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Service and k8s DNS</a:t>
            </a:r>
            <a:endParaRPr/>
          </a:p>
        </p:txBody>
      </p:sp>
      <p:sp>
        <p:nvSpPr>
          <p:cNvPr id="484" name="Google Shape;484;ga483c03256_0_311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5</a:t>
            </a:r>
            <a:endParaRPr/>
          </a:p>
        </p:txBody>
      </p:sp>
      <p:sp>
        <p:nvSpPr>
          <p:cNvPr id="485" name="Google Shape;485;ga483c03256_0_311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ga483c03256_0_311"/>
          <p:cNvSpPr txBox="1"/>
          <p:nvPr/>
        </p:nvSpPr>
        <p:spPr>
          <a:xfrm>
            <a:off x="572350" y="1181100"/>
            <a:ext cx="1343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37373"/>
                </a:solidFill>
              </a:rPr>
              <a:t>k8s </a:t>
            </a:r>
            <a:r>
              <a:rPr lang="en-US" sz="2000">
                <a:solidFill>
                  <a:srgbClr val="737373"/>
                </a:solidFill>
              </a:rPr>
              <a:t>DNS</a:t>
            </a:r>
            <a:endParaRPr sz="2000">
              <a:solidFill>
                <a:srgbClr val="737373"/>
              </a:solidFill>
            </a:endParaRPr>
          </a:p>
        </p:txBody>
      </p:sp>
      <p:sp>
        <p:nvSpPr>
          <p:cNvPr id="487" name="Google Shape;487;ga483c03256_0_311"/>
          <p:cNvSpPr txBox="1"/>
          <p:nvPr/>
        </p:nvSpPr>
        <p:spPr>
          <a:xfrm>
            <a:off x="657225" y="1695450"/>
            <a:ext cx="79476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37373"/>
                </a:solidFill>
              </a:rPr>
              <a:t>kube-dns 套件幫助在同一個 Kubernetes Cluster 中的所有 Pods ，都能透過 Service 的名稱存取Service提供的服務。</a:t>
            </a:r>
            <a:endParaRPr sz="1600">
              <a:solidFill>
                <a:srgbClr val="7373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3737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37373"/>
              </a:solidFill>
            </a:endParaRPr>
          </a:p>
        </p:txBody>
      </p:sp>
      <p:pic>
        <p:nvPicPr>
          <p:cNvPr id="488" name="Google Shape;488;ga483c03256_0_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2406825"/>
            <a:ext cx="8562974" cy="20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a483c03256_0_311"/>
          <p:cNvSpPr/>
          <p:nvPr/>
        </p:nvSpPr>
        <p:spPr>
          <a:xfrm>
            <a:off x="295275" y="3876675"/>
            <a:ext cx="8534400" cy="20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ga483c03256_0_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25" y="4717900"/>
            <a:ext cx="62007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a483c03256_0_311"/>
          <p:cNvSpPr txBox="1"/>
          <p:nvPr/>
        </p:nvSpPr>
        <p:spPr>
          <a:xfrm>
            <a:off x="290525" y="5000625"/>
            <a:ext cx="2067000" cy="20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483c03256_1_188"/>
          <p:cNvSpPr txBox="1"/>
          <p:nvPr>
            <p:ph type="title"/>
          </p:nvPr>
        </p:nvSpPr>
        <p:spPr>
          <a:xfrm>
            <a:off x="2354152" y="2780828"/>
            <a:ext cx="4536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None/>
            </a:pPr>
            <a:r>
              <a:rPr lang="en-US"/>
              <a:t>namespace</a:t>
            </a:r>
            <a:endParaRPr/>
          </a:p>
        </p:txBody>
      </p:sp>
      <p:sp>
        <p:nvSpPr>
          <p:cNvPr id="497" name="Google Shape;497;ga483c03256_1_188"/>
          <p:cNvSpPr txBox="1"/>
          <p:nvPr>
            <p:ph idx="2" type="body"/>
          </p:nvPr>
        </p:nvSpPr>
        <p:spPr>
          <a:xfrm>
            <a:off x="1399383" y="2671489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6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483c03256_0_32"/>
          <p:cNvSpPr txBox="1"/>
          <p:nvPr>
            <p:ph type="title"/>
          </p:nvPr>
        </p:nvSpPr>
        <p:spPr>
          <a:xfrm>
            <a:off x="1174530" y="431060"/>
            <a:ext cx="3613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namespace</a:t>
            </a:r>
            <a:endParaRPr/>
          </a:p>
        </p:txBody>
      </p:sp>
      <p:sp>
        <p:nvSpPr>
          <p:cNvPr id="504" name="Google Shape;504;ga483c03256_0_32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a483c03256_0_32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506" name="Google Shape;506;ga483c03256_0_32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ga483c03256_0_32"/>
          <p:cNvSpPr txBox="1"/>
          <p:nvPr>
            <p:ph idx="3" type="body"/>
          </p:nvPr>
        </p:nvSpPr>
        <p:spPr>
          <a:xfrm>
            <a:off x="971568" y="1412776"/>
            <a:ext cx="73449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Namespaces 是什麼 ?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Kubernetes 提供了抽象的 Cluster (virtual cluster) 的概念，讓我們能根據專案不同、執行團隊不同，或是商業考量，將原本擁有實體資源的單一 Kubernetes Cluster ，劃分成幾個不同的抽象的 Cluster (virtual cluster)，也就是 Namespaces。</a:t>
            </a:r>
            <a:endParaRPr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a483c03256_1_143"/>
          <p:cNvSpPr txBox="1"/>
          <p:nvPr>
            <p:ph type="title"/>
          </p:nvPr>
        </p:nvSpPr>
        <p:spPr>
          <a:xfrm>
            <a:off x="1174530" y="431060"/>
            <a:ext cx="3613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namespace</a:t>
            </a:r>
            <a:endParaRPr/>
          </a:p>
        </p:txBody>
      </p:sp>
      <p:sp>
        <p:nvSpPr>
          <p:cNvPr id="514" name="Google Shape;514;ga483c03256_1_143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a483c03256_1_143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516" name="Google Shape;516;ga483c03256_1_143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7" name="Google Shape;517;ga483c03256_1_143"/>
          <p:cNvSpPr txBox="1"/>
          <p:nvPr>
            <p:ph idx="3" type="body"/>
          </p:nvPr>
        </p:nvSpPr>
        <p:spPr>
          <a:xfrm>
            <a:off x="971568" y="1412776"/>
            <a:ext cx="73449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Namespaces 有以下幾個特點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在同一個 Kubernetes Cluster 中，每個 Namespaces 的名稱都是要獨特的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當一個 Namespaces 被刪除時，在該 Namespace 裡的所有物件也會被刪除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以透過 Resource Quotas 限制一個 Namespaces 所可以存取的資源</a:t>
            </a:r>
            <a:endParaRPr sz="1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483c03256_1_154"/>
          <p:cNvSpPr txBox="1"/>
          <p:nvPr>
            <p:ph type="title"/>
          </p:nvPr>
        </p:nvSpPr>
        <p:spPr>
          <a:xfrm>
            <a:off x="1174530" y="431060"/>
            <a:ext cx="3613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namespace</a:t>
            </a:r>
            <a:endParaRPr/>
          </a:p>
        </p:txBody>
      </p:sp>
      <p:sp>
        <p:nvSpPr>
          <p:cNvPr id="524" name="Google Shape;524;ga483c03256_1_154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a483c03256_1_154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526" name="Google Shape;526;ga483c03256_1_154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ga483c03256_1_154"/>
          <p:cNvSpPr txBox="1"/>
          <p:nvPr>
            <p:ph idx="3" type="body"/>
          </p:nvPr>
        </p:nvSpPr>
        <p:spPr>
          <a:xfrm>
            <a:off x="1174525" y="1433975"/>
            <a:ext cx="3613500" cy="139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- </a:t>
            </a:r>
            <a:r>
              <a:rPr lang="en-US" sz="1700"/>
              <a:t>運算資源(compute-quotas)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CPU 最多只有 1 core ，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以及 memory 的使用被限制在 10Gi 以下</a:t>
            </a:r>
            <a:endParaRPr sz="1700"/>
          </a:p>
        </p:txBody>
      </p:sp>
      <p:pic>
        <p:nvPicPr>
          <p:cNvPr id="528" name="Google Shape;528;ga483c03256_1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13" y="3164475"/>
            <a:ext cx="27527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ga483c03256_1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825" y="3164463"/>
            <a:ext cx="30480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a483c03256_1_154"/>
          <p:cNvSpPr txBox="1"/>
          <p:nvPr>
            <p:ph idx="3" type="body"/>
          </p:nvPr>
        </p:nvSpPr>
        <p:spPr>
          <a:xfrm>
            <a:off x="4788025" y="1277075"/>
            <a:ext cx="3561600" cy="164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- 物件資源(object-quotas)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限制 hellospace 最多只能有 2 個 services 物件，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且只能有 1 個 loadbalancer, secret, 以及 configmap。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1174530" y="431060"/>
            <a:ext cx="3613494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k8s簡介</a:t>
            </a:r>
            <a:endParaRPr/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1174530" y="709668"/>
            <a:ext cx="3613494" cy="20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95" name="Google Shape;95;p4"/>
          <p:cNvSpPr txBox="1"/>
          <p:nvPr>
            <p:ph idx="12" type="sldNum"/>
          </p:nvPr>
        </p:nvSpPr>
        <p:spPr>
          <a:xfrm>
            <a:off x="8100392" y="6187858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"/>
          <p:cNvSpPr txBox="1"/>
          <p:nvPr>
            <p:ph idx="4294967295" type="body"/>
          </p:nvPr>
        </p:nvSpPr>
        <p:spPr>
          <a:xfrm>
            <a:off x="900031" y="1428450"/>
            <a:ext cx="7704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b="1" lang="en-US" sz="1800"/>
              <a:t>什麼是Kubernetes?</a:t>
            </a:r>
            <a:endParaRPr b="1" sz="1800"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 sz="1800"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 sz="1800"/>
              <a:t>Kubernetes(aka k8s)是一個協助我們自動化部署、擴張</a:t>
            </a:r>
            <a:endParaRPr sz="1800"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 sz="1800"/>
              <a:t>以及管理容器應用程式(containerized applications)的系統。</a:t>
            </a:r>
            <a:endParaRPr sz="1800"/>
          </a:p>
        </p:txBody>
      </p:sp>
      <p:pic>
        <p:nvPicPr>
          <p:cNvPr id="97" name="Google Shape;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325" y="4003750"/>
            <a:ext cx="2137176" cy="207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483c03256_1_197"/>
          <p:cNvSpPr txBox="1"/>
          <p:nvPr>
            <p:ph type="title"/>
          </p:nvPr>
        </p:nvSpPr>
        <p:spPr>
          <a:xfrm>
            <a:off x="2354152" y="2780828"/>
            <a:ext cx="4536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None/>
            </a:pPr>
            <a:r>
              <a:rPr lang="en-US"/>
              <a:t>minikube</a:t>
            </a:r>
            <a:endParaRPr/>
          </a:p>
        </p:txBody>
      </p:sp>
      <p:sp>
        <p:nvSpPr>
          <p:cNvPr id="536" name="Google Shape;536;ga483c03256_1_197"/>
          <p:cNvSpPr txBox="1"/>
          <p:nvPr>
            <p:ph idx="2" type="body"/>
          </p:nvPr>
        </p:nvSpPr>
        <p:spPr>
          <a:xfrm>
            <a:off x="1399383" y="2671489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7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483c03256_1_119"/>
          <p:cNvSpPr txBox="1"/>
          <p:nvPr>
            <p:ph type="title"/>
          </p:nvPr>
        </p:nvSpPr>
        <p:spPr>
          <a:xfrm>
            <a:off x="1174530" y="431060"/>
            <a:ext cx="3613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minikube</a:t>
            </a:r>
            <a:endParaRPr/>
          </a:p>
        </p:txBody>
      </p:sp>
      <p:sp>
        <p:nvSpPr>
          <p:cNvPr id="543" name="Google Shape;543;ga483c03256_1_119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a483c03256_1_119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545" name="Google Shape;545;ga483c03256_1_119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6" name="Google Shape;546;ga483c03256_1_119"/>
          <p:cNvSpPr txBox="1"/>
          <p:nvPr>
            <p:ph idx="3" type="body"/>
          </p:nvPr>
        </p:nvSpPr>
        <p:spPr>
          <a:xfrm>
            <a:off x="971568" y="1412776"/>
            <a:ext cx="73449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Minikube 是由 Google 發布的一個輕量級工具。讓開發者可以在本機上輕易架設一個 Kubernetes Cluster，快速上手 Kubernetes 的指令與環境。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安裝時可以選擇不同的Driver，預設是安裝在本地的Docker Engine上，也可選擇其他Driver，例如: virtual box。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547" name="Google Shape;547;ga483c03256_1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901" y="4307325"/>
            <a:ext cx="3688500" cy="15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455a5c968_0_13"/>
          <p:cNvSpPr txBox="1"/>
          <p:nvPr>
            <p:ph type="title"/>
          </p:nvPr>
        </p:nvSpPr>
        <p:spPr>
          <a:xfrm>
            <a:off x="1174530" y="431060"/>
            <a:ext cx="3613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minikube</a:t>
            </a:r>
            <a:endParaRPr/>
          </a:p>
        </p:txBody>
      </p:sp>
      <p:sp>
        <p:nvSpPr>
          <p:cNvPr id="554" name="Google Shape;554;ga455a5c968_0_13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a455a5c968_0_13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556" name="Google Shape;556;ga455a5c968_0_13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ga455a5c968_0_13"/>
          <p:cNvSpPr txBox="1"/>
          <p:nvPr>
            <p:ph idx="3" type="body"/>
          </p:nvPr>
        </p:nvSpPr>
        <p:spPr>
          <a:xfrm>
            <a:off x="971568" y="1412776"/>
            <a:ext cx="73449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Minikube </a:t>
            </a:r>
            <a:r>
              <a:rPr lang="en-US" sz="1700"/>
              <a:t>常用指令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啟動Minikube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minikube start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在本地端獲取service url的指令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minikube service &lt;service-name&gt; --url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打開k8s dashboard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minikube dashboard</a:t>
            </a:r>
            <a:endParaRPr sz="17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455a5c968_0_32"/>
          <p:cNvSpPr txBox="1"/>
          <p:nvPr>
            <p:ph type="title"/>
          </p:nvPr>
        </p:nvSpPr>
        <p:spPr>
          <a:xfrm>
            <a:off x="1174530" y="431060"/>
            <a:ext cx="3613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minikube</a:t>
            </a:r>
            <a:endParaRPr/>
          </a:p>
        </p:txBody>
      </p:sp>
      <p:sp>
        <p:nvSpPr>
          <p:cNvPr id="564" name="Google Shape;564;ga455a5c968_0_32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a455a5c968_0_32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566" name="Google Shape;566;ga455a5c968_0_32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ga455a5c968_0_32"/>
          <p:cNvSpPr txBox="1"/>
          <p:nvPr>
            <p:ph idx="3" type="body"/>
          </p:nvPr>
        </p:nvSpPr>
        <p:spPr>
          <a:xfrm>
            <a:off x="971568" y="1412776"/>
            <a:ext cx="7344900" cy="42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Minikube 掛載本地端映像檔的方法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把映像檔push到docker hub，讓k8s部署應用程式時自動去docker hub pull回來。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把映像檔build進minikube node的docker engine裡面。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a455a5c968_0_61"/>
          <p:cNvSpPr txBox="1"/>
          <p:nvPr>
            <p:ph type="title"/>
          </p:nvPr>
        </p:nvSpPr>
        <p:spPr>
          <a:xfrm>
            <a:off x="1174530" y="431060"/>
            <a:ext cx="36135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minikube</a:t>
            </a:r>
            <a:endParaRPr/>
          </a:p>
        </p:txBody>
      </p:sp>
      <p:sp>
        <p:nvSpPr>
          <p:cNvPr id="574" name="Google Shape;574;ga455a5c968_0_61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a455a5c968_0_61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576" name="Google Shape;576;ga455a5c968_0_61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ga455a5c968_0_61"/>
          <p:cNvSpPr txBox="1"/>
          <p:nvPr>
            <p:ph idx="3" type="body"/>
          </p:nvPr>
        </p:nvSpPr>
        <p:spPr>
          <a:xfrm>
            <a:off x="971575" y="1412775"/>
            <a:ext cx="7867500" cy="477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Minikube 掛載本地端映像檔的方法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將docker</a:t>
            </a:r>
            <a:r>
              <a:rPr lang="en-US" sz="1700"/>
              <a:t>環境改成minikube的環境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$ eval $( minikube docker-env )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將本地端dockerfile build起來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$ docker build -t &lt;name&gt;:&lt;tag&gt; .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700"/>
              <a:t>一定要加一行指令</a:t>
            </a:r>
            <a:endParaRPr b="1"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在命令列跑起來的話要加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kubectl run &lt;pod-name&gt;--image=&lt;name&gt;:&lt;tag&gt; </a:t>
            </a:r>
            <a:r>
              <a:rPr b="1" lang="en-US" sz="1700">
                <a:solidFill>
                  <a:srgbClr val="FF0000"/>
                </a:solidFill>
              </a:rPr>
              <a:t>--image-pull-policy=Never</a:t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737373"/>
                </a:solidFill>
              </a:rPr>
              <a:t>在yaml的話要在spec.containers加</a:t>
            </a:r>
            <a:endParaRPr sz="1700">
              <a:solidFill>
                <a:srgbClr val="737373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0000"/>
                </a:solidFill>
              </a:rPr>
              <a:t>imagePullPolicy: Never</a:t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578" name="Google Shape;578;ga455a5c968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89" y="1298475"/>
            <a:ext cx="2482158" cy="31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a455a5c968_0_61"/>
          <p:cNvSpPr/>
          <p:nvPr/>
        </p:nvSpPr>
        <p:spPr>
          <a:xfrm>
            <a:off x="6096000" y="3286125"/>
            <a:ext cx="1838400" cy="20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"/>
          <p:cNvSpPr txBox="1"/>
          <p:nvPr>
            <p:ph idx="1" type="body"/>
          </p:nvPr>
        </p:nvSpPr>
        <p:spPr>
          <a:xfrm>
            <a:off x="900113" y="3068960"/>
            <a:ext cx="4247951" cy="1512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800"/>
              <a:buFont typeface="Arial"/>
              <a:buNone/>
            </a:pPr>
            <a:r>
              <a:rPr lang="en-US"/>
              <a:t>k8s 讚！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83c03256_1_19"/>
          <p:cNvSpPr txBox="1"/>
          <p:nvPr>
            <p:ph type="title"/>
          </p:nvPr>
        </p:nvSpPr>
        <p:spPr>
          <a:xfrm>
            <a:off x="1174530" y="431060"/>
            <a:ext cx="3613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k8s簡介</a:t>
            </a:r>
            <a:endParaRPr/>
          </a:p>
        </p:txBody>
      </p:sp>
      <p:sp>
        <p:nvSpPr>
          <p:cNvPr id="103" name="Google Shape;103;ga483c03256_1_19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4" name="Google Shape;104;ga483c03256_1_19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5" name="Google Shape;105;ga483c03256_1_19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ga483c03256_1_19"/>
          <p:cNvSpPr txBox="1"/>
          <p:nvPr>
            <p:ph idx="4294967295" type="body"/>
          </p:nvPr>
        </p:nvSpPr>
        <p:spPr>
          <a:xfrm>
            <a:off x="900031" y="1428450"/>
            <a:ext cx="7704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為什麼使用Kubernetes？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微服務(microservices)架構大大減少程式複雜度，將每個服務依照各自業務需求獨立出來，以 Rest API 互相構通。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因為切分出許多的小服務，如果人工建置環境的話，不僅麻煩還很容易出錯，這時候Kubernetes就是個不錯的選擇。</a:t>
            </a:r>
            <a:endParaRPr sz="1800"/>
          </a:p>
        </p:txBody>
      </p:sp>
      <p:pic>
        <p:nvPicPr>
          <p:cNvPr id="107" name="Google Shape;107;ga483c03256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325" y="4003750"/>
            <a:ext cx="2137176" cy="207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83c03256_1_29"/>
          <p:cNvSpPr txBox="1"/>
          <p:nvPr>
            <p:ph type="title"/>
          </p:nvPr>
        </p:nvSpPr>
        <p:spPr>
          <a:xfrm>
            <a:off x="1174530" y="431060"/>
            <a:ext cx="3613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k8s簡介</a:t>
            </a:r>
            <a:endParaRPr/>
          </a:p>
        </p:txBody>
      </p:sp>
      <p:sp>
        <p:nvSpPr>
          <p:cNvPr id="113" name="Google Shape;113;ga483c03256_1_29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4" name="Google Shape;114;ga483c03256_1_29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15" name="Google Shape;115;ga483c03256_1_29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ga483c03256_1_29"/>
          <p:cNvSpPr txBox="1"/>
          <p:nvPr>
            <p:ph idx="4294967295" type="body"/>
          </p:nvPr>
        </p:nvSpPr>
        <p:spPr>
          <a:xfrm>
            <a:off x="900031" y="1428450"/>
            <a:ext cx="7704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Kubernetes 的優點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可以跑在任何地方 (Can run anywhere)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高度模組化 (High modular)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活躍的社群 (Open source &amp; active community)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Google的背書 (Backed by Google)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7" name="Google Shape;117;ga483c03256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325" y="4003750"/>
            <a:ext cx="2137176" cy="207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483c03256_1_171"/>
          <p:cNvSpPr txBox="1"/>
          <p:nvPr>
            <p:ph type="title"/>
          </p:nvPr>
        </p:nvSpPr>
        <p:spPr>
          <a:xfrm>
            <a:off x="2354152" y="2780828"/>
            <a:ext cx="4536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Arial"/>
              <a:buNone/>
            </a:pPr>
            <a:r>
              <a:rPr lang="en-US"/>
              <a:t>k8s基本元件與架構</a:t>
            </a:r>
            <a:endParaRPr/>
          </a:p>
        </p:txBody>
      </p:sp>
      <p:sp>
        <p:nvSpPr>
          <p:cNvPr id="123" name="Google Shape;123;ga483c03256_1_171"/>
          <p:cNvSpPr txBox="1"/>
          <p:nvPr>
            <p:ph idx="1" type="body"/>
          </p:nvPr>
        </p:nvSpPr>
        <p:spPr>
          <a:xfrm>
            <a:off x="2354152" y="3152849"/>
            <a:ext cx="4536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24" name="Google Shape;124;ga483c03256_1_171"/>
          <p:cNvSpPr txBox="1"/>
          <p:nvPr>
            <p:ph idx="2" type="body"/>
          </p:nvPr>
        </p:nvSpPr>
        <p:spPr>
          <a:xfrm>
            <a:off x="1399383" y="2671489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83c03256_1_40"/>
          <p:cNvSpPr txBox="1"/>
          <p:nvPr>
            <p:ph type="title"/>
          </p:nvPr>
        </p:nvSpPr>
        <p:spPr>
          <a:xfrm>
            <a:off x="1174530" y="431060"/>
            <a:ext cx="3613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k8s基本元件與架構</a:t>
            </a:r>
            <a:endParaRPr/>
          </a:p>
        </p:txBody>
      </p:sp>
      <p:sp>
        <p:nvSpPr>
          <p:cNvPr id="130" name="Google Shape;130;ga483c03256_1_40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1" name="Google Shape;131;ga483c03256_1_40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2" name="Google Shape;132;ga483c03256_1_40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ga483c03256_1_40"/>
          <p:cNvSpPr txBox="1"/>
          <p:nvPr>
            <p:ph idx="4294967295" type="body"/>
          </p:nvPr>
        </p:nvSpPr>
        <p:spPr>
          <a:xfrm>
            <a:off x="900031" y="1428450"/>
            <a:ext cx="7704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k8s的基本元件可分為：</a:t>
            </a:r>
            <a:endParaRPr sz="1800"/>
          </a:p>
        </p:txBody>
      </p:sp>
      <p:sp>
        <p:nvSpPr>
          <p:cNvPr id="134" name="Google Shape;134;ga483c03256_1_40"/>
          <p:cNvSpPr/>
          <p:nvPr/>
        </p:nvSpPr>
        <p:spPr>
          <a:xfrm>
            <a:off x="713000" y="2113800"/>
            <a:ext cx="2571900" cy="1315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Pod</a:t>
            </a:r>
            <a:endParaRPr sz="2500"/>
          </a:p>
        </p:txBody>
      </p:sp>
      <p:sp>
        <p:nvSpPr>
          <p:cNvPr id="135" name="Google Shape;135;ga483c03256_1_40"/>
          <p:cNvSpPr txBox="1"/>
          <p:nvPr>
            <p:ph idx="4294967295" type="body"/>
          </p:nvPr>
        </p:nvSpPr>
        <p:spPr>
          <a:xfrm>
            <a:off x="719700" y="3598825"/>
            <a:ext cx="77046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Pod可以說是k8s中的最小單位，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一個 Pod 在Kubernetes世界中就相當於一個application。</a:t>
            </a:r>
            <a:endParaRPr sz="1800"/>
          </a:p>
        </p:txBody>
      </p:sp>
      <p:sp>
        <p:nvSpPr>
          <p:cNvPr id="136" name="Google Shape;136;ga483c03256_1_40"/>
          <p:cNvSpPr/>
          <p:nvPr/>
        </p:nvSpPr>
        <p:spPr>
          <a:xfrm>
            <a:off x="3466375" y="2113800"/>
            <a:ext cx="2571900" cy="1315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Node</a:t>
            </a:r>
            <a:endParaRPr sz="2500"/>
          </a:p>
        </p:txBody>
      </p:sp>
      <p:sp>
        <p:nvSpPr>
          <p:cNvPr id="137" name="Google Shape;137;ga483c03256_1_40"/>
          <p:cNvSpPr/>
          <p:nvPr/>
        </p:nvSpPr>
        <p:spPr>
          <a:xfrm>
            <a:off x="6219750" y="2113800"/>
            <a:ext cx="2571900" cy="1315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Cluster</a:t>
            </a:r>
            <a:endParaRPr sz="2500"/>
          </a:p>
        </p:txBody>
      </p:sp>
      <p:sp>
        <p:nvSpPr>
          <p:cNvPr id="138" name="Google Shape;138;ga483c03256_1_40"/>
          <p:cNvSpPr txBox="1"/>
          <p:nvPr>
            <p:ph idx="4294967295" type="body"/>
          </p:nvPr>
        </p:nvSpPr>
        <p:spPr>
          <a:xfrm>
            <a:off x="719700" y="3598825"/>
            <a:ext cx="77046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一個 Node 在Kubernetes世界中就是指實體機、虛擬機。</a:t>
            </a:r>
            <a:endParaRPr sz="1800"/>
          </a:p>
        </p:txBody>
      </p:sp>
      <p:sp>
        <p:nvSpPr>
          <p:cNvPr id="139" name="Google Shape;139;ga483c03256_1_40"/>
          <p:cNvSpPr txBox="1"/>
          <p:nvPr>
            <p:ph idx="4294967295" type="body"/>
          </p:nvPr>
        </p:nvSpPr>
        <p:spPr>
          <a:xfrm>
            <a:off x="719700" y="3598825"/>
            <a:ext cx="77046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Cluster就是Kubernetes 中多個 Node 與 Master 的集合。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基本上可以想成在同一個環境裡所有 Node 集合在一起的單位。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83c03256_1_64"/>
          <p:cNvSpPr txBox="1"/>
          <p:nvPr>
            <p:ph type="title"/>
          </p:nvPr>
        </p:nvSpPr>
        <p:spPr>
          <a:xfrm>
            <a:off x="1174530" y="431060"/>
            <a:ext cx="3613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k8s基本元件與架構</a:t>
            </a:r>
            <a:endParaRPr/>
          </a:p>
        </p:txBody>
      </p:sp>
      <p:sp>
        <p:nvSpPr>
          <p:cNvPr id="145" name="Google Shape;145;ga483c03256_1_64"/>
          <p:cNvSpPr txBox="1"/>
          <p:nvPr>
            <p:ph idx="1" type="body"/>
          </p:nvPr>
        </p:nvSpPr>
        <p:spPr>
          <a:xfrm>
            <a:off x="1174530" y="709668"/>
            <a:ext cx="3613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6" name="Google Shape;146;ga483c03256_1_64"/>
          <p:cNvSpPr txBox="1"/>
          <p:nvPr>
            <p:ph idx="2" type="body"/>
          </p:nvPr>
        </p:nvSpPr>
        <p:spPr>
          <a:xfrm>
            <a:off x="395568" y="332688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47" name="Google Shape;147;ga483c03256_1_64"/>
          <p:cNvSpPr txBox="1"/>
          <p:nvPr>
            <p:ph idx="12" type="sldNum"/>
          </p:nvPr>
        </p:nvSpPr>
        <p:spPr>
          <a:xfrm>
            <a:off x="8100392" y="6187858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a483c03256_1_64"/>
          <p:cNvSpPr/>
          <p:nvPr/>
        </p:nvSpPr>
        <p:spPr>
          <a:xfrm>
            <a:off x="2526300" y="1227425"/>
            <a:ext cx="4091400" cy="1529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483c03256_1_64"/>
          <p:cNvSpPr/>
          <p:nvPr/>
        </p:nvSpPr>
        <p:spPr>
          <a:xfrm>
            <a:off x="2678900" y="1733975"/>
            <a:ext cx="18054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Scheduler</a:t>
            </a:r>
            <a:endParaRPr/>
          </a:p>
        </p:txBody>
      </p:sp>
      <p:sp>
        <p:nvSpPr>
          <p:cNvPr id="150" name="Google Shape;150;ga483c03256_1_64"/>
          <p:cNvSpPr/>
          <p:nvPr/>
        </p:nvSpPr>
        <p:spPr>
          <a:xfrm>
            <a:off x="4679250" y="1733975"/>
            <a:ext cx="18054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Controller-manager</a:t>
            </a:r>
            <a:endParaRPr/>
          </a:p>
        </p:txBody>
      </p:sp>
      <p:sp>
        <p:nvSpPr>
          <p:cNvPr id="151" name="Google Shape;151;ga483c03256_1_64"/>
          <p:cNvSpPr/>
          <p:nvPr/>
        </p:nvSpPr>
        <p:spPr>
          <a:xfrm>
            <a:off x="2678800" y="2262925"/>
            <a:ext cx="18054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Server</a:t>
            </a:r>
            <a:endParaRPr/>
          </a:p>
        </p:txBody>
      </p:sp>
      <p:sp>
        <p:nvSpPr>
          <p:cNvPr id="152" name="Google Shape;152;ga483c03256_1_64"/>
          <p:cNvSpPr/>
          <p:nvPr/>
        </p:nvSpPr>
        <p:spPr>
          <a:xfrm>
            <a:off x="4679250" y="2262925"/>
            <a:ext cx="18054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etcd</a:t>
            </a:r>
            <a:endParaRPr/>
          </a:p>
        </p:txBody>
      </p:sp>
      <p:sp>
        <p:nvSpPr>
          <p:cNvPr id="153" name="Google Shape;153;ga483c03256_1_64"/>
          <p:cNvSpPr txBox="1"/>
          <p:nvPr/>
        </p:nvSpPr>
        <p:spPr>
          <a:xfrm>
            <a:off x="2678900" y="1262688"/>
            <a:ext cx="75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Master</a:t>
            </a:r>
            <a:endParaRPr/>
          </a:p>
        </p:txBody>
      </p:sp>
      <p:sp>
        <p:nvSpPr>
          <p:cNvPr id="154" name="Google Shape;154;ga483c03256_1_64"/>
          <p:cNvSpPr/>
          <p:nvPr/>
        </p:nvSpPr>
        <p:spPr>
          <a:xfrm>
            <a:off x="2156150" y="3117275"/>
            <a:ext cx="2022900" cy="3507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a483c03256_1_64"/>
          <p:cNvSpPr txBox="1"/>
          <p:nvPr/>
        </p:nvSpPr>
        <p:spPr>
          <a:xfrm>
            <a:off x="2248525" y="3263138"/>
            <a:ext cx="75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</a:t>
            </a:r>
            <a:endParaRPr/>
          </a:p>
        </p:txBody>
      </p:sp>
      <p:sp>
        <p:nvSpPr>
          <p:cNvPr id="156" name="Google Shape;156;ga483c03256_1_64"/>
          <p:cNvSpPr/>
          <p:nvPr/>
        </p:nvSpPr>
        <p:spPr>
          <a:xfrm>
            <a:off x="3212625" y="3687875"/>
            <a:ext cx="9015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kubelet</a:t>
            </a:r>
            <a:endParaRPr/>
          </a:p>
        </p:txBody>
      </p:sp>
      <p:sp>
        <p:nvSpPr>
          <p:cNvPr id="157" name="Google Shape;157;ga483c03256_1_64"/>
          <p:cNvSpPr/>
          <p:nvPr/>
        </p:nvSpPr>
        <p:spPr>
          <a:xfrm>
            <a:off x="2240550" y="4188825"/>
            <a:ext cx="1805400" cy="23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a483c03256_1_64"/>
          <p:cNvSpPr/>
          <p:nvPr/>
        </p:nvSpPr>
        <p:spPr>
          <a:xfrm>
            <a:off x="2357450" y="4559000"/>
            <a:ext cx="1548900" cy="111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a483c03256_1_64"/>
          <p:cNvSpPr txBox="1"/>
          <p:nvPr/>
        </p:nvSpPr>
        <p:spPr>
          <a:xfrm>
            <a:off x="2240450" y="4177600"/>
            <a:ext cx="180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 Runtime</a:t>
            </a:r>
            <a:endParaRPr/>
          </a:p>
        </p:txBody>
      </p:sp>
      <p:sp>
        <p:nvSpPr>
          <p:cNvPr id="160" name="Google Shape;160;ga483c03256_1_64"/>
          <p:cNvSpPr/>
          <p:nvPr/>
        </p:nvSpPr>
        <p:spPr>
          <a:xfrm>
            <a:off x="2240450" y="3682275"/>
            <a:ext cx="9015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proxy</a:t>
            </a:r>
            <a:endParaRPr/>
          </a:p>
        </p:txBody>
      </p:sp>
      <p:sp>
        <p:nvSpPr>
          <p:cNvPr id="161" name="Google Shape;161;ga483c03256_1_64"/>
          <p:cNvSpPr/>
          <p:nvPr/>
        </p:nvSpPr>
        <p:spPr>
          <a:xfrm>
            <a:off x="2357450" y="5738900"/>
            <a:ext cx="1548900" cy="460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a483c03256_1_64"/>
          <p:cNvSpPr txBox="1"/>
          <p:nvPr/>
        </p:nvSpPr>
        <p:spPr>
          <a:xfrm>
            <a:off x="2311250" y="4575200"/>
            <a:ext cx="57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163" name="Google Shape;163;ga483c03256_1_64"/>
          <p:cNvSpPr txBox="1"/>
          <p:nvPr/>
        </p:nvSpPr>
        <p:spPr>
          <a:xfrm>
            <a:off x="2248525" y="5782575"/>
            <a:ext cx="57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164" name="Google Shape;164;ga483c03256_1_64"/>
          <p:cNvSpPr/>
          <p:nvPr/>
        </p:nvSpPr>
        <p:spPr>
          <a:xfrm>
            <a:off x="2824525" y="4667325"/>
            <a:ext cx="10458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165" name="Google Shape;165;ga483c03256_1_64"/>
          <p:cNvSpPr/>
          <p:nvPr/>
        </p:nvSpPr>
        <p:spPr>
          <a:xfrm>
            <a:off x="2824525" y="5157050"/>
            <a:ext cx="10458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166" name="Google Shape;166;ga483c03256_1_64"/>
          <p:cNvSpPr/>
          <p:nvPr/>
        </p:nvSpPr>
        <p:spPr>
          <a:xfrm>
            <a:off x="2824525" y="5782575"/>
            <a:ext cx="10458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167" name="Google Shape;167;ga483c03256_1_64"/>
          <p:cNvSpPr/>
          <p:nvPr/>
        </p:nvSpPr>
        <p:spPr>
          <a:xfrm>
            <a:off x="4765800" y="3070575"/>
            <a:ext cx="2022900" cy="3729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a483c03256_1_64"/>
          <p:cNvSpPr txBox="1"/>
          <p:nvPr/>
        </p:nvSpPr>
        <p:spPr>
          <a:xfrm>
            <a:off x="4858175" y="3216438"/>
            <a:ext cx="75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</a:t>
            </a:r>
            <a:endParaRPr/>
          </a:p>
        </p:txBody>
      </p:sp>
      <p:sp>
        <p:nvSpPr>
          <p:cNvPr id="169" name="Google Shape;169;ga483c03256_1_64"/>
          <p:cNvSpPr/>
          <p:nvPr/>
        </p:nvSpPr>
        <p:spPr>
          <a:xfrm>
            <a:off x="5822275" y="3641175"/>
            <a:ext cx="9015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kubelet</a:t>
            </a:r>
            <a:endParaRPr/>
          </a:p>
        </p:txBody>
      </p:sp>
      <p:sp>
        <p:nvSpPr>
          <p:cNvPr id="170" name="Google Shape;170;ga483c03256_1_64"/>
          <p:cNvSpPr/>
          <p:nvPr/>
        </p:nvSpPr>
        <p:spPr>
          <a:xfrm>
            <a:off x="4850200" y="4142125"/>
            <a:ext cx="1805400" cy="257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a483c03256_1_64"/>
          <p:cNvSpPr/>
          <p:nvPr/>
        </p:nvSpPr>
        <p:spPr>
          <a:xfrm>
            <a:off x="4967100" y="4512300"/>
            <a:ext cx="1548900" cy="111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a483c03256_1_64"/>
          <p:cNvSpPr txBox="1"/>
          <p:nvPr/>
        </p:nvSpPr>
        <p:spPr>
          <a:xfrm>
            <a:off x="4850100" y="4130900"/>
            <a:ext cx="180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 Runtime</a:t>
            </a:r>
            <a:endParaRPr/>
          </a:p>
        </p:txBody>
      </p:sp>
      <p:sp>
        <p:nvSpPr>
          <p:cNvPr id="173" name="Google Shape;173;ga483c03256_1_64"/>
          <p:cNvSpPr/>
          <p:nvPr/>
        </p:nvSpPr>
        <p:spPr>
          <a:xfrm>
            <a:off x="4850100" y="3635575"/>
            <a:ext cx="9015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proxy</a:t>
            </a:r>
            <a:endParaRPr/>
          </a:p>
        </p:txBody>
      </p:sp>
      <p:sp>
        <p:nvSpPr>
          <p:cNvPr id="174" name="Google Shape;174;ga483c03256_1_64"/>
          <p:cNvSpPr/>
          <p:nvPr/>
        </p:nvSpPr>
        <p:spPr>
          <a:xfrm>
            <a:off x="4967100" y="5692200"/>
            <a:ext cx="1548900" cy="460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a483c03256_1_64"/>
          <p:cNvSpPr txBox="1"/>
          <p:nvPr/>
        </p:nvSpPr>
        <p:spPr>
          <a:xfrm>
            <a:off x="4920900" y="4528500"/>
            <a:ext cx="57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176" name="Google Shape;176;ga483c03256_1_64"/>
          <p:cNvSpPr txBox="1"/>
          <p:nvPr/>
        </p:nvSpPr>
        <p:spPr>
          <a:xfrm>
            <a:off x="4936650" y="5739900"/>
            <a:ext cx="57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177" name="Google Shape;177;ga483c03256_1_64"/>
          <p:cNvSpPr/>
          <p:nvPr/>
        </p:nvSpPr>
        <p:spPr>
          <a:xfrm>
            <a:off x="5434175" y="4620625"/>
            <a:ext cx="10458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178" name="Google Shape;178;ga483c03256_1_64"/>
          <p:cNvSpPr/>
          <p:nvPr/>
        </p:nvSpPr>
        <p:spPr>
          <a:xfrm>
            <a:off x="5434175" y="5110350"/>
            <a:ext cx="10458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179" name="Google Shape;179;ga483c03256_1_64"/>
          <p:cNvSpPr/>
          <p:nvPr/>
        </p:nvSpPr>
        <p:spPr>
          <a:xfrm>
            <a:off x="4967100" y="6222000"/>
            <a:ext cx="1548900" cy="460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a483c03256_1_64"/>
          <p:cNvSpPr/>
          <p:nvPr/>
        </p:nvSpPr>
        <p:spPr>
          <a:xfrm>
            <a:off x="5434175" y="6273300"/>
            <a:ext cx="10458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181" name="Google Shape;181;ga483c03256_1_64"/>
          <p:cNvSpPr txBox="1"/>
          <p:nvPr/>
        </p:nvSpPr>
        <p:spPr>
          <a:xfrm>
            <a:off x="4936650" y="6273300"/>
            <a:ext cx="57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  <a:endParaRPr/>
          </a:p>
        </p:txBody>
      </p:sp>
      <p:sp>
        <p:nvSpPr>
          <p:cNvPr id="182" name="Google Shape;182;ga483c03256_1_64"/>
          <p:cNvSpPr/>
          <p:nvPr/>
        </p:nvSpPr>
        <p:spPr>
          <a:xfrm>
            <a:off x="5434175" y="5739900"/>
            <a:ext cx="1045800" cy="36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</a:t>
            </a:r>
            <a:endParaRPr/>
          </a:p>
        </p:txBody>
      </p:sp>
      <p:cxnSp>
        <p:nvCxnSpPr>
          <p:cNvPr id="183" name="Google Shape;183;ga483c03256_1_64"/>
          <p:cNvCxnSpPr>
            <a:endCxn id="151" idx="1"/>
          </p:cNvCxnSpPr>
          <p:nvPr/>
        </p:nvCxnSpPr>
        <p:spPr>
          <a:xfrm flipH="1" rot="10800000">
            <a:off x="1383400" y="2445475"/>
            <a:ext cx="1295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ga483c03256_1_64"/>
          <p:cNvSpPr txBox="1"/>
          <p:nvPr/>
        </p:nvSpPr>
        <p:spPr>
          <a:xfrm>
            <a:off x="1334575" y="2045700"/>
            <a:ext cx="8217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kubectl</a:t>
            </a:r>
            <a:endParaRPr/>
          </a:p>
        </p:txBody>
      </p:sp>
      <p:sp>
        <p:nvSpPr>
          <p:cNvPr id="185" name="Google Shape;185;ga483c03256_1_64"/>
          <p:cNvSpPr/>
          <p:nvPr/>
        </p:nvSpPr>
        <p:spPr>
          <a:xfrm>
            <a:off x="3195200" y="3263400"/>
            <a:ext cx="759900" cy="26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</a:t>
            </a:r>
            <a:endParaRPr/>
          </a:p>
        </p:txBody>
      </p:sp>
      <p:sp>
        <p:nvSpPr>
          <p:cNvPr id="186" name="Google Shape;186;ga483c03256_1_64"/>
          <p:cNvSpPr/>
          <p:nvPr/>
        </p:nvSpPr>
        <p:spPr>
          <a:xfrm>
            <a:off x="5822275" y="3247913"/>
            <a:ext cx="759900" cy="26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</a:t>
            </a:r>
            <a:endParaRPr/>
          </a:p>
        </p:txBody>
      </p:sp>
      <p:cxnSp>
        <p:nvCxnSpPr>
          <p:cNvPr id="187" name="Google Shape;187;ga483c03256_1_64"/>
          <p:cNvCxnSpPr>
            <a:stCxn id="151" idx="2"/>
            <a:endCxn id="156" idx="3"/>
          </p:cNvCxnSpPr>
          <p:nvPr/>
        </p:nvCxnSpPr>
        <p:spPr>
          <a:xfrm flipH="1" rot="-5400000">
            <a:off x="3226600" y="2982925"/>
            <a:ext cx="1242300" cy="532500"/>
          </a:xfrm>
          <a:prstGeom prst="bentConnector4">
            <a:avLst>
              <a:gd fmla="val 26835" name="adj1"/>
              <a:gd fmla="val 1447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8" name="Google Shape;188;ga483c03256_1_64"/>
          <p:cNvCxnSpPr>
            <a:stCxn id="151" idx="2"/>
            <a:endCxn id="169" idx="3"/>
          </p:cNvCxnSpPr>
          <p:nvPr/>
        </p:nvCxnSpPr>
        <p:spPr>
          <a:xfrm flipH="1" rot="-5400000">
            <a:off x="4554700" y="1654825"/>
            <a:ext cx="1195800" cy="3142200"/>
          </a:xfrm>
          <a:prstGeom prst="bentConnector4">
            <a:avLst>
              <a:gd fmla="val 27879" name="adj1"/>
              <a:gd fmla="val 10758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ungyo Group">
  <a:themeElements>
    <a:clrScheme name="Chungyo Group CIS">
      <a:dk1>
        <a:srgbClr val="C0CC00"/>
      </a:dk1>
      <a:lt1>
        <a:srgbClr val="E3E4EB"/>
      </a:lt1>
      <a:dk2>
        <a:srgbClr val="909228"/>
      </a:dk2>
      <a:lt2>
        <a:srgbClr val="E3E4EB"/>
      </a:lt2>
      <a:accent1>
        <a:srgbClr val="909228"/>
      </a:accent1>
      <a:accent2>
        <a:srgbClr val="E13863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9092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