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9"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7" autoAdjust="0"/>
    <p:restoredTop sz="86158" autoAdjust="0"/>
  </p:normalViewPr>
  <p:slideViewPr>
    <p:cSldViewPr snapToGrid="0" snapToObjects="1">
      <p:cViewPr>
        <p:scale>
          <a:sx n="110" d="100"/>
          <a:sy n="110" d="100"/>
        </p:scale>
        <p:origin x="-176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AB8312-31A4-D844-BA77-7D01642225E0}" type="datetimeFigureOut">
              <a:rPr lang="en-US" smtClean="0"/>
              <a:t>4/18/16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DCBF96-8D76-214B-9926-EF5E44B8F77F}" type="slidenum">
              <a:rPr lang="en-US" smtClean="0"/>
              <a:t>‹#›</a:t>
            </a:fld>
            <a:endParaRPr lang="en-US"/>
          </a:p>
        </p:txBody>
      </p:sp>
    </p:spTree>
    <p:extLst>
      <p:ext uri="{BB962C8B-B14F-4D97-AF65-F5344CB8AC3E}">
        <p14:creationId xmlns:p14="http://schemas.microsoft.com/office/powerpoint/2010/main" val="9388103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Local vs. git-builder.</a:t>
            </a:r>
            <a:r>
              <a:rPr lang="en-US" baseline="0" dirty="0" smtClean="0"/>
              <a:t> When we test using </a:t>
            </a:r>
            <a:r>
              <a:rPr lang="en-US" baseline="0" dirty="0" err="1" smtClean="0"/>
              <a:t>vstart.sh</a:t>
            </a:r>
            <a:r>
              <a:rPr lang="en-US" baseline="0" dirty="0" smtClean="0"/>
              <a:t>, we have a specific environment that might differ from the curate/sanitized one from upstream (git-builder)</a:t>
            </a:r>
            <a:endParaRPr lang="en-US" dirty="0" smtClean="0"/>
          </a:p>
          <a:p>
            <a:pPr marL="171450" indent="-171450">
              <a:buFontTx/>
              <a:buChar char="•"/>
            </a:pPr>
            <a:r>
              <a:rPr lang="en-US" dirty="0" smtClean="0"/>
              <a:t>Testing the entire end-to-end build</a:t>
            </a:r>
            <a:r>
              <a:rPr lang="en-US" baseline="0" dirty="0" smtClean="0"/>
              <a:t> pipeline: when we build using a builder, we are testing the entire end-to-end development pipeline. A</a:t>
            </a:r>
            <a:r>
              <a:rPr lang="en-US" dirty="0" smtClean="0"/>
              <a:t> build in</a:t>
            </a:r>
            <a:r>
              <a:rPr lang="en-US" baseline="0" dirty="0" smtClean="0"/>
              <a:t> git-builder might break because of a problem with packaging, i.e. </a:t>
            </a:r>
            <a:r>
              <a:rPr lang="en-US" baseline="0" dirty="0" err="1" smtClean="0"/>
              <a:t>distro</a:t>
            </a:r>
            <a:r>
              <a:rPr lang="en-US" baseline="0" dirty="0" smtClean="0"/>
              <a:t>-specific. But when we develop we don’t care about those issues, we care about the stuff we’re hacking on. We can defer those issues to later, when we’re done with out stuff</a:t>
            </a:r>
          </a:p>
          <a:p>
            <a:pPr marL="171450" indent="-171450">
              <a:buFontTx/>
              <a:buChar char="•"/>
            </a:pPr>
            <a:r>
              <a:rPr lang="en-US" baseline="0" dirty="0" smtClean="0"/>
              <a:t>It might take more than an hour from the time we finish running make, to the time we can test (on bare-metal) in remote nodes. Testing locally using </a:t>
            </a:r>
            <a:r>
              <a:rPr lang="en-US" baseline="0" dirty="0" err="1" smtClean="0"/>
              <a:t>vstart.sh</a:t>
            </a:r>
            <a:r>
              <a:rPr lang="en-US" baseline="0" dirty="0" smtClean="0"/>
              <a:t> is fast, but unrealistic.</a:t>
            </a:r>
          </a:p>
          <a:p>
            <a:pPr marL="0" indent="0">
              <a:buFontTx/>
              <a:buNone/>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2DCBF96-8D76-214B-9926-EF5E44B8F77F}" type="slidenum">
              <a:rPr lang="en-US" smtClean="0"/>
              <a:t>1</a:t>
            </a:fld>
            <a:endParaRPr lang="en-US"/>
          </a:p>
        </p:txBody>
      </p:sp>
    </p:spTree>
    <p:extLst>
      <p:ext uri="{BB962C8B-B14F-4D97-AF65-F5344CB8AC3E}">
        <p14:creationId xmlns:p14="http://schemas.microsoft.com/office/powerpoint/2010/main" val="18583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Using containers we can solve all the</a:t>
            </a:r>
            <a:r>
              <a:rPr lang="en-US" baseline="0" dirty="0" smtClean="0"/>
              <a:t> issues mentioned before:</a:t>
            </a:r>
          </a:p>
          <a:p>
            <a:pPr marL="628650" lvl="1" indent="-171450">
              <a:buFontTx/>
              <a:buChar char="•"/>
            </a:pPr>
            <a:r>
              <a:rPr lang="en-US" baseline="0" dirty="0" smtClean="0"/>
              <a:t>We all share the same </a:t>
            </a:r>
            <a:r>
              <a:rPr lang="en-US" baseline="0" dirty="0" err="1" smtClean="0"/>
              <a:t>dev</a:t>
            </a:r>
            <a:r>
              <a:rPr lang="en-US" baseline="0" dirty="0" smtClean="0"/>
              <a:t> environment since we use a docker image to build (we all are using the same 3</a:t>
            </a:r>
            <a:r>
              <a:rPr lang="en-US" baseline="30000" dirty="0" smtClean="0"/>
              <a:t>rd</a:t>
            </a:r>
            <a:r>
              <a:rPr lang="en-US" baseline="0" dirty="0" smtClean="0"/>
              <a:t> party lib dependencies)</a:t>
            </a:r>
          </a:p>
          <a:p>
            <a:pPr marL="628650" lvl="1" indent="-171450">
              <a:buFontTx/>
              <a:buChar char="•"/>
            </a:pPr>
            <a:r>
              <a:rPr lang="en-US" baseline="0" dirty="0" smtClean="0"/>
              <a:t>We don’t need to wait for </a:t>
            </a:r>
            <a:r>
              <a:rPr lang="en-US" baseline="0" dirty="0" err="1" smtClean="0"/>
              <a:t>distro</a:t>
            </a:r>
            <a:r>
              <a:rPr lang="en-US" baseline="0" dirty="0" smtClean="0"/>
              <a:t>-specific packaging to finish since we’re directly copying binaries.</a:t>
            </a:r>
          </a:p>
          <a:p>
            <a:pPr marL="628650" lvl="1" indent="-171450">
              <a:buFontTx/>
              <a:buChar char="•"/>
            </a:pPr>
            <a:r>
              <a:rPr lang="en-US" baseline="0" dirty="0" smtClean="0"/>
              <a:t>We get rid off </a:t>
            </a:r>
            <a:r>
              <a:rPr lang="en-US" baseline="0" dirty="0" err="1" smtClean="0"/>
              <a:t>vstart.sh</a:t>
            </a:r>
            <a:r>
              <a:rPr lang="en-US" baseline="0" dirty="0" smtClean="0"/>
              <a:t> by running all daemons in a single container. To reproduce an issue, we share </a:t>
            </a:r>
            <a:r>
              <a:rPr lang="en-US" baseline="0" dirty="0" err="1" smtClean="0"/>
              <a:t>git’s</a:t>
            </a:r>
            <a:r>
              <a:rPr lang="en-US" baseline="0" dirty="0" smtClean="0"/>
              <a:t> sha1 and the docker run </a:t>
            </a:r>
            <a:r>
              <a:rPr lang="en-US" baseline="0" dirty="0" err="1" smtClean="0"/>
              <a:t>args</a:t>
            </a:r>
            <a:r>
              <a:rPr lang="en-US" baseline="0" dirty="0" smtClean="0"/>
              <a:t> for the </a:t>
            </a:r>
            <a:r>
              <a:rPr lang="en-US" baseline="0" dirty="0" err="1" smtClean="0"/>
              <a:t>ceph</a:t>
            </a:r>
            <a:r>
              <a:rPr lang="en-US" baseline="0" dirty="0" smtClean="0"/>
              <a:t>/demo image.</a:t>
            </a:r>
          </a:p>
          <a:p>
            <a:pPr marL="628650" lvl="1" indent="-171450">
              <a:buFontTx/>
              <a:buChar char="•"/>
            </a:pPr>
            <a:r>
              <a:rPr lang="en-US" baseline="0" dirty="0" smtClean="0"/>
              <a:t>We deploy using upstream </a:t>
            </a:r>
            <a:r>
              <a:rPr lang="en-US" baseline="0" dirty="0" err="1" smtClean="0"/>
              <a:t>ceph-ansible</a:t>
            </a:r>
            <a:r>
              <a:rPr lang="en-US" baseline="0" dirty="0" smtClean="0"/>
              <a:t>, so we don’t need to worry about</a:t>
            </a:r>
          </a:p>
          <a:p>
            <a:pPr marL="628650" lvl="1" indent="-171450">
              <a:buFontTx/>
              <a:buChar char="•"/>
            </a:pPr>
            <a:r>
              <a:rPr lang="en-US" dirty="0" smtClean="0"/>
              <a:t>Iterations are fast since we copy only the binaries that got recompiled.</a:t>
            </a:r>
            <a:endParaRPr lang="en-US" dirty="0"/>
          </a:p>
        </p:txBody>
      </p:sp>
      <p:sp>
        <p:nvSpPr>
          <p:cNvPr id="4" name="Slide Number Placeholder 3"/>
          <p:cNvSpPr>
            <a:spLocks noGrp="1"/>
          </p:cNvSpPr>
          <p:nvPr>
            <p:ph type="sldNum" sz="quarter" idx="10"/>
          </p:nvPr>
        </p:nvSpPr>
        <p:spPr/>
        <p:txBody>
          <a:bodyPr/>
          <a:lstStyle/>
          <a:p>
            <a:fld id="{02DCBF96-8D76-214B-9926-EF5E44B8F77F}" type="slidenum">
              <a:rPr lang="en-US" smtClean="0"/>
              <a:t>2</a:t>
            </a:fld>
            <a:endParaRPr lang="en-US"/>
          </a:p>
        </p:txBody>
      </p:sp>
    </p:spTree>
    <p:extLst>
      <p:ext uri="{BB962C8B-B14F-4D97-AF65-F5344CB8AC3E}">
        <p14:creationId xmlns:p14="http://schemas.microsoft.com/office/powerpoint/2010/main" val="597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7CCF45-5F65-434B-BBB1-77FF47341E06}"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228632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CCF45-5F65-434B-BBB1-77FF47341E06}"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391776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CCF45-5F65-434B-BBB1-77FF47341E06}"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424882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CCF45-5F65-434B-BBB1-77FF47341E06}"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258091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7CCF45-5F65-434B-BBB1-77FF47341E06}" type="datetimeFigureOut">
              <a:rPr lang="en-US" smtClean="0"/>
              <a:t>4/18/16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427864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7CCF45-5F65-434B-BBB1-77FF47341E06}"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54575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7CCF45-5F65-434B-BBB1-77FF47341E06}" type="datetimeFigureOut">
              <a:rPr lang="en-US" smtClean="0"/>
              <a:t>4/18/16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281300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7CCF45-5F65-434B-BBB1-77FF47341E06}" type="datetimeFigureOut">
              <a:rPr lang="en-US" smtClean="0"/>
              <a:t>4/18/16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112766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CCF45-5F65-434B-BBB1-77FF47341E06}" type="datetimeFigureOut">
              <a:rPr lang="en-US" smtClean="0"/>
              <a:t>4/18/16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114981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CCF45-5F65-434B-BBB1-77FF47341E06}"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165930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7CCF45-5F65-434B-BBB1-77FF47341E06}" type="datetimeFigureOut">
              <a:rPr lang="en-US" smtClean="0"/>
              <a:t>4/18/16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E37BA-043B-6F4D-BAFB-1A9504E038AA}" type="slidenum">
              <a:rPr lang="en-US" smtClean="0"/>
              <a:t>‹#›</a:t>
            </a:fld>
            <a:endParaRPr lang="en-US"/>
          </a:p>
        </p:txBody>
      </p:sp>
    </p:spTree>
    <p:extLst>
      <p:ext uri="{BB962C8B-B14F-4D97-AF65-F5344CB8AC3E}">
        <p14:creationId xmlns:p14="http://schemas.microsoft.com/office/powerpoint/2010/main" val="3927767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CCF45-5F65-434B-BBB1-77FF47341E06}" type="datetimeFigureOut">
              <a:rPr lang="en-US" smtClean="0"/>
              <a:t>4/18/16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E37BA-043B-6F4D-BAFB-1A9504E038AA}" type="slidenum">
              <a:rPr lang="en-US" smtClean="0"/>
              <a:t>‹#›</a:t>
            </a:fld>
            <a:endParaRPr lang="en-US"/>
          </a:p>
        </p:txBody>
      </p:sp>
    </p:spTree>
    <p:extLst>
      <p:ext uri="{BB962C8B-B14F-4D97-AF65-F5344CB8AC3E}">
        <p14:creationId xmlns:p14="http://schemas.microsoft.com/office/powerpoint/2010/main" val="3472497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Screen Shot 2016-04-18 at 3.01.41 PM.png"/>
          <p:cNvPicPr>
            <a:picLocks noChangeAspect="1"/>
          </p:cNvPicPr>
          <p:nvPr/>
        </p:nvPicPr>
        <p:blipFill rotWithShape="1">
          <a:blip r:embed="rId3">
            <a:extLst>
              <a:ext uri="{28A0092B-C50C-407E-A947-70E740481C1C}">
                <a14:useLocalDpi xmlns:a14="http://schemas.microsoft.com/office/drawing/2010/main" val="0"/>
              </a:ext>
            </a:extLst>
          </a:blip>
          <a:srcRect b="33056"/>
          <a:stretch/>
        </p:blipFill>
        <p:spPr>
          <a:xfrm>
            <a:off x="7690837" y="4040921"/>
            <a:ext cx="2906326" cy="1216004"/>
          </a:xfrm>
          <a:prstGeom prst="rect">
            <a:avLst/>
          </a:prstGeom>
          <a:ln w="3175" cap="sq" cmpd="sng">
            <a:solidFill>
              <a:srgbClr val="000000"/>
            </a:solidFill>
            <a:prstDash val="solid"/>
            <a:miter lim="800000"/>
          </a:ln>
          <a:effectLst/>
        </p:spPr>
      </p:pic>
      <p:sp>
        <p:nvSpPr>
          <p:cNvPr id="2" name="Title 1"/>
          <p:cNvSpPr>
            <a:spLocks noGrp="1"/>
          </p:cNvSpPr>
          <p:nvPr>
            <p:ph type="title"/>
          </p:nvPr>
        </p:nvSpPr>
        <p:spPr>
          <a:xfrm>
            <a:off x="115454" y="115455"/>
            <a:ext cx="8855364" cy="1143000"/>
          </a:xfrm>
        </p:spPr>
        <p:txBody>
          <a:bodyPr/>
          <a:lstStyle/>
          <a:p>
            <a:pPr algn="l"/>
            <a:r>
              <a:rPr lang="en-US" dirty="0" err="1" smtClean="0">
                <a:latin typeface="PT Sans"/>
                <a:cs typeface="PT Sans"/>
              </a:rPr>
              <a:t>Ceph</a:t>
            </a:r>
            <a:r>
              <a:rPr lang="en-US" dirty="0" smtClean="0">
                <a:latin typeface="PT Sans"/>
                <a:cs typeface="PT Sans"/>
              </a:rPr>
              <a:t> development-build-test cycle</a:t>
            </a:r>
            <a:endParaRPr lang="en-US" dirty="0">
              <a:latin typeface="PT Sans"/>
              <a:cs typeface="PT Sans"/>
            </a:endParaRPr>
          </a:p>
        </p:txBody>
      </p:sp>
      <p:sp>
        <p:nvSpPr>
          <p:cNvPr id="5" name="TextBox 4"/>
          <p:cNvSpPr txBox="1"/>
          <p:nvPr/>
        </p:nvSpPr>
        <p:spPr>
          <a:xfrm>
            <a:off x="287133" y="1417638"/>
            <a:ext cx="1948841" cy="1384995"/>
          </a:xfrm>
          <a:prstGeom prst="rect">
            <a:avLst/>
          </a:prstGeom>
          <a:noFill/>
          <a:ln>
            <a:solidFill>
              <a:schemeClr val="tx1"/>
            </a:solidFill>
            <a:prstDash val="solid"/>
          </a:ln>
        </p:spPr>
        <p:txBody>
          <a:bodyPr wrap="square" rtlCol="0">
            <a:spAutoFit/>
          </a:bodyPr>
          <a:lstStyle/>
          <a:p>
            <a:r>
              <a:rPr lang="en-US" sz="1400" dirty="0" smtClean="0">
                <a:latin typeface="DejaVu Sans Mono"/>
                <a:cs typeface="DejaVu Sans Mono"/>
              </a:rPr>
              <a:t>/</a:t>
            </a:r>
            <a:r>
              <a:rPr lang="en-US" sz="1400" dirty="0" err="1" smtClean="0">
                <a:latin typeface="DejaVu Sans Mono"/>
                <a:cs typeface="DejaVu Sans Mono"/>
              </a:rPr>
              <a:t>myhome</a:t>
            </a:r>
            <a:r>
              <a:rPr lang="en-US" sz="1400" dirty="0" smtClean="0">
                <a:latin typeface="DejaVu Sans Mono"/>
                <a:cs typeface="DejaVu Sans Mono"/>
              </a:rPr>
              <a:t>/</a:t>
            </a:r>
            <a:r>
              <a:rPr lang="en-US" sz="1400" dirty="0" err="1" smtClean="0">
                <a:latin typeface="DejaVu Sans Mono"/>
                <a:cs typeface="DejaVu Sans Mono"/>
              </a:rPr>
              <a:t>ceph</a:t>
            </a:r>
            <a:endParaRPr lang="en-US" sz="1400" dirty="0" smtClean="0">
              <a:latin typeface="DejaVu Sans Mono"/>
              <a:cs typeface="DejaVu Sans Mono"/>
            </a:endParaRPr>
          </a:p>
          <a:p>
            <a:r>
              <a:rPr lang="en-US" sz="1400" dirty="0" smtClean="0">
                <a:latin typeface="DejaVu Sans Mono"/>
                <a:cs typeface="DejaVu Sans Mono"/>
              </a:rPr>
              <a:t>├── admin</a:t>
            </a:r>
          </a:p>
          <a:p>
            <a:r>
              <a:rPr lang="en-US" sz="1400" dirty="0" smtClean="0">
                <a:latin typeface="DejaVu Sans Mono"/>
                <a:cs typeface="DejaVu Sans Mono"/>
              </a:rPr>
              <a:t>├── AUTHORS</a:t>
            </a:r>
          </a:p>
          <a:p>
            <a:r>
              <a:rPr lang="en-US" sz="1400" dirty="0" smtClean="0">
                <a:latin typeface="DejaVu Sans Mono"/>
                <a:cs typeface="DejaVu Sans Mono"/>
              </a:rPr>
              <a:t>├── </a:t>
            </a:r>
            <a:r>
              <a:rPr lang="en-US" sz="1400" dirty="0" err="1" smtClean="0">
                <a:latin typeface="DejaVu Sans Mono"/>
                <a:cs typeface="DejaVu Sans Mono"/>
              </a:rPr>
              <a:t>autogen.sh</a:t>
            </a:r>
            <a:endParaRPr lang="en-US" sz="1400" dirty="0" smtClean="0">
              <a:latin typeface="DejaVu Sans Mono"/>
              <a:cs typeface="DejaVu Sans Mono"/>
            </a:endParaRPr>
          </a:p>
          <a:p>
            <a:r>
              <a:rPr lang="en-US" sz="1400" dirty="0" smtClean="0">
                <a:latin typeface="DejaVu Sans Mono"/>
                <a:cs typeface="DejaVu Sans Mono"/>
              </a:rPr>
              <a:t>└── ... </a:t>
            </a:r>
          </a:p>
          <a:p>
            <a:endParaRPr lang="en-US" sz="1400" dirty="0">
              <a:latin typeface="DejaVu Sans Mono"/>
              <a:cs typeface="DejaVu Sans Mono"/>
            </a:endParaRPr>
          </a:p>
        </p:txBody>
      </p:sp>
      <p:cxnSp>
        <p:nvCxnSpPr>
          <p:cNvPr id="8" name="Straight Arrow Connector 7"/>
          <p:cNvCxnSpPr>
            <a:stCxn id="5" idx="3"/>
          </p:cNvCxnSpPr>
          <p:nvPr/>
        </p:nvCxnSpPr>
        <p:spPr>
          <a:xfrm>
            <a:off x="2235974" y="2110136"/>
            <a:ext cx="854365"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090339" y="1417638"/>
            <a:ext cx="2521612" cy="2246769"/>
          </a:xfrm>
          <a:prstGeom prst="rect">
            <a:avLst/>
          </a:prstGeom>
          <a:noFill/>
          <a:ln>
            <a:solidFill>
              <a:schemeClr val="tx1"/>
            </a:solidFill>
            <a:prstDash val="solid"/>
          </a:ln>
        </p:spPr>
        <p:txBody>
          <a:bodyPr wrap="square" rtlCol="0">
            <a:spAutoFit/>
          </a:bodyPr>
          <a:lstStyle/>
          <a:p>
            <a:r>
              <a:rPr lang="en-US" sz="1400" dirty="0" smtClean="0">
                <a:latin typeface="DejaVu Sans Mono"/>
                <a:cs typeface="DejaVu Sans Mono"/>
              </a:rPr>
              <a:t>/</a:t>
            </a:r>
            <a:r>
              <a:rPr lang="en-US" sz="1400" dirty="0" err="1" smtClean="0">
                <a:latin typeface="DejaVu Sans Mono"/>
                <a:cs typeface="DejaVu Sans Mono"/>
              </a:rPr>
              <a:t>myhome</a:t>
            </a:r>
            <a:r>
              <a:rPr lang="en-US" sz="1400" dirty="0" smtClean="0">
                <a:latin typeface="DejaVu Sans Mono"/>
                <a:cs typeface="DejaVu Sans Mono"/>
              </a:rPr>
              <a:t>/</a:t>
            </a:r>
            <a:r>
              <a:rPr lang="en-US" sz="1400" dirty="0" err="1" smtClean="0">
                <a:latin typeface="DejaVu Sans Mono"/>
                <a:cs typeface="DejaVu Sans Mono"/>
              </a:rPr>
              <a:t>ceph</a:t>
            </a:r>
            <a:endParaRPr lang="en-US" sz="1400" dirty="0" smtClean="0">
              <a:latin typeface="DejaVu Sans Mono"/>
              <a:cs typeface="DejaVu Sans Mono"/>
            </a:endParaRPr>
          </a:p>
          <a:p>
            <a:r>
              <a:rPr lang="en-US" sz="1400" dirty="0" smtClean="0">
                <a:latin typeface="DejaVu Sans Mono"/>
                <a:cs typeface="DejaVu Sans Mono"/>
              </a:rPr>
              <a:t>├── admin</a:t>
            </a:r>
          </a:p>
          <a:p>
            <a:r>
              <a:rPr lang="en-US" sz="1400" dirty="0" smtClean="0">
                <a:latin typeface="DejaVu Sans Mono"/>
                <a:cs typeface="DejaVu Sans Mono"/>
              </a:rPr>
              <a:t>├── AUTHORS</a:t>
            </a:r>
          </a:p>
          <a:p>
            <a:r>
              <a:rPr lang="en-US" sz="1400" dirty="0" smtClean="0">
                <a:latin typeface="DejaVu Sans Mono"/>
                <a:cs typeface="DejaVu Sans Mono"/>
              </a:rPr>
              <a:t>├── </a:t>
            </a:r>
            <a:r>
              <a:rPr lang="en-US" sz="1400" dirty="0" err="1" smtClean="0">
                <a:latin typeface="DejaVu Sans Mono"/>
                <a:cs typeface="DejaVu Sans Mono"/>
              </a:rPr>
              <a:t>autogen.sh</a:t>
            </a:r>
            <a:endParaRPr lang="en-US" sz="1400" dirty="0" smtClean="0">
              <a:latin typeface="DejaVu Sans Mono"/>
              <a:cs typeface="DejaVu Sans Mono"/>
            </a:endParaRPr>
          </a:p>
          <a:p>
            <a:r>
              <a:rPr lang="en-US" sz="1400" dirty="0" smtClean="0">
                <a:latin typeface="DejaVu Sans Mono"/>
                <a:cs typeface="DejaVu Sans Mono"/>
              </a:rPr>
              <a:t>├── ...</a:t>
            </a:r>
          </a:p>
          <a:p>
            <a:r>
              <a:rPr lang="en-US" sz="1400" dirty="0" smtClean="0">
                <a:latin typeface="DejaVu Sans Mono"/>
                <a:cs typeface="DejaVu Sans Mono"/>
              </a:rPr>
              <a:t>└── </a:t>
            </a:r>
            <a:r>
              <a:rPr lang="en-US" sz="1400" b="1" dirty="0" smtClean="0">
                <a:solidFill>
                  <a:srgbClr val="FF0000"/>
                </a:solidFill>
                <a:latin typeface="DejaVu Sans Mono"/>
                <a:cs typeface="DejaVu Sans Mono"/>
              </a:rPr>
              <a:t>build/</a:t>
            </a:r>
            <a:r>
              <a:rPr lang="en-US" sz="1200" dirty="0" smtClean="0">
                <a:latin typeface="DejaVu Sans Mono"/>
                <a:cs typeface="DejaVu Sans Mono"/>
              </a:rPr>
              <a:t> </a:t>
            </a:r>
            <a:endParaRPr lang="en-US" sz="1400" dirty="0" smtClean="0">
              <a:latin typeface="DejaVu Sans Mono"/>
              <a:cs typeface="DejaVu Sans Mono"/>
            </a:endParaRPr>
          </a:p>
          <a:p>
            <a:r>
              <a:rPr lang="en-US" sz="1400" dirty="0" smtClean="0">
                <a:latin typeface="DejaVu Sans Mono"/>
                <a:cs typeface="DejaVu Sans Mono"/>
              </a:rPr>
              <a:t>    ├── </a:t>
            </a:r>
            <a:r>
              <a:rPr lang="en-US" sz="1400" dirty="0" smtClean="0">
                <a:solidFill>
                  <a:srgbClr val="FF0000"/>
                </a:solidFill>
                <a:latin typeface="DejaVu Sans Mono"/>
                <a:cs typeface="DejaVu Sans Mono"/>
              </a:rPr>
              <a:t>bin</a:t>
            </a:r>
          </a:p>
          <a:p>
            <a:r>
              <a:rPr lang="en-US" sz="1400" dirty="0" smtClean="0">
                <a:latin typeface="DejaVu Sans Mono"/>
                <a:cs typeface="DejaVu Sans Mono"/>
              </a:rPr>
              <a:t>    ├── </a:t>
            </a:r>
            <a:r>
              <a:rPr lang="en-US" sz="1400" dirty="0" err="1" smtClean="0">
                <a:solidFill>
                  <a:srgbClr val="FF0000"/>
                </a:solidFill>
                <a:latin typeface="DejaVu Sans Mono"/>
                <a:cs typeface="DejaVu Sans Mono"/>
              </a:rPr>
              <a:t>etc</a:t>
            </a:r>
            <a:endParaRPr lang="en-US" sz="1400" dirty="0" smtClean="0">
              <a:solidFill>
                <a:srgbClr val="FF0000"/>
              </a:solidFill>
              <a:latin typeface="DejaVu Sans Mono"/>
              <a:cs typeface="DejaVu Sans Mono"/>
            </a:endParaRPr>
          </a:p>
          <a:p>
            <a:r>
              <a:rPr lang="en-US" sz="1400" dirty="0" smtClean="0">
                <a:latin typeface="DejaVu Sans Mono"/>
                <a:cs typeface="DejaVu Sans Mono"/>
              </a:rPr>
              <a:t>    ├── </a:t>
            </a:r>
            <a:r>
              <a:rPr lang="en-US" sz="1400" dirty="0" smtClean="0">
                <a:solidFill>
                  <a:srgbClr val="FF0000"/>
                </a:solidFill>
                <a:latin typeface="DejaVu Sans Mono"/>
                <a:cs typeface="DejaVu Sans Mono"/>
              </a:rPr>
              <a:t>lib</a:t>
            </a:r>
          </a:p>
          <a:p>
            <a:r>
              <a:rPr lang="en-US" sz="1400" dirty="0" smtClean="0">
                <a:latin typeface="DejaVu Sans Mono"/>
                <a:cs typeface="DejaVu Sans Mono"/>
              </a:rPr>
              <a:t>    └── ...</a:t>
            </a:r>
            <a:endParaRPr lang="en-US" sz="1400" dirty="0">
              <a:latin typeface="DejaVu Sans Mono"/>
              <a:cs typeface="DejaVu Sans Mono"/>
            </a:endParaRPr>
          </a:p>
        </p:txBody>
      </p:sp>
      <p:sp>
        <p:nvSpPr>
          <p:cNvPr id="24" name="Rectangle 23"/>
          <p:cNvSpPr/>
          <p:nvPr/>
        </p:nvSpPr>
        <p:spPr>
          <a:xfrm>
            <a:off x="2350605" y="1760113"/>
            <a:ext cx="617026" cy="307777"/>
          </a:xfrm>
          <a:prstGeom prst="rect">
            <a:avLst/>
          </a:prstGeom>
        </p:spPr>
        <p:txBody>
          <a:bodyPr wrap="none">
            <a:spAutoFit/>
          </a:bodyPr>
          <a:lstStyle/>
          <a:p>
            <a:r>
              <a:rPr lang="en-US" sz="1400" dirty="0" smtClean="0">
                <a:solidFill>
                  <a:prstClr val="black"/>
                </a:solidFill>
                <a:latin typeface="DejaVu Sans Mono"/>
                <a:cs typeface="DejaVu Sans Mono"/>
              </a:rPr>
              <a:t>make</a:t>
            </a:r>
            <a:endParaRPr lang="en-US" dirty="0"/>
          </a:p>
        </p:txBody>
      </p:sp>
      <p:cxnSp>
        <p:nvCxnSpPr>
          <p:cNvPr id="25" name="Straight Arrow Connector 24"/>
          <p:cNvCxnSpPr/>
          <p:nvPr/>
        </p:nvCxnSpPr>
        <p:spPr>
          <a:xfrm flipV="1">
            <a:off x="4660520" y="2802633"/>
            <a:ext cx="1577153" cy="171053"/>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rot="21253404">
            <a:off x="4795869" y="2570160"/>
            <a:ext cx="1157476" cy="307777"/>
          </a:xfrm>
          <a:prstGeom prst="rect">
            <a:avLst/>
          </a:prstGeom>
        </p:spPr>
        <p:txBody>
          <a:bodyPr wrap="none">
            <a:spAutoFit/>
          </a:bodyPr>
          <a:lstStyle/>
          <a:p>
            <a:r>
              <a:rPr lang="en-US" sz="1400" dirty="0" err="1" smtClean="0">
                <a:solidFill>
                  <a:prstClr val="black"/>
                </a:solidFill>
                <a:latin typeface="DejaVu Sans Mono"/>
                <a:cs typeface="DejaVu Sans Mono"/>
              </a:rPr>
              <a:t>vstart.sh</a:t>
            </a:r>
            <a:endParaRPr lang="en-US" dirty="0"/>
          </a:p>
        </p:txBody>
      </p:sp>
      <p:sp>
        <p:nvSpPr>
          <p:cNvPr id="29" name="Rounded Rectangle 28"/>
          <p:cNvSpPr/>
          <p:nvPr/>
        </p:nvSpPr>
        <p:spPr>
          <a:xfrm>
            <a:off x="6488427" y="1890548"/>
            <a:ext cx="471948" cy="439175"/>
          </a:xfrm>
          <a:prstGeom prst="roundRect">
            <a:avLst>
              <a:gd name="adj" fmla="val 9204"/>
            </a:avLst>
          </a:prstGeom>
          <a:solidFill>
            <a:schemeClr val="tx1">
              <a:lumMod val="65000"/>
              <a:lumOff val="35000"/>
            </a:schemeClr>
          </a:solidFill>
          <a:ln>
            <a:solidFill>
              <a:schemeClr val="tx1">
                <a:lumMod val="65000"/>
                <a:lumOff val="35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PT Sans"/>
                <a:cs typeface="PT Sans"/>
              </a:rPr>
              <a:t>M</a:t>
            </a:r>
            <a:endParaRPr lang="en-US" sz="1600" b="1" dirty="0">
              <a:latin typeface="PT Sans"/>
              <a:cs typeface="PT Sans"/>
            </a:endParaRPr>
          </a:p>
        </p:txBody>
      </p:sp>
      <p:grpSp>
        <p:nvGrpSpPr>
          <p:cNvPr id="32" name="Group 31"/>
          <p:cNvGrpSpPr/>
          <p:nvPr/>
        </p:nvGrpSpPr>
        <p:grpSpPr>
          <a:xfrm>
            <a:off x="6488427" y="2512691"/>
            <a:ext cx="471948" cy="439175"/>
            <a:chOff x="7493819" y="3177589"/>
            <a:chExt cx="471948" cy="439175"/>
          </a:xfrm>
        </p:grpSpPr>
        <p:sp>
          <p:nvSpPr>
            <p:cNvPr id="30" name="Rounded Rectangle 29"/>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31" name="Rectangle 30"/>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3" name="Group 32"/>
          <p:cNvGrpSpPr/>
          <p:nvPr/>
        </p:nvGrpSpPr>
        <p:grpSpPr>
          <a:xfrm>
            <a:off x="7070390" y="2512691"/>
            <a:ext cx="471948" cy="439175"/>
            <a:chOff x="7493819" y="3177589"/>
            <a:chExt cx="471948" cy="439175"/>
          </a:xfrm>
        </p:grpSpPr>
        <p:sp>
          <p:nvSpPr>
            <p:cNvPr id="34" name="Rounded Rectangle 33"/>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35" name="Rectangle 34"/>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6" name="Group 35"/>
          <p:cNvGrpSpPr/>
          <p:nvPr/>
        </p:nvGrpSpPr>
        <p:grpSpPr>
          <a:xfrm>
            <a:off x="7694738" y="2512691"/>
            <a:ext cx="471948" cy="439175"/>
            <a:chOff x="7493819" y="3177589"/>
            <a:chExt cx="471948" cy="439175"/>
          </a:xfrm>
        </p:grpSpPr>
        <p:sp>
          <p:nvSpPr>
            <p:cNvPr id="37" name="Rounded Rectangle 36"/>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38" name="Rectangle 37"/>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41" name="Straight Arrow Connector 40"/>
          <p:cNvCxnSpPr/>
          <p:nvPr/>
        </p:nvCxnSpPr>
        <p:spPr>
          <a:xfrm>
            <a:off x="4511307" y="3450558"/>
            <a:ext cx="591784" cy="105483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42" name="Rectangle 41"/>
          <p:cNvSpPr/>
          <p:nvPr/>
        </p:nvSpPr>
        <p:spPr>
          <a:xfrm rot="3726526">
            <a:off x="4425803" y="3734955"/>
            <a:ext cx="1049386" cy="307777"/>
          </a:xfrm>
          <a:prstGeom prst="rect">
            <a:avLst/>
          </a:prstGeom>
        </p:spPr>
        <p:txBody>
          <a:bodyPr wrap="none">
            <a:spAutoFit/>
          </a:bodyPr>
          <a:lstStyle/>
          <a:p>
            <a:r>
              <a:rPr lang="en-US" sz="1400" dirty="0" smtClean="0">
                <a:solidFill>
                  <a:prstClr val="black"/>
                </a:solidFill>
                <a:latin typeface="DejaVu Sans Mono"/>
                <a:cs typeface="DejaVu Sans Mono"/>
              </a:rPr>
              <a:t>git push</a:t>
            </a:r>
            <a:endParaRPr lang="en-US" dirty="0"/>
          </a:p>
        </p:txBody>
      </p:sp>
      <p:pic>
        <p:nvPicPr>
          <p:cNvPr id="45" name="Shape 70"/>
          <p:cNvPicPr preferRelativeResize="0"/>
          <p:nvPr/>
        </p:nvPicPr>
        <p:blipFill>
          <a:blip r:embed="rId4">
            <a:alphaModFix/>
          </a:blip>
          <a:stretch>
            <a:fillRect/>
          </a:stretch>
        </p:blipFill>
        <p:spPr>
          <a:xfrm>
            <a:off x="4929908" y="4505393"/>
            <a:ext cx="601224" cy="498442"/>
          </a:xfrm>
          <a:prstGeom prst="rect">
            <a:avLst/>
          </a:prstGeom>
          <a:noFill/>
          <a:ln>
            <a:noFill/>
          </a:ln>
        </p:spPr>
      </p:pic>
      <p:sp>
        <p:nvSpPr>
          <p:cNvPr id="46" name="Rectangle 45"/>
          <p:cNvSpPr/>
          <p:nvPr/>
        </p:nvSpPr>
        <p:spPr>
          <a:xfrm>
            <a:off x="115454" y="1258455"/>
            <a:ext cx="8358910" cy="2551545"/>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9" name="Group 48"/>
          <p:cNvGrpSpPr/>
          <p:nvPr/>
        </p:nvGrpSpPr>
        <p:grpSpPr>
          <a:xfrm>
            <a:off x="6160704" y="4040921"/>
            <a:ext cx="1534034" cy="1117596"/>
            <a:chOff x="6143333" y="4064004"/>
            <a:chExt cx="1534034" cy="1117596"/>
          </a:xfrm>
        </p:grpSpPr>
        <p:pic>
          <p:nvPicPr>
            <p:cNvPr id="47" name="Picture 46"/>
            <p:cNvPicPr>
              <a:picLocks noChangeAspect="1"/>
            </p:cNvPicPr>
            <p:nvPr/>
          </p:nvPicPr>
          <p:blipFill>
            <a:blip r:embed="rId5"/>
            <a:stretch>
              <a:fillRect/>
            </a:stretch>
          </p:blipFill>
          <p:spPr>
            <a:xfrm>
              <a:off x="6397732" y="4064004"/>
              <a:ext cx="1025236" cy="1025236"/>
            </a:xfrm>
            <a:prstGeom prst="rect">
              <a:avLst/>
            </a:prstGeom>
          </p:spPr>
        </p:pic>
        <p:sp>
          <p:nvSpPr>
            <p:cNvPr id="48" name="TextBox 47"/>
            <p:cNvSpPr txBox="1"/>
            <p:nvPr/>
          </p:nvSpPr>
          <p:spPr>
            <a:xfrm>
              <a:off x="6143333" y="4873823"/>
              <a:ext cx="1534034" cy="307777"/>
            </a:xfrm>
            <a:prstGeom prst="rect">
              <a:avLst/>
            </a:prstGeom>
            <a:noFill/>
          </p:spPr>
          <p:txBody>
            <a:bodyPr wrap="none" rtlCol="0">
              <a:spAutoFit/>
            </a:bodyPr>
            <a:lstStyle/>
            <a:p>
              <a:r>
                <a:rPr lang="en-US" sz="1400" dirty="0" err="1" smtClean="0">
                  <a:latin typeface="PT Sans"/>
                  <a:cs typeface="PT Sans"/>
                </a:rPr>
                <a:t>Ceph’s</a:t>
              </a:r>
              <a:r>
                <a:rPr lang="en-US" sz="1400" dirty="0" smtClean="0">
                  <a:latin typeface="PT Sans"/>
                  <a:cs typeface="PT Sans"/>
                </a:rPr>
                <a:t> git-builder</a:t>
              </a:r>
              <a:endParaRPr lang="en-US" sz="1400" dirty="0">
                <a:latin typeface="PT Sans"/>
                <a:cs typeface="PT Sans"/>
              </a:endParaRPr>
            </a:p>
          </p:txBody>
        </p:sp>
      </p:grpSp>
      <p:cxnSp>
        <p:nvCxnSpPr>
          <p:cNvPr id="50" name="Straight Arrow Connector 49"/>
          <p:cNvCxnSpPr>
            <a:stCxn id="45" idx="3"/>
            <a:endCxn id="47" idx="1"/>
          </p:cNvCxnSpPr>
          <p:nvPr/>
        </p:nvCxnSpPr>
        <p:spPr>
          <a:xfrm flipV="1">
            <a:off x="5531132" y="4553539"/>
            <a:ext cx="883971" cy="20107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rot="20721587">
            <a:off x="5591770" y="4351504"/>
            <a:ext cx="617026" cy="307777"/>
          </a:xfrm>
          <a:prstGeom prst="rect">
            <a:avLst/>
          </a:prstGeom>
        </p:spPr>
        <p:txBody>
          <a:bodyPr wrap="none">
            <a:spAutoFit/>
          </a:bodyPr>
          <a:lstStyle/>
          <a:p>
            <a:r>
              <a:rPr lang="en-US" sz="1400" dirty="0" smtClean="0">
                <a:solidFill>
                  <a:prstClr val="black"/>
                </a:solidFill>
                <a:latin typeface="DejaVu Sans Mono"/>
                <a:cs typeface="DejaVu Sans Mono"/>
              </a:rPr>
              <a:t>sync</a:t>
            </a:r>
            <a:endParaRPr lang="en-US" dirty="0"/>
          </a:p>
        </p:txBody>
      </p:sp>
      <p:cxnSp>
        <p:nvCxnSpPr>
          <p:cNvPr id="55" name="Straight Arrow Connector 54"/>
          <p:cNvCxnSpPr>
            <a:stCxn id="48" idx="2"/>
          </p:cNvCxnSpPr>
          <p:nvPr/>
        </p:nvCxnSpPr>
        <p:spPr>
          <a:xfrm flipH="1">
            <a:off x="5889163" y="5158517"/>
            <a:ext cx="1038558" cy="103007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61" name="Rounded Rectangle 60"/>
          <p:cNvSpPr/>
          <p:nvPr/>
        </p:nvSpPr>
        <p:spPr>
          <a:xfrm>
            <a:off x="5257174" y="5749412"/>
            <a:ext cx="471948" cy="439175"/>
          </a:xfrm>
          <a:prstGeom prst="roundRect">
            <a:avLst>
              <a:gd name="adj" fmla="val 9204"/>
            </a:avLst>
          </a:prstGeom>
          <a:solidFill>
            <a:schemeClr val="tx1">
              <a:lumMod val="65000"/>
              <a:lumOff val="35000"/>
            </a:schemeClr>
          </a:solidFill>
          <a:ln>
            <a:solidFill>
              <a:schemeClr val="tx1">
                <a:lumMod val="65000"/>
                <a:lumOff val="35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PT Sans"/>
                <a:cs typeface="PT Sans"/>
              </a:rPr>
              <a:t>M</a:t>
            </a:r>
            <a:endParaRPr lang="en-US" sz="1600" b="1" dirty="0">
              <a:latin typeface="PT Sans"/>
              <a:cs typeface="PT Sans"/>
            </a:endParaRPr>
          </a:p>
        </p:txBody>
      </p:sp>
      <p:grpSp>
        <p:nvGrpSpPr>
          <p:cNvPr id="62" name="Group 61"/>
          <p:cNvGrpSpPr/>
          <p:nvPr/>
        </p:nvGrpSpPr>
        <p:grpSpPr>
          <a:xfrm>
            <a:off x="5257174" y="6371555"/>
            <a:ext cx="471948" cy="439175"/>
            <a:chOff x="7493819" y="3177589"/>
            <a:chExt cx="471948" cy="439175"/>
          </a:xfrm>
        </p:grpSpPr>
        <p:sp>
          <p:nvSpPr>
            <p:cNvPr id="63" name="Rounded Rectangle 62"/>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64" name="Rectangle 63"/>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65" name="Group 64"/>
          <p:cNvGrpSpPr/>
          <p:nvPr/>
        </p:nvGrpSpPr>
        <p:grpSpPr>
          <a:xfrm>
            <a:off x="5839137" y="6371555"/>
            <a:ext cx="471948" cy="439175"/>
            <a:chOff x="7493819" y="3177589"/>
            <a:chExt cx="471948" cy="439175"/>
          </a:xfrm>
        </p:grpSpPr>
        <p:sp>
          <p:nvSpPr>
            <p:cNvPr id="66" name="Rounded Rectangle 65"/>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67" name="Rectangle 66"/>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68" name="Group 67"/>
          <p:cNvGrpSpPr/>
          <p:nvPr/>
        </p:nvGrpSpPr>
        <p:grpSpPr>
          <a:xfrm>
            <a:off x="6463485" y="6371555"/>
            <a:ext cx="471948" cy="439175"/>
            <a:chOff x="7493819" y="3177589"/>
            <a:chExt cx="471948" cy="439175"/>
          </a:xfrm>
        </p:grpSpPr>
        <p:sp>
          <p:nvSpPr>
            <p:cNvPr id="69" name="Rounded Rectangle 68"/>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70" name="Rectangle 69"/>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72" name="Rectangle 71"/>
          <p:cNvSpPr/>
          <p:nvPr/>
        </p:nvSpPr>
        <p:spPr>
          <a:xfrm rot="19056007">
            <a:off x="5711500" y="5416146"/>
            <a:ext cx="1203800" cy="276999"/>
          </a:xfrm>
          <a:prstGeom prst="rect">
            <a:avLst/>
          </a:prstGeom>
        </p:spPr>
        <p:txBody>
          <a:bodyPr wrap="none">
            <a:spAutoFit/>
          </a:bodyPr>
          <a:lstStyle/>
          <a:p>
            <a:r>
              <a:rPr lang="en-US" sz="1200" dirty="0" err="1" smtClean="0">
                <a:solidFill>
                  <a:prstClr val="black"/>
                </a:solidFill>
                <a:latin typeface="DejaVu Sans Mono"/>
                <a:cs typeface="DejaVu Sans Mono"/>
              </a:rPr>
              <a:t>ceph</a:t>
            </a:r>
            <a:r>
              <a:rPr lang="en-US" sz="1200" dirty="0" smtClean="0">
                <a:solidFill>
                  <a:prstClr val="black"/>
                </a:solidFill>
                <a:latin typeface="DejaVu Sans Mono"/>
                <a:cs typeface="DejaVu Sans Mono"/>
              </a:rPr>
              <a:t>-deploy</a:t>
            </a:r>
            <a:endParaRPr lang="en-US" sz="1600" dirty="0"/>
          </a:p>
        </p:txBody>
      </p:sp>
      <p:sp>
        <p:nvSpPr>
          <p:cNvPr id="74" name="Rectangle 73"/>
          <p:cNvSpPr/>
          <p:nvPr/>
        </p:nvSpPr>
        <p:spPr>
          <a:xfrm>
            <a:off x="5103090" y="5692791"/>
            <a:ext cx="2090175" cy="1164119"/>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Content Placeholder 2"/>
          <p:cNvSpPr txBox="1">
            <a:spLocks/>
          </p:cNvSpPr>
          <p:nvPr/>
        </p:nvSpPr>
        <p:spPr>
          <a:xfrm>
            <a:off x="115454" y="3916980"/>
            <a:ext cx="4667865" cy="281861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smtClean="0">
                <a:latin typeface="PT Sans"/>
                <a:cs typeface="PT Sans"/>
              </a:rPr>
              <a:t>Problems:</a:t>
            </a:r>
            <a:endParaRPr lang="en-US" sz="1800" dirty="0" smtClean="0">
              <a:latin typeface="PT Sans"/>
              <a:cs typeface="PT Sans"/>
            </a:endParaRPr>
          </a:p>
          <a:p>
            <a:pPr marL="0" indent="0">
              <a:buNone/>
            </a:pPr>
            <a:r>
              <a:rPr lang="en-US" sz="1800" dirty="0">
                <a:latin typeface="PT Sans"/>
                <a:cs typeface="PT Sans"/>
              </a:rPr>
              <a:t> </a:t>
            </a:r>
            <a:r>
              <a:rPr lang="en-US" sz="1800" dirty="0" smtClean="0">
                <a:latin typeface="PT Sans"/>
                <a:cs typeface="PT Sans"/>
              </a:rPr>
              <a:t> * local and git-builder environments differ</a:t>
            </a:r>
          </a:p>
          <a:p>
            <a:pPr marL="0" indent="0">
              <a:buNone/>
            </a:pPr>
            <a:r>
              <a:rPr lang="en-US" sz="1800" dirty="0">
                <a:latin typeface="PT Sans"/>
                <a:cs typeface="PT Sans"/>
              </a:rPr>
              <a:t> </a:t>
            </a:r>
            <a:r>
              <a:rPr lang="en-US" sz="1800" dirty="0" smtClean="0">
                <a:latin typeface="PT Sans"/>
                <a:cs typeface="PT Sans"/>
              </a:rPr>
              <a:t> * testing end-to-end deploy pipeline</a:t>
            </a:r>
          </a:p>
          <a:p>
            <a:pPr marL="0" indent="0">
              <a:buNone/>
            </a:pPr>
            <a:r>
              <a:rPr lang="en-US" sz="1800" dirty="0">
                <a:latin typeface="PT Sans"/>
                <a:cs typeface="PT Sans"/>
              </a:rPr>
              <a:t> </a:t>
            </a:r>
            <a:r>
              <a:rPr lang="en-US" sz="1800" dirty="0" smtClean="0">
                <a:latin typeface="PT Sans"/>
                <a:cs typeface="PT Sans"/>
              </a:rPr>
              <a:t>     * building, packaging, deployment</a:t>
            </a:r>
          </a:p>
          <a:p>
            <a:pPr marL="0" indent="0">
              <a:buNone/>
            </a:pPr>
            <a:r>
              <a:rPr lang="en-US" sz="1800" dirty="0">
                <a:latin typeface="PT Sans"/>
                <a:cs typeface="PT Sans"/>
              </a:rPr>
              <a:t> </a:t>
            </a:r>
            <a:r>
              <a:rPr lang="en-US" sz="1800" dirty="0" smtClean="0">
                <a:latin typeface="PT Sans"/>
                <a:cs typeface="PT Sans"/>
              </a:rPr>
              <a:t> * slow</a:t>
            </a:r>
          </a:p>
          <a:p>
            <a:pPr marL="0" indent="0">
              <a:buNone/>
            </a:pPr>
            <a:r>
              <a:rPr lang="en-US" sz="1800" b="1" dirty="0" smtClean="0">
                <a:latin typeface="PT Sans"/>
                <a:cs typeface="PT Sans"/>
              </a:rPr>
              <a:t>Goal:</a:t>
            </a:r>
          </a:p>
          <a:p>
            <a:pPr marL="0" indent="0">
              <a:buNone/>
            </a:pPr>
            <a:r>
              <a:rPr lang="en-US" sz="1800" dirty="0">
                <a:latin typeface="PT Sans"/>
                <a:cs typeface="PT Sans"/>
              </a:rPr>
              <a:t> </a:t>
            </a:r>
            <a:r>
              <a:rPr lang="en-US" sz="1800" dirty="0" smtClean="0">
                <a:latin typeface="PT Sans"/>
                <a:cs typeface="PT Sans"/>
              </a:rPr>
              <a:t> * separate concerns (</a:t>
            </a:r>
            <a:r>
              <a:rPr lang="en-US" sz="1800" dirty="0" err="1" smtClean="0">
                <a:latin typeface="PT Sans"/>
                <a:cs typeface="PT Sans"/>
              </a:rPr>
              <a:t>ceph</a:t>
            </a:r>
            <a:r>
              <a:rPr lang="en-US" sz="1800" dirty="0" smtClean="0">
                <a:latin typeface="PT Sans"/>
                <a:cs typeface="PT Sans"/>
              </a:rPr>
              <a:t> vs. packaging)</a:t>
            </a:r>
          </a:p>
          <a:p>
            <a:pPr marL="0" indent="0">
              <a:buNone/>
            </a:pPr>
            <a:r>
              <a:rPr lang="en-US" sz="1800" dirty="0">
                <a:latin typeface="PT Sans"/>
                <a:cs typeface="PT Sans"/>
              </a:rPr>
              <a:t> </a:t>
            </a:r>
            <a:r>
              <a:rPr lang="en-US" sz="1800" dirty="0" smtClean="0">
                <a:latin typeface="PT Sans"/>
                <a:cs typeface="PT Sans"/>
              </a:rPr>
              <a:t> * make it fast</a:t>
            </a:r>
          </a:p>
        </p:txBody>
      </p:sp>
    </p:spTree>
    <p:extLst>
      <p:ext uri="{BB962C8B-B14F-4D97-AF65-F5344CB8AC3E}">
        <p14:creationId xmlns:p14="http://schemas.microsoft.com/office/powerpoint/2010/main" val="861545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26" grpId="0"/>
      <p:bldP spid="29" grpId="0" animBg="1"/>
      <p:bldP spid="42" grpId="0"/>
      <p:bldP spid="54" grpId="0"/>
      <p:bldP spid="61" grpId="0" animBg="1"/>
      <p:bldP spid="72" grpId="0"/>
      <p:bldP spid="74" grpId="0" animBg="1"/>
      <p:bldP spid="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a:off x="2566181" y="1076297"/>
            <a:ext cx="666750" cy="624416"/>
          </a:xfrm>
          <a:prstGeom prst="cube">
            <a:avLst>
              <a:gd name="adj" fmla="val 43644"/>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7158" y="2178653"/>
            <a:ext cx="1948841" cy="1384995"/>
          </a:xfrm>
          <a:prstGeom prst="rect">
            <a:avLst/>
          </a:prstGeom>
          <a:noFill/>
          <a:ln>
            <a:solidFill>
              <a:schemeClr val="tx1"/>
            </a:solidFill>
            <a:prstDash val="dash"/>
          </a:ln>
        </p:spPr>
        <p:txBody>
          <a:bodyPr wrap="square" rtlCol="0">
            <a:spAutoFit/>
          </a:bodyPr>
          <a:lstStyle/>
          <a:p>
            <a:r>
              <a:rPr lang="en-US" sz="1400" dirty="0" smtClean="0">
                <a:latin typeface="DejaVu Sans Mono"/>
                <a:cs typeface="DejaVu Sans Mono"/>
              </a:rPr>
              <a:t>/</a:t>
            </a:r>
            <a:r>
              <a:rPr lang="en-US" sz="1400" dirty="0" err="1" smtClean="0">
                <a:latin typeface="DejaVu Sans Mono"/>
                <a:cs typeface="DejaVu Sans Mono"/>
              </a:rPr>
              <a:t>myhome</a:t>
            </a:r>
            <a:r>
              <a:rPr lang="en-US" sz="1400" dirty="0" smtClean="0">
                <a:latin typeface="DejaVu Sans Mono"/>
                <a:cs typeface="DejaVu Sans Mono"/>
              </a:rPr>
              <a:t>/</a:t>
            </a:r>
            <a:r>
              <a:rPr lang="en-US" sz="1400" dirty="0" err="1" smtClean="0">
                <a:latin typeface="DejaVu Sans Mono"/>
                <a:cs typeface="DejaVu Sans Mono"/>
              </a:rPr>
              <a:t>ceph</a:t>
            </a:r>
            <a:endParaRPr lang="en-US" sz="1400" dirty="0" smtClean="0">
              <a:latin typeface="DejaVu Sans Mono"/>
              <a:cs typeface="DejaVu Sans Mono"/>
            </a:endParaRPr>
          </a:p>
          <a:p>
            <a:r>
              <a:rPr lang="en-US" sz="1400" dirty="0" smtClean="0">
                <a:latin typeface="DejaVu Sans Mono"/>
                <a:cs typeface="DejaVu Sans Mono"/>
              </a:rPr>
              <a:t>├── admin</a:t>
            </a:r>
          </a:p>
          <a:p>
            <a:r>
              <a:rPr lang="en-US" sz="1400" dirty="0" smtClean="0">
                <a:latin typeface="DejaVu Sans Mono"/>
                <a:cs typeface="DejaVu Sans Mono"/>
              </a:rPr>
              <a:t>├── AUTHORS</a:t>
            </a:r>
          </a:p>
          <a:p>
            <a:r>
              <a:rPr lang="en-US" sz="1400" dirty="0" smtClean="0">
                <a:latin typeface="DejaVu Sans Mono"/>
                <a:cs typeface="DejaVu Sans Mono"/>
              </a:rPr>
              <a:t>├── </a:t>
            </a:r>
            <a:r>
              <a:rPr lang="en-US" sz="1400" dirty="0" err="1" smtClean="0">
                <a:latin typeface="DejaVu Sans Mono"/>
                <a:cs typeface="DejaVu Sans Mono"/>
              </a:rPr>
              <a:t>autogen.sh</a:t>
            </a:r>
            <a:endParaRPr lang="en-US" sz="1400" dirty="0" smtClean="0">
              <a:latin typeface="DejaVu Sans Mono"/>
              <a:cs typeface="DejaVu Sans Mono"/>
            </a:endParaRPr>
          </a:p>
          <a:p>
            <a:r>
              <a:rPr lang="en-US" sz="1400" dirty="0" smtClean="0">
                <a:latin typeface="DejaVu Sans Mono"/>
                <a:cs typeface="DejaVu Sans Mono"/>
              </a:rPr>
              <a:t>└── ... </a:t>
            </a:r>
          </a:p>
          <a:p>
            <a:endParaRPr lang="en-US" sz="1400" dirty="0">
              <a:latin typeface="DejaVu Sans Mono"/>
              <a:cs typeface="DejaVu Sans Mono"/>
            </a:endParaRPr>
          </a:p>
        </p:txBody>
      </p:sp>
      <p:sp>
        <p:nvSpPr>
          <p:cNvPr id="9" name="Rectangle 8"/>
          <p:cNvSpPr/>
          <p:nvPr/>
        </p:nvSpPr>
        <p:spPr>
          <a:xfrm>
            <a:off x="2135333" y="711823"/>
            <a:ext cx="1528447" cy="338554"/>
          </a:xfrm>
          <a:prstGeom prst="rect">
            <a:avLst/>
          </a:prstGeom>
        </p:spPr>
        <p:txBody>
          <a:bodyPr wrap="square">
            <a:spAutoFit/>
          </a:bodyPr>
          <a:lstStyle/>
          <a:p>
            <a:pPr algn="ctr"/>
            <a:r>
              <a:rPr lang="en-US" sz="1600" dirty="0">
                <a:latin typeface="PT Sans"/>
                <a:cs typeface="PT Sans"/>
              </a:rPr>
              <a:t>b</a:t>
            </a:r>
            <a:r>
              <a:rPr lang="en-US" sz="1600" dirty="0" smtClean="0">
                <a:latin typeface="PT Sans"/>
                <a:cs typeface="PT Sans"/>
              </a:rPr>
              <a:t>uilder image</a:t>
            </a:r>
            <a:endParaRPr lang="en-US" sz="1600" dirty="0">
              <a:latin typeface="PT Sans"/>
              <a:cs typeface="PT Sans"/>
            </a:endParaRPr>
          </a:p>
        </p:txBody>
      </p:sp>
      <p:cxnSp>
        <p:nvCxnSpPr>
          <p:cNvPr id="11" name="Straight Arrow Connector 10"/>
          <p:cNvCxnSpPr>
            <a:stCxn id="7" idx="0"/>
          </p:cNvCxnSpPr>
          <p:nvPr/>
        </p:nvCxnSpPr>
        <p:spPr>
          <a:xfrm flipV="1">
            <a:off x="1311579" y="1524765"/>
            <a:ext cx="1147603" cy="653888"/>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3151909" y="1636292"/>
            <a:ext cx="197192" cy="542361"/>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861674" y="2178653"/>
            <a:ext cx="2521612" cy="2246769"/>
          </a:xfrm>
          <a:prstGeom prst="rect">
            <a:avLst/>
          </a:prstGeom>
          <a:noFill/>
          <a:ln>
            <a:solidFill>
              <a:schemeClr val="tx1"/>
            </a:solidFill>
            <a:prstDash val="dash"/>
          </a:ln>
        </p:spPr>
        <p:txBody>
          <a:bodyPr wrap="square" rtlCol="0">
            <a:spAutoFit/>
          </a:bodyPr>
          <a:lstStyle/>
          <a:p>
            <a:r>
              <a:rPr lang="en-US" sz="1400" dirty="0" smtClean="0">
                <a:latin typeface="DejaVu Sans Mono"/>
                <a:cs typeface="DejaVu Sans Mono"/>
              </a:rPr>
              <a:t>/</a:t>
            </a:r>
            <a:r>
              <a:rPr lang="en-US" sz="1400" dirty="0" err="1" smtClean="0">
                <a:latin typeface="DejaVu Sans Mono"/>
                <a:cs typeface="DejaVu Sans Mono"/>
              </a:rPr>
              <a:t>myhome</a:t>
            </a:r>
            <a:r>
              <a:rPr lang="en-US" sz="1400" dirty="0" smtClean="0">
                <a:latin typeface="DejaVu Sans Mono"/>
                <a:cs typeface="DejaVu Sans Mono"/>
              </a:rPr>
              <a:t>/</a:t>
            </a:r>
            <a:r>
              <a:rPr lang="en-US" sz="1400" dirty="0" err="1" smtClean="0">
                <a:latin typeface="DejaVu Sans Mono"/>
                <a:cs typeface="DejaVu Sans Mono"/>
              </a:rPr>
              <a:t>ceph</a:t>
            </a:r>
            <a:endParaRPr lang="en-US" sz="1400" dirty="0" smtClean="0">
              <a:latin typeface="DejaVu Sans Mono"/>
              <a:cs typeface="DejaVu Sans Mono"/>
            </a:endParaRPr>
          </a:p>
          <a:p>
            <a:r>
              <a:rPr lang="en-US" sz="1400" dirty="0" smtClean="0">
                <a:latin typeface="DejaVu Sans Mono"/>
                <a:cs typeface="DejaVu Sans Mono"/>
              </a:rPr>
              <a:t>├── admin</a:t>
            </a:r>
          </a:p>
          <a:p>
            <a:r>
              <a:rPr lang="en-US" sz="1400" dirty="0" smtClean="0">
                <a:latin typeface="DejaVu Sans Mono"/>
                <a:cs typeface="DejaVu Sans Mono"/>
              </a:rPr>
              <a:t>├── AUTHORS</a:t>
            </a:r>
          </a:p>
          <a:p>
            <a:r>
              <a:rPr lang="en-US" sz="1400" dirty="0" smtClean="0">
                <a:latin typeface="DejaVu Sans Mono"/>
                <a:cs typeface="DejaVu Sans Mono"/>
              </a:rPr>
              <a:t>├── </a:t>
            </a:r>
            <a:r>
              <a:rPr lang="en-US" sz="1400" dirty="0" err="1" smtClean="0">
                <a:latin typeface="DejaVu Sans Mono"/>
                <a:cs typeface="DejaVu Sans Mono"/>
              </a:rPr>
              <a:t>autogen.sh</a:t>
            </a:r>
            <a:endParaRPr lang="en-US" sz="1400" dirty="0" smtClean="0">
              <a:latin typeface="DejaVu Sans Mono"/>
              <a:cs typeface="DejaVu Sans Mono"/>
            </a:endParaRPr>
          </a:p>
          <a:p>
            <a:r>
              <a:rPr lang="en-US" sz="1400" dirty="0" smtClean="0">
                <a:latin typeface="DejaVu Sans Mono"/>
                <a:cs typeface="DejaVu Sans Mono"/>
              </a:rPr>
              <a:t>├── ...</a:t>
            </a:r>
          </a:p>
          <a:p>
            <a:r>
              <a:rPr lang="en-US" sz="1400" dirty="0" smtClean="0">
                <a:latin typeface="DejaVu Sans Mono"/>
                <a:cs typeface="DejaVu Sans Mono"/>
              </a:rPr>
              <a:t>└── </a:t>
            </a:r>
            <a:r>
              <a:rPr lang="en-US" sz="1400" b="1" dirty="0" smtClean="0">
                <a:solidFill>
                  <a:srgbClr val="FF0000"/>
                </a:solidFill>
                <a:latin typeface="DejaVu Sans Mono"/>
                <a:cs typeface="DejaVu Sans Mono"/>
              </a:rPr>
              <a:t>install/</a:t>
            </a:r>
            <a:r>
              <a:rPr lang="en-US" sz="1200" dirty="0" smtClean="0">
                <a:latin typeface="DejaVu Sans Mono"/>
                <a:cs typeface="DejaVu Sans Mono"/>
              </a:rPr>
              <a:t> </a:t>
            </a:r>
            <a:endParaRPr lang="en-US" sz="1400" dirty="0" smtClean="0">
              <a:latin typeface="DejaVu Sans Mono"/>
              <a:cs typeface="DejaVu Sans Mono"/>
            </a:endParaRPr>
          </a:p>
          <a:p>
            <a:r>
              <a:rPr lang="en-US" sz="1400" dirty="0" smtClean="0">
                <a:latin typeface="DejaVu Sans Mono"/>
                <a:cs typeface="DejaVu Sans Mono"/>
              </a:rPr>
              <a:t>    ├── </a:t>
            </a:r>
            <a:r>
              <a:rPr lang="en-US" sz="1400" dirty="0" smtClean="0">
                <a:solidFill>
                  <a:srgbClr val="FF0000"/>
                </a:solidFill>
                <a:latin typeface="DejaVu Sans Mono"/>
                <a:cs typeface="DejaVu Sans Mono"/>
              </a:rPr>
              <a:t>bin</a:t>
            </a:r>
          </a:p>
          <a:p>
            <a:r>
              <a:rPr lang="en-US" sz="1400" dirty="0" smtClean="0">
                <a:latin typeface="DejaVu Sans Mono"/>
                <a:cs typeface="DejaVu Sans Mono"/>
              </a:rPr>
              <a:t>    ├── </a:t>
            </a:r>
            <a:r>
              <a:rPr lang="en-US" sz="1400" dirty="0" err="1" smtClean="0">
                <a:solidFill>
                  <a:srgbClr val="FF0000"/>
                </a:solidFill>
                <a:latin typeface="DejaVu Sans Mono"/>
                <a:cs typeface="DejaVu Sans Mono"/>
              </a:rPr>
              <a:t>etc</a:t>
            </a:r>
            <a:endParaRPr lang="en-US" sz="1400" dirty="0" smtClean="0">
              <a:solidFill>
                <a:srgbClr val="FF0000"/>
              </a:solidFill>
              <a:latin typeface="DejaVu Sans Mono"/>
              <a:cs typeface="DejaVu Sans Mono"/>
            </a:endParaRPr>
          </a:p>
          <a:p>
            <a:r>
              <a:rPr lang="en-US" sz="1400" dirty="0" smtClean="0">
                <a:latin typeface="DejaVu Sans Mono"/>
                <a:cs typeface="DejaVu Sans Mono"/>
              </a:rPr>
              <a:t>    ├── </a:t>
            </a:r>
            <a:r>
              <a:rPr lang="en-US" sz="1400" dirty="0" smtClean="0">
                <a:solidFill>
                  <a:srgbClr val="FF0000"/>
                </a:solidFill>
                <a:latin typeface="DejaVu Sans Mono"/>
                <a:cs typeface="DejaVu Sans Mono"/>
              </a:rPr>
              <a:t>lib</a:t>
            </a:r>
          </a:p>
          <a:p>
            <a:r>
              <a:rPr lang="en-US" sz="1400" dirty="0" smtClean="0">
                <a:latin typeface="DejaVu Sans Mono"/>
                <a:cs typeface="DejaVu Sans Mono"/>
              </a:rPr>
              <a:t>    └── ...</a:t>
            </a:r>
            <a:endParaRPr lang="en-US" sz="1400" dirty="0">
              <a:latin typeface="DejaVu Sans Mono"/>
              <a:cs typeface="DejaVu Sans Mono"/>
            </a:endParaRPr>
          </a:p>
        </p:txBody>
      </p:sp>
      <p:cxnSp>
        <p:nvCxnSpPr>
          <p:cNvPr id="19" name="Straight Arrow Connector 18"/>
          <p:cNvCxnSpPr>
            <a:endCxn id="26" idx="1"/>
          </p:cNvCxnSpPr>
          <p:nvPr/>
        </p:nvCxnSpPr>
        <p:spPr>
          <a:xfrm flipV="1">
            <a:off x="4262389" y="3177589"/>
            <a:ext cx="2344758" cy="227531"/>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07147" y="2669758"/>
            <a:ext cx="2271354" cy="3385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600" dirty="0" smtClean="0">
                <a:solidFill>
                  <a:schemeClr val="tx1"/>
                </a:solidFill>
                <a:latin typeface="PT Sans"/>
                <a:cs typeface="PT Sans"/>
              </a:rPr>
              <a:t>official </a:t>
            </a:r>
            <a:r>
              <a:rPr lang="en-US" sz="1600" dirty="0" err="1" smtClean="0">
                <a:solidFill>
                  <a:schemeClr val="tx1"/>
                </a:solidFill>
                <a:latin typeface="PT Sans"/>
                <a:cs typeface="PT Sans"/>
              </a:rPr>
              <a:t>ceph</a:t>
            </a:r>
            <a:r>
              <a:rPr lang="en-US" sz="1600" dirty="0" smtClean="0">
                <a:solidFill>
                  <a:schemeClr val="tx1"/>
                </a:solidFill>
                <a:latin typeface="PT Sans"/>
                <a:cs typeface="PT Sans"/>
              </a:rPr>
              <a:t> binaries</a:t>
            </a:r>
            <a:endParaRPr lang="en-US" sz="1600" dirty="0">
              <a:solidFill>
                <a:schemeClr val="tx1"/>
              </a:solidFill>
              <a:latin typeface="PT Sans"/>
              <a:cs typeface="PT Sans"/>
            </a:endParaRPr>
          </a:p>
        </p:txBody>
      </p:sp>
      <p:sp>
        <p:nvSpPr>
          <p:cNvPr id="23" name="Rectangle 22"/>
          <p:cNvSpPr/>
          <p:nvPr/>
        </p:nvSpPr>
        <p:spPr>
          <a:xfrm>
            <a:off x="6607147" y="1997322"/>
            <a:ext cx="2271354" cy="3385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600" dirty="0" err="1" smtClean="0">
                <a:solidFill>
                  <a:schemeClr val="tx1"/>
                </a:solidFill>
                <a:latin typeface="PT Sans"/>
                <a:cs typeface="PT Sans"/>
              </a:rPr>
              <a:t>rootfs</a:t>
            </a:r>
            <a:endParaRPr lang="en-US" sz="1600" dirty="0">
              <a:solidFill>
                <a:schemeClr val="tx1"/>
              </a:solidFill>
              <a:latin typeface="PT Sans"/>
              <a:cs typeface="PT Sans"/>
            </a:endParaRPr>
          </a:p>
        </p:txBody>
      </p:sp>
      <p:sp>
        <p:nvSpPr>
          <p:cNvPr id="24" name="Rectangle 23"/>
          <p:cNvSpPr/>
          <p:nvPr/>
        </p:nvSpPr>
        <p:spPr>
          <a:xfrm>
            <a:off x="6607147" y="2334354"/>
            <a:ext cx="2271354" cy="3385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600" dirty="0" err="1" smtClean="0">
                <a:solidFill>
                  <a:schemeClr val="tx1"/>
                </a:solidFill>
                <a:latin typeface="PT Sans"/>
                <a:cs typeface="PT Sans"/>
              </a:rPr>
              <a:t>ubuntu</a:t>
            </a:r>
            <a:endParaRPr lang="en-US" sz="1600" dirty="0">
              <a:solidFill>
                <a:schemeClr val="tx1"/>
              </a:solidFill>
              <a:latin typeface="PT Sans"/>
              <a:cs typeface="PT Sans"/>
            </a:endParaRPr>
          </a:p>
        </p:txBody>
      </p:sp>
      <p:sp>
        <p:nvSpPr>
          <p:cNvPr id="25" name="Rectangle 24"/>
          <p:cNvSpPr/>
          <p:nvPr/>
        </p:nvSpPr>
        <p:spPr>
          <a:xfrm>
            <a:off x="6974239" y="1636292"/>
            <a:ext cx="1528447" cy="338554"/>
          </a:xfrm>
          <a:prstGeom prst="rect">
            <a:avLst/>
          </a:prstGeom>
        </p:spPr>
        <p:txBody>
          <a:bodyPr wrap="square">
            <a:spAutoFit/>
          </a:bodyPr>
          <a:lstStyle/>
          <a:p>
            <a:pPr algn="ctr"/>
            <a:r>
              <a:rPr lang="en-US" sz="1600" dirty="0" err="1" smtClean="0">
                <a:latin typeface="PT Sans"/>
                <a:cs typeface="PT Sans"/>
              </a:rPr>
              <a:t>ceph</a:t>
            </a:r>
            <a:r>
              <a:rPr lang="en-US" sz="1600" dirty="0" smtClean="0">
                <a:latin typeface="PT Sans"/>
                <a:cs typeface="PT Sans"/>
              </a:rPr>
              <a:t>-daemon</a:t>
            </a:r>
            <a:endParaRPr lang="en-US" sz="1600" dirty="0">
              <a:latin typeface="PT Sans"/>
              <a:cs typeface="PT Sans"/>
            </a:endParaRPr>
          </a:p>
        </p:txBody>
      </p:sp>
      <p:sp>
        <p:nvSpPr>
          <p:cNvPr id="26" name="Rectangle 25"/>
          <p:cNvSpPr/>
          <p:nvPr/>
        </p:nvSpPr>
        <p:spPr>
          <a:xfrm>
            <a:off x="6607147" y="3008312"/>
            <a:ext cx="2271354" cy="338554"/>
          </a:xfrm>
          <a:prstGeom prst="rect">
            <a:avLst/>
          </a:prstGeom>
          <a:ln>
            <a:prstDash val="dash"/>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1600" dirty="0" smtClean="0">
                <a:solidFill>
                  <a:schemeClr val="tx1"/>
                </a:solidFill>
                <a:latin typeface="PT Sans"/>
                <a:cs typeface="PT Sans"/>
              </a:rPr>
              <a:t>my bin files</a:t>
            </a:r>
            <a:endParaRPr lang="en-US" sz="1600" dirty="0">
              <a:solidFill>
                <a:schemeClr val="tx1"/>
              </a:solidFill>
              <a:latin typeface="PT Sans"/>
              <a:cs typeface="PT Sans"/>
            </a:endParaRPr>
          </a:p>
        </p:txBody>
      </p:sp>
      <p:sp>
        <p:nvSpPr>
          <p:cNvPr id="28" name="TextBox 27"/>
          <p:cNvSpPr txBox="1"/>
          <p:nvPr/>
        </p:nvSpPr>
        <p:spPr>
          <a:xfrm>
            <a:off x="5529388" y="3177589"/>
            <a:ext cx="184666" cy="369332"/>
          </a:xfrm>
          <a:prstGeom prst="rect">
            <a:avLst/>
          </a:prstGeom>
          <a:noFill/>
        </p:spPr>
        <p:txBody>
          <a:bodyPr wrap="none" rtlCol="0">
            <a:spAutoFit/>
          </a:bodyPr>
          <a:lstStyle/>
          <a:p>
            <a:endParaRPr lang="en-US" dirty="0"/>
          </a:p>
        </p:txBody>
      </p:sp>
      <p:sp>
        <p:nvSpPr>
          <p:cNvPr id="29" name="Rectangle 28"/>
          <p:cNvSpPr/>
          <p:nvPr/>
        </p:nvSpPr>
        <p:spPr>
          <a:xfrm rot="21254564">
            <a:off x="4318150" y="3000070"/>
            <a:ext cx="2130286" cy="276999"/>
          </a:xfrm>
          <a:prstGeom prst="rect">
            <a:avLst/>
          </a:prstGeom>
        </p:spPr>
        <p:txBody>
          <a:bodyPr wrap="none">
            <a:spAutoFit/>
          </a:bodyPr>
          <a:lstStyle/>
          <a:p>
            <a:r>
              <a:rPr lang="en-US" sz="1200" dirty="0" err="1" smtClean="0">
                <a:latin typeface="DejaVu Sans Mono"/>
                <a:cs typeface="DejaVu Sans Mono"/>
              </a:rPr>
              <a:t>build_daemon_image.sh</a:t>
            </a:r>
            <a:endParaRPr lang="en-US" sz="1200" dirty="0"/>
          </a:p>
        </p:txBody>
      </p:sp>
      <p:sp>
        <p:nvSpPr>
          <p:cNvPr id="17" name="Rectangle 16"/>
          <p:cNvSpPr/>
          <p:nvPr/>
        </p:nvSpPr>
        <p:spPr>
          <a:xfrm>
            <a:off x="6607147" y="3338568"/>
            <a:ext cx="2271354" cy="338554"/>
          </a:xfrm>
          <a:prstGeom prst="rect">
            <a:avLst/>
          </a:prstGeom>
          <a:ln>
            <a:prstDash val="dash"/>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1600" dirty="0" smtClean="0">
                <a:solidFill>
                  <a:schemeClr val="tx1"/>
                </a:solidFill>
                <a:latin typeface="PT Sans"/>
                <a:cs typeface="PT Sans"/>
              </a:rPr>
              <a:t>only new bin files</a:t>
            </a:r>
            <a:endParaRPr lang="en-US" sz="1600" dirty="0">
              <a:solidFill>
                <a:schemeClr val="tx1"/>
              </a:solidFill>
              <a:latin typeface="PT Sans"/>
              <a:cs typeface="PT Sans"/>
            </a:endParaRPr>
          </a:p>
        </p:txBody>
      </p:sp>
      <p:cxnSp>
        <p:nvCxnSpPr>
          <p:cNvPr id="18" name="Straight Arrow Connector 17"/>
          <p:cNvCxnSpPr>
            <a:endCxn id="17" idx="1"/>
          </p:cNvCxnSpPr>
          <p:nvPr/>
        </p:nvCxnSpPr>
        <p:spPr>
          <a:xfrm flipV="1">
            <a:off x="4188685" y="3507845"/>
            <a:ext cx="2418462" cy="169277"/>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7" name="Rectangle 26"/>
          <p:cNvSpPr/>
          <p:nvPr/>
        </p:nvSpPr>
        <p:spPr>
          <a:xfrm rot="21375375">
            <a:off x="4503444" y="3283740"/>
            <a:ext cx="1759691" cy="276999"/>
          </a:xfrm>
          <a:prstGeom prst="rect">
            <a:avLst/>
          </a:prstGeom>
        </p:spPr>
        <p:txBody>
          <a:bodyPr wrap="none">
            <a:spAutoFit/>
          </a:bodyPr>
          <a:lstStyle/>
          <a:p>
            <a:r>
              <a:rPr lang="en-US" sz="1200" dirty="0" smtClean="0">
                <a:latin typeface="DejaVu Sans Mono"/>
                <a:cs typeface="DejaVu Sans Mono"/>
              </a:rPr>
              <a:t>subsequent builds </a:t>
            </a:r>
            <a:endParaRPr lang="en-US" sz="1200" dirty="0"/>
          </a:p>
        </p:txBody>
      </p:sp>
      <p:sp>
        <p:nvSpPr>
          <p:cNvPr id="20" name="Rounded Rectangle 19"/>
          <p:cNvSpPr/>
          <p:nvPr/>
        </p:nvSpPr>
        <p:spPr>
          <a:xfrm>
            <a:off x="7127437" y="5315668"/>
            <a:ext cx="471948" cy="439175"/>
          </a:xfrm>
          <a:prstGeom prst="roundRect">
            <a:avLst>
              <a:gd name="adj" fmla="val 9204"/>
            </a:avLst>
          </a:prstGeom>
          <a:solidFill>
            <a:schemeClr val="tx1">
              <a:lumMod val="65000"/>
              <a:lumOff val="35000"/>
            </a:schemeClr>
          </a:solidFill>
          <a:ln>
            <a:solidFill>
              <a:schemeClr val="tx1">
                <a:lumMod val="65000"/>
                <a:lumOff val="35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PT Sans"/>
                <a:cs typeface="PT Sans"/>
              </a:rPr>
              <a:t>M</a:t>
            </a:r>
            <a:endParaRPr lang="en-US" sz="1600" b="1" dirty="0">
              <a:latin typeface="PT Sans"/>
              <a:cs typeface="PT Sans"/>
            </a:endParaRPr>
          </a:p>
        </p:txBody>
      </p:sp>
      <p:grpSp>
        <p:nvGrpSpPr>
          <p:cNvPr id="21" name="Group 20"/>
          <p:cNvGrpSpPr/>
          <p:nvPr/>
        </p:nvGrpSpPr>
        <p:grpSpPr>
          <a:xfrm>
            <a:off x="7127437" y="5937811"/>
            <a:ext cx="471948" cy="439175"/>
            <a:chOff x="7493819" y="3177589"/>
            <a:chExt cx="471948" cy="439175"/>
          </a:xfrm>
        </p:grpSpPr>
        <p:sp>
          <p:nvSpPr>
            <p:cNvPr id="30" name="Rounded Rectangle 29"/>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31" name="Rectangle 30"/>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2" name="Group 31"/>
          <p:cNvGrpSpPr/>
          <p:nvPr/>
        </p:nvGrpSpPr>
        <p:grpSpPr>
          <a:xfrm>
            <a:off x="7709400" y="5937811"/>
            <a:ext cx="471948" cy="439175"/>
            <a:chOff x="7493819" y="3177589"/>
            <a:chExt cx="471948" cy="439175"/>
          </a:xfrm>
        </p:grpSpPr>
        <p:sp>
          <p:nvSpPr>
            <p:cNvPr id="33" name="Rounded Rectangle 32"/>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34" name="Rectangle 33"/>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5" name="Group 34"/>
          <p:cNvGrpSpPr/>
          <p:nvPr/>
        </p:nvGrpSpPr>
        <p:grpSpPr>
          <a:xfrm>
            <a:off x="8333748" y="5937811"/>
            <a:ext cx="471948" cy="439175"/>
            <a:chOff x="7493819" y="3177589"/>
            <a:chExt cx="471948" cy="439175"/>
          </a:xfrm>
        </p:grpSpPr>
        <p:sp>
          <p:nvSpPr>
            <p:cNvPr id="36" name="Rounded Rectangle 35"/>
            <p:cNvSpPr/>
            <p:nvPr/>
          </p:nvSpPr>
          <p:spPr>
            <a:xfrm>
              <a:off x="7493819" y="3177589"/>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37" name="Rectangle 36"/>
            <p:cNvSpPr/>
            <p:nvPr/>
          </p:nvSpPr>
          <p:spPr>
            <a:xfrm>
              <a:off x="7543845" y="3520064"/>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38" name="Rectangle 37"/>
          <p:cNvSpPr/>
          <p:nvPr/>
        </p:nvSpPr>
        <p:spPr>
          <a:xfrm>
            <a:off x="6973354" y="5259047"/>
            <a:ext cx="1972754" cy="1164119"/>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7195508" y="4920493"/>
            <a:ext cx="1528447" cy="338554"/>
          </a:xfrm>
          <a:prstGeom prst="rect">
            <a:avLst/>
          </a:prstGeom>
        </p:spPr>
        <p:txBody>
          <a:bodyPr wrap="square">
            <a:spAutoFit/>
          </a:bodyPr>
          <a:lstStyle/>
          <a:p>
            <a:pPr algn="ctr"/>
            <a:r>
              <a:rPr lang="en-US" sz="1600" dirty="0" err="1" smtClean="0">
                <a:latin typeface="PT Sans"/>
                <a:cs typeface="PT Sans"/>
              </a:rPr>
              <a:t>localhost</a:t>
            </a:r>
            <a:endParaRPr lang="en-US" sz="1600" dirty="0">
              <a:latin typeface="PT Sans"/>
              <a:cs typeface="PT Sans"/>
            </a:endParaRPr>
          </a:p>
        </p:txBody>
      </p:sp>
      <p:grpSp>
        <p:nvGrpSpPr>
          <p:cNvPr id="6" name="Group 5"/>
          <p:cNvGrpSpPr/>
          <p:nvPr/>
        </p:nvGrpSpPr>
        <p:grpSpPr>
          <a:xfrm>
            <a:off x="4538909" y="4827405"/>
            <a:ext cx="697627" cy="678764"/>
            <a:chOff x="4353411" y="4705991"/>
            <a:chExt cx="697627" cy="678764"/>
          </a:xfrm>
        </p:grpSpPr>
        <p:grpSp>
          <p:nvGrpSpPr>
            <p:cNvPr id="2" name="Group 1"/>
            <p:cNvGrpSpPr/>
            <p:nvPr/>
          </p:nvGrpSpPr>
          <p:grpSpPr>
            <a:xfrm>
              <a:off x="4363214" y="4705991"/>
              <a:ext cx="678020" cy="678764"/>
              <a:chOff x="6720921" y="4821441"/>
              <a:chExt cx="678020" cy="678764"/>
            </a:xfrm>
          </p:grpSpPr>
          <p:sp>
            <p:nvSpPr>
              <p:cNvPr id="40" name="Rounded Rectangle 39"/>
              <p:cNvSpPr/>
              <p:nvPr/>
            </p:nvSpPr>
            <p:spPr>
              <a:xfrm>
                <a:off x="6823957" y="4860421"/>
                <a:ext cx="471948" cy="439175"/>
              </a:xfrm>
              <a:prstGeom prst="roundRect">
                <a:avLst>
                  <a:gd name="adj" fmla="val 9204"/>
                </a:avLst>
              </a:prstGeom>
              <a:solidFill>
                <a:schemeClr val="tx1">
                  <a:lumMod val="65000"/>
                  <a:lumOff val="35000"/>
                </a:schemeClr>
              </a:solidFill>
              <a:ln>
                <a:solidFill>
                  <a:schemeClr val="tx1">
                    <a:lumMod val="65000"/>
                    <a:lumOff val="35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smtClean="0">
                    <a:latin typeface="PT Sans"/>
                    <a:cs typeface="PT Sans"/>
                  </a:rPr>
                  <a:t>M</a:t>
                </a:r>
                <a:endParaRPr lang="en-US" sz="1600" b="1" dirty="0">
                  <a:latin typeface="PT Sans"/>
                  <a:cs typeface="PT Sans"/>
                </a:endParaRPr>
              </a:p>
            </p:txBody>
          </p:sp>
          <p:sp>
            <p:nvSpPr>
              <p:cNvPr id="50" name="Rectangle 49"/>
              <p:cNvSpPr/>
              <p:nvPr/>
            </p:nvSpPr>
            <p:spPr>
              <a:xfrm>
                <a:off x="6720921" y="4821441"/>
                <a:ext cx="678020" cy="67876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Rectangle 4"/>
            <p:cNvSpPr/>
            <p:nvPr/>
          </p:nvSpPr>
          <p:spPr>
            <a:xfrm>
              <a:off x="4353411" y="5177593"/>
              <a:ext cx="697627" cy="184666"/>
            </a:xfrm>
            <a:prstGeom prst="rect">
              <a:avLst/>
            </a:prstGeom>
          </p:spPr>
          <p:txBody>
            <a:bodyPr wrap="none">
              <a:spAutoFit/>
            </a:bodyPr>
            <a:lstStyle/>
            <a:p>
              <a:r>
                <a:rPr lang="en-US" sz="600" dirty="0" smtClean="0">
                  <a:solidFill>
                    <a:prstClr val="black"/>
                  </a:solidFill>
                  <a:latin typeface="DejaVu Sans Mono"/>
                  <a:cs typeface="DejaVu Sans Mono"/>
                </a:rPr>
                <a:t>192.168.0.1</a:t>
              </a:r>
              <a:endParaRPr lang="en-US" sz="800" dirty="0"/>
            </a:p>
          </p:txBody>
        </p:sp>
      </p:grpSp>
      <p:grpSp>
        <p:nvGrpSpPr>
          <p:cNvPr id="10" name="Group 9"/>
          <p:cNvGrpSpPr/>
          <p:nvPr/>
        </p:nvGrpSpPr>
        <p:grpSpPr>
          <a:xfrm>
            <a:off x="3719995" y="5623490"/>
            <a:ext cx="697627" cy="678764"/>
            <a:chOff x="3719995" y="5623490"/>
            <a:chExt cx="697627" cy="678764"/>
          </a:xfrm>
        </p:grpSpPr>
        <p:grpSp>
          <p:nvGrpSpPr>
            <p:cNvPr id="8" name="Group 7"/>
            <p:cNvGrpSpPr/>
            <p:nvPr/>
          </p:nvGrpSpPr>
          <p:grpSpPr>
            <a:xfrm>
              <a:off x="3832834" y="5662470"/>
              <a:ext cx="471948" cy="439175"/>
              <a:chOff x="3842638" y="5731740"/>
              <a:chExt cx="471948" cy="439175"/>
            </a:xfrm>
          </p:grpSpPr>
          <p:sp>
            <p:nvSpPr>
              <p:cNvPr id="42" name="Rounded Rectangle 41"/>
              <p:cNvSpPr/>
              <p:nvPr/>
            </p:nvSpPr>
            <p:spPr>
              <a:xfrm>
                <a:off x="3842638" y="5731740"/>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43" name="Rectangle 42"/>
              <p:cNvSpPr/>
              <p:nvPr/>
            </p:nvSpPr>
            <p:spPr>
              <a:xfrm>
                <a:off x="3892664" y="6085760"/>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51" name="Rectangle 50"/>
            <p:cNvSpPr/>
            <p:nvPr/>
          </p:nvSpPr>
          <p:spPr>
            <a:xfrm>
              <a:off x="3739602" y="5623490"/>
              <a:ext cx="678020" cy="67876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719995" y="6085760"/>
              <a:ext cx="694233" cy="184666"/>
            </a:xfrm>
            <a:prstGeom prst="rect">
              <a:avLst/>
            </a:prstGeom>
          </p:spPr>
          <p:txBody>
            <a:bodyPr wrap="none">
              <a:spAutoFit/>
            </a:bodyPr>
            <a:lstStyle/>
            <a:p>
              <a:r>
                <a:rPr lang="en-US" sz="600" dirty="0" smtClean="0">
                  <a:solidFill>
                    <a:prstClr val="black"/>
                  </a:solidFill>
                  <a:latin typeface="DejaVu Sans Mono"/>
                  <a:cs typeface="DejaVu Sans Mono"/>
                </a:rPr>
                <a:t>192.168.0.2</a:t>
              </a:r>
              <a:endParaRPr lang="en-US" sz="800" dirty="0"/>
            </a:p>
          </p:txBody>
        </p:sp>
      </p:grpSp>
      <p:grpSp>
        <p:nvGrpSpPr>
          <p:cNvPr id="61" name="Group 60"/>
          <p:cNvGrpSpPr/>
          <p:nvPr/>
        </p:nvGrpSpPr>
        <p:grpSpPr>
          <a:xfrm>
            <a:off x="4519302" y="5623490"/>
            <a:ext cx="697627" cy="678764"/>
            <a:chOff x="3719995" y="5623490"/>
            <a:chExt cx="697627" cy="678764"/>
          </a:xfrm>
        </p:grpSpPr>
        <p:grpSp>
          <p:nvGrpSpPr>
            <p:cNvPr id="62" name="Group 61"/>
            <p:cNvGrpSpPr/>
            <p:nvPr/>
          </p:nvGrpSpPr>
          <p:grpSpPr>
            <a:xfrm>
              <a:off x="3832834" y="5662470"/>
              <a:ext cx="471948" cy="439175"/>
              <a:chOff x="3842638" y="5731740"/>
              <a:chExt cx="471948" cy="439175"/>
            </a:xfrm>
          </p:grpSpPr>
          <p:sp>
            <p:nvSpPr>
              <p:cNvPr id="65" name="Rounded Rectangle 64"/>
              <p:cNvSpPr/>
              <p:nvPr/>
            </p:nvSpPr>
            <p:spPr>
              <a:xfrm>
                <a:off x="3842638" y="5731740"/>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66" name="Rectangle 65"/>
              <p:cNvSpPr/>
              <p:nvPr/>
            </p:nvSpPr>
            <p:spPr>
              <a:xfrm>
                <a:off x="3892664" y="6085760"/>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3" name="Rectangle 62"/>
            <p:cNvSpPr/>
            <p:nvPr/>
          </p:nvSpPr>
          <p:spPr>
            <a:xfrm>
              <a:off x="3739602" y="5623490"/>
              <a:ext cx="678020" cy="67876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3719995" y="6085760"/>
              <a:ext cx="697627" cy="184666"/>
            </a:xfrm>
            <a:prstGeom prst="rect">
              <a:avLst/>
            </a:prstGeom>
          </p:spPr>
          <p:txBody>
            <a:bodyPr wrap="none">
              <a:spAutoFit/>
            </a:bodyPr>
            <a:lstStyle/>
            <a:p>
              <a:r>
                <a:rPr lang="en-US" sz="600" dirty="0" smtClean="0">
                  <a:solidFill>
                    <a:prstClr val="black"/>
                  </a:solidFill>
                  <a:latin typeface="DejaVu Sans Mono"/>
                  <a:cs typeface="DejaVu Sans Mono"/>
                </a:rPr>
                <a:t>192.168.0.3</a:t>
              </a:r>
              <a:endParaRPr lang="en-US" sz="800" dirty="0"/>
            </a:p>
          </p:txBody>
        </p:sp>
      </p:grpSp>
      <p:grpSp>
        <p:nvGrpSpPr>
          <p:cNvPr id="67" name="Group 66"/>
          <p:cNvGrpSpPr/>
          <p:nvPr/>
        </p:nvGrpSpPr>
        <p:grpSpPr>
          <a:xfrm>
            <a:off x="5318610" y="5623490"/>
            <a:ext cx="697627" cy="678764"/>
            <a:chOff x="3719995" y="5623490"/>
            <a:chExt cx="697627" cy="678764"/>
          </a:xfrm>
        </p:grpSpPr>
        <p:grpSp>
          <p:nvGrpSpPr>
            <p:cNvPr id="68" name="Group 67"/>
            <p:cNvGrpSpPr/>
            <p:nvPr/>
          </p:nvGrpSpPr>
          <p:grpSpPr>
            <a:xfrm>
              <a:off x="3832834" y="5662470"/>
              <a:ext cx="471948" cy="439175"/>
              <a:chOff x="3842638" y="5731740"/>
              <a:chExt cx="471948" cy="439175"/>
            </a:xfrm>
          </p:grpSpPr>
          <p:sp>
            <p:nvSpPr>
              <p:cNvPr id="71" name="Rounded Rectangle 70"/>
              <p:cNvSpPr/>
              <p:nvPr/>
            </p:nvSpPr>
            <p:spPr>
              <a:xfrm>
                <a:off x="3842638" y="5731740"/>
                <a:ext cx="471948" cy="439175"/>
              </a:xfrm>
              <a:prstGeom prst="roundRect">
                <a:avLst>
                  <a:gd name="adj" fmla="val 9204"/>
                </a:avLst>
              </a:prstGeom>
              <a:solidFill>
                <a:schemeClr val="accent5">
                  <a:lumMod val="60000"/>
                  <a:lumOff val="40000"/>
                </a:schemeClr>
              </a:solidFill>
              <a:ln>
                <a:solidFill>
                  <a:schemeClr val="accent5">
                    <a:lumMod val="60000"/>
                    <a:lumOff val="40000"/>
                  </a:schemeClr>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100" b="1" dirty="0" smtClean="0">
                    <a:solidFill>
                      <a:schemeClr val="tx1"/>
                    </a:solidFill>
                    <a:latin typeface="PT Sans"/>
                    <a:cs typeface="PT Sans"/>
                  </a:rPr>
                  <a:t>OSD</a:t>
                </a:r>
                <a:endParaRPr lang="en-US" sz="1100" b="1" dirty="0">
                  <a:solidFill>
                    <a:schemeClr val="tx1"/>
                  </a:solidFill>
                  <a:latin typeface="PT Sans"/>
                  <a:cs typeface="PT Sans"/>
                </a:endParaRPr>
              </a:p>
            </p:txBody>
          </p:sp>
          <p:sp>
            <p:nvSpPr>
              <p:cNvPr id="72" name="Rectangle 71"/>
              <p:cNvSpPr/>
              <p:nvPr/>
            </p:nvSpPr>
            <p:spPr>
              <a:xfrm>
                <a:off x="3892664" y="6085760"/>
                <a:ext cx="371897" cy="45719"/>
              </a:xfrm>
              <a:prstGeom prst="rect">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9" name="Rectangle 68"/>
            <p:cNvSpPr/>
            <p:nvPr/>
          </p:nvSpPr>
          <p:spPr>
            <a:xfrm>
              <a:off x="3739602" y="5623490"/>
              <a:ext cx="678020" cy="678764"/>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3719995" y="6085760"/>
              <a:ext cx="697627" cy="184666"/>
            </a:xfrm>
            <a:prstGeom prst="rect">
              <a:avLst/>
            </a:prstGeom>
          </p:spPr>
          <p:txBody>
            <a:bodyPr wrap="none">
              <a:spAutoFit/>
            </a:bodyPr>
            <a:lstStyle/>
            <a:p>
              <a:r>
                <a:rPr lang="en-US" sz="600" dirty="0" smtClean="0">
                  <a:solidFill>
                    <a:prstClr val="black"/>
                  </a:solidFill>
                  <a:latin typeface="DejaVu Sans Mono"/>
                  <a:cs typeface="DejaVu Sans Mono"/>
                </a:rPr>
                <a:t>192.168.0.4</a:t>
              </a:r>
              <a:endParaRPr lang="en-US" sz="800" dirty="0"/>
            </a:p>
          </p:txBody>
        </p:sp>
      </p:grpSp>
      <p:cxnSp>
        <p:nvCxnSpPr>
          <p:cNvPr id="73" name="Straight Arrow Connector 72"/>
          <p:cNvCxnSpPr>
            <a:stCxn id="17" idx="2"/>
          </p:cNvCxnSpPr>
          <p:nvPr/>
        </p:nvCxnSpPr>
        <p:spPr>
          <a:xfrm flipH="1">
            <a:off x="5529388" y="3677122"/>
            <a:ext cx="2213436" cy="1257561"/>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17" idx="2"/>
            <a:endCxn id="39" idx="0"/>
          </p:cNvCxnSpPr>
          <p:nvPr/>
        </p:nvCxnSpPr>
        <p:spPr>
          <a:xfrm>
            <a:off x="7742824" y="3677122"/>
            <a:ext cx="216908" cy="1243371"/>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77" name="Rectangle 76"/>
          <p:cNvSpPr/>
          <p:nvPr/>
        </p:nvSpPr>
        <p:spPr>
          <a:xfrm rot="19857484">
            <a:off x="5542768" y="3946861"/>
            <a:ext cx="1574394" cy="461665"/>
          </a:xfrm>
          <a:prstGeom prst="rect">
            <a:avLst/>
          </a:prstGeom>
        </p:spPr>
        <p:txBody>
          <a:bodyPr wrap="none">
            <a:spAutoFit/>
          </a:bodyPr>
          <a:lstStyle/>
          <a:p>
            <a:pPr algn="ctr"/>
            <a:r>
              <a:rPr lang="en-US" sz="1200" dirty="0" err="1" smtClean="0">
                <a:latin typeface="DejaVu Sans Mono"/>
                <a:cs typeface="DejaVu Sans Mono"/>
              </a:rPr>
              <a:t>ceph-ansible</a:t>
            </a:r>
            <a:endParaRPr lang="en-US" sz="1200" dirty="0" smtClean="0">
              <a:latin typeface="DejaVu Sans Mono"/>
              <a:cs typeface="DejaVu Sans Mono"/>
            </a:endParaRPr>
          </a:p>
          <a:p>
            <a:pPr algn="ctr"/>
            <a:r>
              <a:rPr lang="en-US" sz="1200" dirty="0" smtClean="0">
                <a:latin typeface="DejaVu Sans Mono"/>
                <a:cs typeface="DejaVu Sans Mono"/>
              </a:rPr>
              <a:t>(containerized)</a:t>
            </a:r>
            <a:endParaRPr lang="en-US" sz="1200" dirty="0"/>
          </a:p>
        </p:txBody>
      </p:sp>
      <p:sp>
        <p:nvSpPr>
          <p:cNvPr id="79" name="Rectangle 78"/>
          <p:cNvSpPr/>
          <p:nvPr/>
        </p:nvSpPr>
        <p:spPr>
          <a:xfrm rot="4827183">
            <a:off x="7454015" y="4139944"/>
            <a:ext cx="1033944" cy="261610"/>
          </a:xfrm>
          <a:prstGeom prst="rect">
            <a:avLst/>
          </a:prstGeom>
        </p:spPr>
        <p:txBody>
          <a:bodyPr wrap="none">
            <a:spAutoFit/>
          </a:bodyPr>
          <a:lstStyle/>
          <a:p>
            <a:r>
              <a:rPr lang="en-US" sz="1050" dirty="0" smtClean="0">
                <a:latin typeface="DejaVu Sans Mono"/>
                <a:cs typeface="DejaVu Sans Mono"/>
              </a:rPr>
              <a:t>docker run</a:t>
            </a:r>
            <a:endParaRPr lang="en-US" sz="1050" dirty="0"/>
          </a:p>
        </p:txBody>
      </p:sp>
    </p:spTree>
    <p:extLst>
      <p:ext uri="{BB962C8B-B14F-4D97-AF65-F5344CB8AC3E}">
        <p14:creationId xmlns:p14="http://schemas.microsoft.com/office/powerpoint/2010/main" val="39525952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1959</TotalTime>
  <Words>540</Words>
  <Application>Microsoft Macintosh PowerPoint</Application>
  <PresentationFormat>On-screen Show (4:3)</PresentationFormat>
  <Paragraphs>89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Ceph development-build-test cycle</vt:lpstr>
      <vt:lpstr>PowerPoint Presentation</vt:lpstr>
    </vt:vector>
  </TitlesOfParts>
  <Company>TidalScale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 Jimenez</dc:creator>
  <cp:lastModifiedBy>Ivo Jimenez</cp:lastModifiedBy>
  <cp:revision>14</cp:revision>
  <dcterms:created xsi:type="dcterms:W3CDTF">2016-04-16T21:41:24Z</dcterms:created>
  <dcterms:modified xsi:type="dcterms:W3CDTF">2016-04-18T22:36:28Z</dcterms:modified>
</cp:coreProperties>
</file>