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3" r:id="rId3"/>
    <p:sldId id="264" r:id="rId4"/>
    <p:sldId id="294" r:id="rId5"/>
    <p:sldId id="265" r:id="rId6"/>
    <p:sldId id="266" r:id="rId7"/>
    <p:sldId id="267" r:id="rId8"/>
    <p:sldId id="302" r:id="rId9"/>
    <p:sldId id="305" r:id="rId10"/>
    <p:sldId id="269" r:id="rId11"/>
    <p:sldId id="270" r:id="rId12"/>
    <p:sldId id="273" r:id="rId13"/>
    <p:sldId id="274" r:id="rId14"/>
    <p:sldId id="304" r:id="rId15"/>
    <p:sldId id="276" r:id="rId16"/>
    <p:sldId id="277" r:id="rId17"/>
    <p:sldId id="278" r:id="rId18"/>
    <p:sldId id="300" r:id="rId19"/>
    <p:sldId id="284" r:id="rId20"/>
    <p:sldId id="306" r:id="rId21"/>
    <p:sldId id="301" r:id="rId22"/>
    <p:sldId id="299" r:id="rId23"/>
    <p:sldId id="307" r:id="rId24"/>
    <p:sldId id="308" r:id="rId25"/>
    <p:sldId id="291" r:id="rId26"/>
    <p:sldId id="29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7192" autoAdjust="0"/>
  </p:normalViewPr>
  <p:slideViewPr>
    <p:cSldViewPr snapToGrid="0">
      <p:cViewPr varScale="1">
        <p:scale>
          <a:sx n="63" d="100"/>
          <a:sy n="63" d="100"/>
        </p:scale>
        <p:origin x="16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0722C-7D5B-4288-8F72-E0C46B7250F4}" type="datetimeFigureOut">
              <a:rPr lang="zh-CN" altLang="en-US" smtClean="0"/>
              <a:pPr/>
              <a:t>2015/10/19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6532F-80F8-4719-BE59-05607DF8EE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86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10DB8-02FA-4DBA-867A-1A8E07783AF7}" type="datetimeFigureOut">
              <a:rPr lang="zh-CN" altLang="en-US" smtClean="0"/>
              <a:pPr/>
              <a:t>2015/10/19 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E8088-8DE3-4EF6-841E-87A02AD295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9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举个例子：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索引就像一本书的目录。你不需要读完整本书，浏览目录就可以快速找到你想要的信息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u="none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66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Page-7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5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在许多操作系统中，页得大小通常为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为了读取这个扇区的数据，需要将磁头放到这个扇区上方，为了实现这一点，磁头需要移动对准相应磁道，这个过程叫做寻道，所耗费时间叫做</a:t>
            </a:r>
            <a:r>
              <a:rPr lang="zh-CN" altLang="en-US" sz="1200" b="1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寻道时间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然后磁盘旋转将目标扇区旋转到磁头下，这个过程耗费的时间叫做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旋转时间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3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一般在数据库系统或文件系统中使用的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结构都在经典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的基础上进行了优化，增加了顺序访问指针。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的每个叶子节点增加一个指向相邻叶子节点的指针，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73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更适合外存索引，原因和内节点出度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Page-10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31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1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22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全列匹配：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*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 t where a=1 and b=‘test’ and c=3;</a:t>
            </a:r>
          </a:p>
          <a:p>
            <a:r>
              <a:rPr lang="zh-CN" altLang="en-US" baseline="0" dirty="0" smtClean="0"/>
              <a:t>最左前缀：</a:t>
            </a:r>
            <a:r>
              <a:rPr lang="en-US" altLang="zh-CN" baseline="0" dirty="0" smtClean="0"/>
              <a:t>select * from t where a=1 and b=2;</a:t>
            </a:r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select * from t where a=1 and b like ‘</a:t>
            </a:r>
            <a:r>
              <a:rPr lang="en-US" altLang="zh-CN" baseline="0" dirty="0" err="1" smtClean="0"/>
              <a:t>te</a:t>
            </a:r>
            <a:r>
              <a:rPr lang="en-US" altLang="zh-CN" baseline="0" dirty="0" smtClean="0"/>
              <a:t>%’;</a:t>
            </a:r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select * from t where a&lt;10;</a:t>
            </a:r>
          </a:p>
          <a:p>
            <a:r>
              <a:rPr lang="en-US" altLang="zh-CN" baseline="0" dirty="0" smtClean="0"/>
              <a:t>5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select * from t where a=1 and c=3;</a:t>
            </a:r>
          </a:p>
          <a:p>
            <a:r>
              <a:rPr lang="en-US" altLang="zh-CN" baseline="0" dirty="0" smtClean="0"/>
              <a:t>6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select * from t where b=‘test’ and c=3;</a:t>
            </a:r>
          </a:p>
          <a:p>
            <a:r>
              <a:rPr lang="en-US" altLang="zh-CN" baseline="0" dirty="0" smtClean="0"/>
              <a:t>7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select * from t where a+1 = 3;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4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索引列的顺序非常重要。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、索引大大减少了服务器需要扫描的数据量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、缩影可以帮助服务器避免排序和临时表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、索引可以将随机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变为顺序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慢查询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aux|grep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mysql|grep</a:t>
            </a:r>
            <a:r>
              <a:rPr lang="en-US" altLang="zh-CN" dirty="0" smtClean="0"/>
              <a:t> "</a:t>
            </a:r>
            <a:r>
              <a:rPr lang="en-US" altLang="zh-CN" dirty="0" err="1" smtClean="0"/>
              <a:t>cnf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show variables like '</a:t>
            </a:r>
            <a:r>
              <a:rPr lang="en-US" altLang="zh-CN" dirty="0" err="1" smtClean="0"/>
              <a:t>long_query_time</a:t>
            </a:r>
            <a:r>
              <a:rPr lang="en-US" altLang="zh-CN" dirty="0" smtClean="0"/>
              <a:t>'; </a:t>
            </a:r>
          </a:p>
          <a:p>
            <a:r>
              <a:rPr lang="en-US" altLang="zh-CN" dirty="0" smtClean="0"/>
              <a:t>show variables like '%slow%';</a:t>
            </a:r>
          </a:p>
          <a:p>
            <a:r>
              <a:rPr lang="en-US" altLang="zh-CN" dirty="0" err="1" smtClean="0"/>
              <a:t>grep</a:t>
            </a:r>
            <a:r>
              <a:rPr lang="en-US" altLang="zh-CN" dirty="0" smtClean="0"/>
              <a:t> "slow" /home/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log-slow-queries = /home/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/log/slow.log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72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zh-CN" altLang="en-US" dirty="0" smtClean="0"/>
              <a:t>得到的是：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的执行计划</a:t>
            </a:r>
            <a:r>
              <a:rPr lang="en-US" altLang="zh-CN" dirty="0" smtClean="0"/>
              <a:t>(execute</a:t>
            </a:r>
            <a:r>
              <a:rPr lang="en-US" altLang="zh-CN" baseline="0" dirty="0" smtClean="0"/>
              <a:t> plan</a:t>
            </a:r>
            <a:r>
              <a:rPr lang="en-US" altLang="zh-CN" dirty="0" smtClean="0"/>
              <a:t>),</a:t>
            </a:r>
          </a:p>
          <a:p>
            <a:r>
              <a:rPr lang="en-US" altLang="zh-CN" dirty="0" smtClean="0"/>
              <a:t>rows</a:t>
            </a:r>
            <a:r>
              <a:rPr lang="zh-CN" altLang="en-US" dirty="0" smtClean="0"/>
              <a:t>列给出查询请求数据的预估行数。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show status like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last_query_cost</a:t>
            </a:r>
            <a:r>
              <a:rPr lang="en-US" altLang="zh-CN" dirty="0" smtClean="0"/>
              <a:t>';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dirty="0" smtClean="0"/>
              <a:t>select version();</a:t>
            </a:r>
          </a:p>
          <a:p>
            <a:pPr marL="0" indent="0">
              <a:buNone/>
            </a:pPr>
            <a:r>
              <a:rPr lang="en-US" altLang="zh-CN" dirty="0" smtClean="0"/>
              <a:t>Mysql5.0</a:t>
            </a:r>
            <a:r>
              <a:rPr lang="zh-CN" altLang="en-US" dirty="0" smtClean="0"/>
              <a:t>后，对</a:t>
            </a:r>
            <a:r>
              <a:rPr lang="en-US" altLang="zh-CN" dirty="0" smtClean="0"/>
              <a:t>or</a:t>
            </a:r>
            <a:r>
              <a:rPr lang="zh-CN" altLang="en-US" dirty="0" smtClean="0"/>
              <a:t>操作有优化，通过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列，可以看到   </a:t>
            </a:r>
            <a:r>
              <a:rPr lang="en-US" altLang="zh-CN" dirty="0" smtClean="0"/>
              <a:t>Using union(msg_index2,msg_index); Using where</a:t>
            </a:r>
          </a:p>
          <a:p>
            <a:pPr marL="0" indent="0">
              <a:buNone/>
            </a:pPr>
            <a:r>
              <a:rPr lang="zh-CN" altLang="en-US" dirty="0" smtClean="0"/>
              <a:t>但是，高性能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提出：当前查询返回数量比较多的时候，这个优化会耗费大量的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和内存资源在算法上缓存，排序和合并上。更重要的一点：优化器不会把这些成本计算到查询中。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通常来说，还不如不优化，写成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7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当然为了增加查询速度：索引放到内存中。</a:t>
            </a:r>
            <a:endParaRPr lang="zh-CN" altLang="en-US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本应该就这么结束了。但是这个二叉树存在一个很严重的问题。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、服务器内存是有限的，但是索引文件很大，不能常驻内存。不能常驻内存，就是存放在硬盘上。硬盘上的数据，就必须考虑硬盘的访问消耗。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2^20=1048576,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次硬盘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用来查找索引地址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次数据访问。很明显，增加树的度数（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42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show status like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last_query_cost</a:t>
            </a:r>
            <a:r>
              <a:rPr lang="en-US" altLang="zh-CN" dirty="0" smtClean="0"/>
              <a:t>';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19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1200" dirty="0" smtClean="0"/>
              <a:t>//</a:t>
            </a:r>
            <a:r>
              <a:rPr lang="en-US" altLang="zh-CN" sz="1200" dirty="0" err="1" smtClean="0"/>
              <a:t>mysql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innodb</a:t>
            </a:r>
            <a:r>
              <a:rPr lang="zh-CN" altLang="en-US" sz="1200" dirty="0" smtClean="0"/>
              <a:t>引擎下，执行的</a:t>
            </a:r>
            <a:r>
              <a:rPr lang="en-US" altLang="zh-CN" sz="1200" dirty="0" smtClean="0"/>
              <a:t>update</a:t>
            </a:r>
            <a:r>
              <a:rPr lang="zh-CN" altLang="en-US" sz="1200" dirty="0" smtClean="0"/>
              <a:t>语句，通过索引的方式添加的行锁</a:t>
            </a:r>
            <a:endParaRPr lang="en-US" altLang="zh-CN" sz="12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1200" dirty="0" smtClean="0"/>
              <a:t>select * from </a:t>
            </a:r>
            <a:r>
              <a:rPr lang="en-US" altLang="zh-CN" sz="1200" dirty="0" err="1" smtClean="0"/>
              <a:t>fishbowl_msg</a:t>
            </a:r>
            <a:r>
              <a:rPr lang="en-US" altLang="zh-CN" sz="1200" dirty="0" smtClean="0"/>
              <a:t> where </a:t>
            </a:r>
            <a:r>
              <a:rPr lang="en-US" altLang="zh-CN" sz="1200" dirty="0" err="1" smtClean="0"/>
              <a:t>receiver_id</a:t>
            </a:r>
            <a:r>
              <a:rPr lang="en-US" altLang="zh-CN" sz="1200" dirty="0" smtClean="0"/>
              <a:t>=3638511 and </a:t>
            </a:r>
            <a:r>
              <a:rPr lang="en-US" altLang="zh-CN" sz="1200" dirty="0" err="1" smtClean="0"/>
              <a:t>create_date</a:t>
            </a:r>
            <a:r>
              <a:rPr lang="en-US" altLang="zh-CN" sz="1200" dirty="0" smtClean="0"/>
              <a:t>='2015-10-18 21:33:04';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select * from </a:t>
            </a:r>
            <a:r>
              <a:rPr lang="en-US" altLang="zh-CN" dirty="0" err="1" smtClean="0"/>
              <a:t>fishbowl_msg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receiver_id</a:t>
            </a:r>
            <a:r>
              <a:rPr lang="en-US" altLang="zh-CN" dirty="0" smtClean="0"/>
              <a:t>=3638511 and </a:t>
            </a:r>
            <a:r>
              <a:rPr lang="en-US" altLang="zh-CN" dirty="0" err="1" smtClean="0"/>
              <a:t>create_date</a:t>
            </a:r>
            <a:r>
              <a:rPr lang="en-US" altLang="zh-CN" dirty="0" smtClean="0"/>
              <a:t>='2015-10-11 00:04:05';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start transaction;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update </a:t>
            </a:r>
            <a:r>
              <a:rPr lang="en-US" altLang="zh-CN" dirty="0" err="1" smtClean="0"/>
              <a:t>fishbowl_msg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meta_id</a:t>
            </a:r>
            <a:r>
              <a:rPr lang="en-US" altLang="zh-CN" dirty="0" smtClean="0"/>
              <a:t>=-11 where id=348621;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commit;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update </a:t>
            </a:r>
            <a:r>
              <a:rPr lang="en-US" altLang="zh-CN" dirty="0" err="1" smtClean="0"/>
              <a:t>fishbowl_msg</a:t>
            </a:r>
            <a:r>
              <a:rPr lang="en-US" altLang="zh-CN" dirty="0" smtClean="0"/>
              <a:t> set </a:t>
            </a:r>
            <a:r>
              <a:rPr lang="en-US" altLang="zh-CN" dirty="0" err="1" smtClean="0"/>
              <a:t>meta_id</a:t>
            </a:r>
            <a:r>
              <a:rPr lang="en-US" altLang="zh-CN" dirty="0" smtClean="0"/>
              <a:t>=-13 where id=2;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//</a:t>
            </a:r>
            <a:r>
              <a:rPr lang="zh-CN" altLang="en-US" dirty="0" smtClean="0"/>
              <a:t>这个可以执行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5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7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B-</a:t>
            </a:r>
            <a:r>
              <a:rPr lang="zh-CN" altLang="en-US" dirty="0" smtClean="0"/>
              <a:t>树，可能是一个度很大树</a:t>
            </a:r>
            <a:endParaRPr lang="en-US" altLang="zh-CN" dirty="0" smtClean="0"/>
          </a:p>
          <a:p>
            <a:r>
              <a:rPr lang="zh-CN" altLang="en-US" dirty="0" smtClean="0"/>
              <a:t>倒数第二条：叶子节点是有序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4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2,3,4</a:t>
            </a:r>
            <a:r>
              <a:rPr lang="zh-CN" altLang="en-US" dirty="0" smtClean="0"/>
              <a:t>条：有序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9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由于插入删除新的数据记录会破坏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B-Tree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的性质，因此在插入删除时，需要对树进行一个分裂、合并、转移等操作以保持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B-Tree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Page-10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为何要介绍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树，因为度数</a:t>
            </a:r>
            <a:r>
              <a:rPr lang="en-US" altLang="zh-CN" dirty="0" smtClean="0"/>
              <a:t>(degree)</a:t>
            </a:r>
            <a:r>
              <a:rPr lang="zh-CN" altLang="en-US" dirty="0" smtClean="0"/>
              <a:t>大，数的高度就小，硬盘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访问次数就少，性能就高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5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Fish_uid_mapping</a:t>
            </a:r>
            <a:r>
              <a:rPr lang="zh-CN" altLang="en-US" dirty="0" smtClean="0"/>
              <a:t>表：数据量</a:t>
            </a:r>
            <a:r>
              <a:rPr lang="en-US" altLang="zh-CN" dirty="0" smtClean="0"/>
              <a:t>4</a:t>
            </a:r>
            <a:r>
              <a:rPr lang="zh-CN" altLang="en-US" dirty="0" smtClean="0"/>
              <a:t>亿行记录，表数据大小约</a:t>
            </a:r>
            <a:r>
              <a:rPr lang="en-US" altLang="zh-CN" dirty="0" smtClean="0"/>
              <a:t>15G</a:t>
            </a:r>
            <a:r>
              <a:rPr lang="zh-CN" altLang="en-US" dirty="0" smtClean="0"/>
              <a:t>，索引文件大小：</a:t>
            </a:r>
            <a:r>
              <a:rPr lang="en-US" altLang="zh-CN" dirty="0" smtClean="0"/>
              <a:t>5G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4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而红黑树这种结构，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明显要深的多。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由于逻辑上很近的节点（父子）物理上可能很远，无法利用局部性，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所以红黑树的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渐进复杂度也为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O(h)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，效率明显比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B-Tree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差很多。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一般实际应用中，出度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是非常大的数字，通常超过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h</a:t>
            </a:r>
            <a:r>
              <a:rPr lang="zh-CN" altLang="en-US" dirty="0" smtClean="0"/>
              <a:t>非常小。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6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就普遍使用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实现其索引结构。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8088-8DE3-4EF6-841E-87A02AD2955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8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B5851-6871-4020-94B8-88AD2CDA4F01}" type="datetimeFigureOut">
              <a:rPr lang="zh-CN" altLang="en-US" smtClean="0"/>
              <a:pPr/>
              <a:t>2015/10/19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9C178-A4D4-4F79-A0C3-BD20FE4001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3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B5851-6871-4020-94B8-88AD2CDA4F01}" type="datetimeFigureOut">
              <a:rPr lang="zh-CN" altLang="en-US" smtClean="0"/>
              <a:pPr/>
              <a:t>2015/10/19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9C178-A4D4-4F79-A0C3-BD20FE4001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0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53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8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29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42535"/>
            <a:ext cx="9144000" cy="1920314"/>
          </a:xfrm>
        </p:spPr>
        <p:txBody>
          <a:bodyPr>
            <a:normAutofit/>
          </a:bodyPr>
          <a:lstStyle/>
          <a:p>
            <a:r>
              <a:rPr lang="en-US" altLang="zh-CN" sz="7200" b="1" dirty="0" smtClean="0"/>
              <a:t>MySQL</a:t>
            </a:r>
            <a:r>
              <a:rPr lang="zh-CN" altLang="en-US" sz="7200" b="1" dirty="0" smtClean="0"/>
              <a:t>索引简介</a:t>
            </a:r>
            <a:endParaRPr lang="zh-CN" altLang="en-US" sz="7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50302" y="4729380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Fishbowl-jerry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0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 smtClean="0"/>
              <a:t>B+Tree</a:t>
            </a:r>
            <a:r>
              <a:rPr lang="zh-CN" altLang="en-US" b="1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与</a:t>
            </a:r>
            <a:r>
              <a:rPr lang="en-US" altLang="zh-CN" dirty="0"/>
              <a:t>B-Tree</a:t>
            </a:r>
            <a:r>
              <a:rPr lang="zh-CN" altLang="en-US" dirty="0"/>
              <a:t>相比，</a:t>
            </a:r>
            <a:r>
              <a:rPr lang="en-US" altLang="zh-CN" dirty="0" err="1"/>
              <a:t>B+Tree</a:t>
            </a:r>
            <a:r>
              <a:rPr lang="zh-CN" altLang="en-US" dirty="0"/>
              <a:t>有以下不同点：</a:t>
            </a:r>
          </a:p>
          <a:p>
            <a:r>
              <a:rPr lang="zh-CN" altLang="en-US" dirty="0"/>
              <a:t>每个节点的指针上限为</a:t>
            </a:r>
            <a:r>
              <a:rPr lang="en-US" altLang="zh-CN" dirty="0"/>
              <a:t>2d</a:t>
            </a:r>
            <a:r>
              <a:rPr lang="zh-CN" altLang="en-US" dirty="0"/>
              <a:t>而不是</a:t>
            </a:r>
            <a:r>
              <a:rPr lang="en-US" altLang="zh-CN" dirty="0"/>
              <a:t>2d+1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内节点不存储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，只存储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叶子</a:t>
            </a:r>
            <a:r>
              <a:rPr lang="zh-CN" altLang="en-US" dirty="0"/>
              <a:t>节点不存储指针。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9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/>
              <a:t>B+Tree</a:t>
            </a:r>
            <a:r>
              <a:rPr lang="zh-CN" altLang="en-US" b="1" dirty="0" smtClean="0"/>
              <a:t>示意图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099422" cy="382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主存存取</a:t>
            </a:r>
            <a:r>
              <a:rPr lang="zh-CN" altLang="en-US" b="1" dirty="0" smtClean="0"/>
              <a:t>原理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98" y="1825625"/>
            <a:ext cx="7518009" cy="44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磁盘存取</a:t>
            </a:r>
            <a:r>
              <a:rPr lang="zh-CN" altLang="en-US" b="1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23691"/>
            <a:ext cx="10515600" cy="12532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计算机科学中著名的局部性原理：</a:t>
            </a:r>
          </a:p>
          <a:p>
            <a:pPr marL="0" indent="0">
              <a:buNone/>
            </a:pPr>
            <a:r>
              <a:rPr lang="zh-CN" altLang="en-US" dirty="0"/>
              <a:t>当一个数据被用到时，其附近的数据也通常会马上被使用。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0362"/>
            <a:ext cx="5137174" cy="30312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52" y="1530362"/>
            <a:ext cx="4369265" cy="303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 smtClean="0"/>
              <a:t>B+Tree</a:t>
            </a:r>
            <a:r>
              <a:rPr lang="zh-CN" altLang="en-US" b="1" dirty="0" smtClean="0"/>
              <a:t>示意图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67" y="1778370"/>
            <a:ext cx="10802229" cy="39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 smtClean="0"/>
              <a:t>B+Tree</a:t>
            </a:r>
            <a:r>
              <a:rPr lang="zh-CN" altLang="en-US" b="1" dirty="0"/>
              <a:t>索引的性能分析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越大索引的性能越好，而出度的上限取决于节点内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的</a:t>
            </a:r>
            <a:r>
              <a:rPr lang="zh-CN" altLang="en-US" dirty="0" smtClean="0"/>
              <a:t>大小：</a:t>
            </a:r>
            <a:r>
              <a:rPr lang="en-US" altLang="zh-CN" dirty="0" err="1" smtClean="0"/>
              <a:t>dmax</a:t>
            </a:r>
            <a:r>
              <a:rPr lang="en-US" altLang="zh-CN" dirty="0" smtClean="0"/>
              <a:t>=floor(</a:t>
            </a:r>
            <a:r>
              <a:rPr lang="en-US" altLang="zh-CN" dirty="0" err="1" smtClean="0"/>
              <a:t>pagesize</a:t>
            </a:r>
            <a:r>
              <a:rPr lang="en-US" altLang="zh-CN" dirty="0"/>
              <a:t>/(</a:t>
            </a:r>
            <a:r>
              <a:rPr lang="en-US" altLang="zh-CN" dirty="0" err="1"/>
              <a:t>keysize+datasize+pointsize</a:t>
            </a:r>
            <a:r>
              <a:rPr lang="en-US" altLang="zh-CN" dirty="0" smtClean="0"/>
              <a:t>))</a:t>
            </a:r>
          </a:p>
          <a:p>
            <a:r>
              <a:rPr lang="en-US" altLang="zh-CN" dirty="0" err="1" smtClean="0"/>
              <a:t>B+Tree</a:t>
            </a:r>
            <a:r>
              <a:rPr lang="zh-CN" altLang="en-US" dirty="0"/>
              <a:t>内节点去掉了</a:t>
            </a:r>
            <a:r>
              <a:rPr lang="en-US" altLang="zh-CN" dirty="0"/>
              <a:t>data</a:t>
            </a:r>
            <a:r>
              <a:rPr lang="zh-CN" altLang="en-US" dirty="0"/>
              <a:t>域，因此可以拥有更大的出度，拥有更好的性能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403" y="37281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err="1"/>
              <a:t>MyISAM</a:t>
            </a:r>
            <a:r>
              <a:rPr lang="zh-CN" altLang="en-US" b="1" dirty="0"/>
              <a:t>索引</a:t>
            </a:r>
            <a:r>
              <a:rPr lang="zh-CN" altLang="en-US" b="1" dirty="0" smtClean="0"/>
              <a:t>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86" y="1600693"/>
            <a:ext cx="6080248" cy="4696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34" y="1796065"/>
            <a:ext cx="55530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/>
              <a:t>InnoDB</a:t>
            </a:r>
            <a:r>
              <a:rPr lang="zh-CN" altLang="en-US" b="1" dirty="0"/>
              <a:t>索引</a:t>
            </a:r>
            <a:r>
              <a:rPr lang="zh-CN" altLang="en-US" b="1" dirty="0" smtClean="0"/>
              <a:t>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32" y="1690688"/>
            <a:ext cx="8887387" cy="39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1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/>
              <a:t>InnoDB</a:t>
            </a:r>
            <a:r>
              <a:rPr lang="zh-CN" altLang="en-US" b="1" dirty="0"/>
              <a:t>索引</a:t>
            </a:r>
            <a:r>
              <a:rPr lang="zh-CN" altLang="en-US" b="1" dirty="0" smtClean="0"/>
              <a:t>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01" y="1663118"/>
            <a:ext cx="8966902" cy="37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9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索引使用策略及</a:t>
            </a:r>
            <a:r>
              <a:rPr lang="zh-CN" altLang="en-US" b="1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526"/>
            <a:ext cx="10515600" cy="4788118"/>
          </a:xfrm>
        </p:spPr>
        <p:txBody>
          <a:bodyPr/>
          <a:lstStyle/>
          <a:p>
            <a:r>
              <a:rPr lang="zh-CN" altLang="en-US" b="1" dirty="0" smtClean="0"/>
              <a:t>全</a:t>
            </a:r>
            <a:r>
              <a:rPr lang="zh-CN" altLang="en-US" b="1" dirty="0"/>
              <a:t>列</a:t>
            </a:r>
            <a:r>
              <a:rPr lang="zh-CN" altLang="en-US" b="1" dirty="0" smtClean="0"/>
              <a:t>匹配</a:t>
            </a:r>
            <a:endParaRPr lang="en-US" altLang="zh-CN" b="1" dirty="0" smtClean="0"/>
          </a:p>
          <a:p>
            <a:r>
              <a:rPr lang="en-US" altLang="zh-CN" sz="2400" dirty="0"/>
              <a:t>select </a:t>
            </a:r>
            <a:r>
              <a:rPr lang="zh-CN" altLang="en-US" sz="2400" dirty="0"/>
              <a:t>* </a:t>
            </a:r>
            <a:r>
              <a:rPr lang="en-US" altLang="zh-CN" sz="2400" dirty="0"/>
              <a:t>from t where a=1 and b=‘test’ and c=3;</a:t>
            </a:r>
            <a:endParaRPr lang="zh-CN" altLang="en-US" sz="2400" b="1" dirty="0"/>
          </a:p>
          <a:p>
            <a:r>
              <a:rPr lang="zh-CN" altLang="en-US" b="1" dirty="0"/>
              <a:t>最左前缀</a:t>
            </a:r>
            <a:r>
              <a:rPr lang="zh-CN" altLang="en-US" b="1" dirty="0" smtClean="0"/>
              <a:t>匹配</a:t>
            </a:r>
            <a:endParaRPr lang="en-US" altLang="zh-CN" b="1" dirty="0" smtClean="0"/>
          </a:p>
          <a:p>
            <a:r>
              <a:rPr lang="en-US" altLang="zh-CN" sz="2400" dirty="0"/>
              <a:t>select * from t where a=1 and b=2;</a:t>
            </a:r>
          </a:p>
          <a:p>
            <a:r>
              <a:rPr lang="en-US" altLang="zh-CN" sz="2400" dirty="0"/>
              <a:t>select * from t where </a:t>
            </a:r>
            <a:r>
              <a:rPr lang="en-US" altLang="zh-CN" sz="2400" dirty="0" smtClean="0"/>
              <a:t>a=1;</a:t>
            </a:r>
            <a:endParaRPr lang="zh-CN" altLang="en-US" b="1" dirty="0"/>
          </a:p>
          <a:p>
            <a:r>
              <a:rPr lang="zh-CN" altLang="en-US" b="1" dirty="0" smtClean="0"/>
              <a:t>匹配</a:t>
            </a:r>
            <a:r>
              <a:rPr lang="zh-CN" altLang="en-US" b="1" dirty="0"/>
              <a:t>某列的前缀</a:t>
            </a:r>
            <a:r>
              <a:rPr lang="zh-CN" altLang="en-US" b="1" dirty="0" smtClean="0"/>
              <a:t>字符串</a:t>
            </a:r>
            <a:endParaRPr lang="en-US" altLang="zh-CN" b="1" dirty="0" smtClean="0"/>
          </a:p>
          <a:p>
            <a:r>
              <a:rPr lang="en-US" altLang="zh-CN" sz="2400" dirty="0"/>
              <a:t>select * from t where a=1 and b like ‘</a:t>
            </a:r>
            <a:r>
              <a:rPr lang="en-US" altLang="zh-CN" sz="2400" dirty="0" err="1" smtClean="0"/>
              <a:t>tes</a:t>
            </a:r>
            <a:r>
              <a:rPr lang="en-US" altLang="zh-CN" sz="2400" dirty="0" smtClean="0"/>
              <a:t>%’;</a:t>
            </a:r>
            <a:endParaRPr lang="zh-CN" altLang="en-US" b="1" dirty="0"/>
          </a:p>
          <a:p>
            <a:r>
              <a:rPr lang="zh-CN" altLang="en-US" b="1" dirty="0"/>
              <a:t>范围</a:t>
            </a:r>
            <a:r>
              <a:rPr lang="zh-CN" altLang="en-US" b="1" dirty="0" smtClean="0"/>
              <a:t>查询</a:t>
            </a:r>
            <a:endParaRPr lang="en-US" altLang="zh-CN" b="1" dirty="0" smtClean="0"/>
          </a:p>
          <a:p>
            <a:r>
              <a:rPr lang="en-US" altLang="zh-CN" sz="2400" dirty="0"/>
              <a:t>select * from t where a&lt;10</a:t>
            </a:r>
            <a:r>
              <a:rPr lang="en-US" altLang="zh-CN" sz="2400" dirty="0" smtClean="0"/>
              <a:t>;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47919" y="1690688"/>
            <a:ext cx="41188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 TABLE `t` (</a:t>
            </a:r>
          </a:p>
          <a:p>
            <a:r>
              <a:rPr lang="en-US" altLang="zh-CN" dirty="0"/>
              <a:t>  `a` </a:t>
            </a:r>
            <a:r>
              <a:rPr lang="en-US" altLang="zh-CN" dirty="0" err="1"/>
              <a:t>int</a:t>
            </a:r>
            <a:r>
              <a:rPr lang="en-US" altLang="zh-CN" dirty="0"/>
              <a:t>(11) NOT NULL default '0',</a:t>
            </a:r>
          </a:p>
          <a:p>
            <a:r>
              <a:rPr lang="en-US" altLang="zh-CN" dirty="0"/>
              <a:t>  `b` </a:t>
            </a:r>
            <a:r>
              <a:rPr lang="en-US" altLang="zh-CN" dirty="0" smtClean="0"/>
              <a:t>char(16) </a:t>
            </a:r>
            <a:r>
              <a:rPr lang="en-US" altLang="zh-CN" dirty="0"/>
              <a:t>NOT NULL default </a:t>
            </a:r>
            <a:r>
              <a:rPr lang="en-US" altLang="zh-CN" dirty="0" smtClean="0"/>
              <a:t>'',</a:t>
            </a:r>
            <a:endParaRPr lang="en-US" altLang="zh-CN" dirty="0"/>
          </a:p>
          <a:p>
            <a:r>
              <a:rPr lang="en-US" altLang="zh-CN" dirty="0"/>
              <a:t>  `c` </a:t>
            </a:r>
            <a:r>
              <a:rPr lang="en-US" altLang="zh-CN" dirty="0" err="1"/>
              <a:t>int</a:t>
            </a:r>
            <a:r>
              <a:rPr lang="en-US" altLang="zh-CN" dirty="0"/>
              <a:t>(11) NOT NULL default '0',</a:t>
            </a:r>
          </a:p>
          <a:p>
            <a:r>
              <a:rPr lang="en-US" altLang="zh-CN" dirty="0"/>
              <a:t>  `d` </a:t>
            </a:r>
            <a:r>
              <a:rPr lang="en-US" altLang="zh-CN" dirty="0" smtClean="0"/>
              <a:t>text NOT NULL,</a:t>
            </a:r>
            <a:endParaRPr lang="en-US" altLang="zh-CN" dirty="0"/>
          </a:p>
          <a:p>
            <a:r>
              <a:rPr lang="en-US" altLang="zh-CN" dirty="0"/>
              <a:t>  PRIMARY KEY  (`</a:t>
            </a:r>
            <a:r>
              <a:rPr lang="en-US" altLang="zh-CN" dirty="0" err="1"/>
              <a:t>a`,`b`,`c</a:t>
            </a:r>
            <a:r>
              <a:rPr lang="en-US" altLang="zh-CN" dirty="0"/>
              <a:t>`)</a:t>
            </a:r>
          </a:p>
          <a:p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DEFAULT CHARSET=utf8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81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索引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zh-CN" altLang="en-US" dirty="0"/>
              <a:t>数据库查询是数据库的最主要功能之一。我们都希望查询数据的速度能尽可能的快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定义：</a:t>
            </a:r>
            <a:r>
              <a:rPr lang="zh-CN" altLang="en-US" dirty="0"/>
              <a:t>索引（</a:t>
            </a:r>
            <a:r>
              <a:rPr lang="en-US" altLang="zh-CN" dirty="0"/>
              <a:t>Index</a:t>
            </a:r>
            <a:r>
              <a:rPr lang="zh-CN" altLang="en-US" dirty="0"/>
              <a:t>）是数据库管理系统中一个排序的数据结构，以协助快速查询、更新数据库表中数据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91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索引使用策略及</a:t>
            </a:r>
            <a:r>
              <a:rPr lang="zh-CN" altLang="en-US" b="1" dirty="0" smtClean="0"/>
              <a:t>优化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二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526"/>
            <a:ext cx="10372595" cy="4712962"/>
          </a:xfrm>
        </p:spPr>
        <p:txBody>
          <a:bodyPr/>
          <a:lstStyle/>
          <a:p>
            <a:r>
              <a:rPr lang="zh-CN" altLang="en-US" b="1" dirty="0" smtClean="0"/>
              <a:t>查询</a:t>
            </a:r>
            <a:r>
              <a:rPr lang="zh-CN" altLang="en-US" b="1" dirty="0"/>
              <a:t>条件用到了索引中列的精确匹配，但是中间某个条件未提供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sz="2400" dirty="0"/>
              <a:t>select * from t where a=1 and c=3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zh-CN" altLang="en-US" b="1" dirty="0" smtClean="0"/>
              <a:t>查询</a:t>
            </a:r>
            <a:r>
              <a:rPr lang="zh-CN" altLang="en-US" b="1" dirty="0"/>
              <a:t>条件没有指定索引第一</a:t>
            </a:r>
            <a:r>
              <a:rPr lang="zh-CN" altLang="en-US" b="1" dirty="0" smtClean="0"/>
              <a:t>列</a:t>
            </a:r>
            <a:endParaRPr lang="en-US" altLang="zh-CN" b="1" dirty="0" smtClean="0"/>
          </a:p>
          <a:p>
            <a:r>
              <a:rPr lang="en-US" altLang="zh-CN" sz="2400" dirty="0"/>
              <a:t>select * from t where b=‘test’ and c=3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zh-CN" altLang="en-US" b="1" dirty="0" smtClean="0"/>
              <a:t>查询</a:t>
            </a:r>
            <a:r>
              <a:rPr lang="zh-CN" altLang="en-US" b="1" dirty="0"/>
              <a:t>条件中含有函数或</a:t>
            </a:r>
            <a:r>
              <a:rPr lang="zh-CN" altLang="en-US" b="1" dirty="0" smtClean="0"/>
              <a:t>表达式</a:t>
            </a:r>
            <a:endParaRPr lang="zh-CN" altLang="en-US" b="1" dirty="0"/>
          </a:p>
          <a:p>
            <a:r>
              <a:rPr lang="en-US" altLang="zh-CN" sz="2400" dirty="0"/>
              <a:t>select * from t where a+1 = 3;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5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947"/>
            <a:ext cx="10515600" cy="1099845"/>
          </a:xfrm>
        </p:spPr>
        <p:txBody>
          <a:bodyPr/>
          <a:lstStyle/>
          <a:p>
            <a:pPr algn="ctr"/>
            <a:r>
              <a:rPr lang="en-US" altLang="zh-CN" b="1" dirty="0" smtClean="0"/>
              <a:t>EXPLAIN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409334"/>
            <a:ext cx="11353801" cy="50771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type</a:t>
            </a:r>
            <a:r>
              <a:rPr lang="zh-CN" altLang="en-US" dirty="0">
                <a:solidFill>
                  <a:srgbClr val="FF0000"/>
                </a:solidFill>
              </a:rPr>
              <a:t>：这是重要的列，显示连接使用了何种类型。从最好到最差的连接类型为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eq_reg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ref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range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</a:p>
          <a:p>
            <a:r>
              <a:rPr lang="en-US" altLang="zh-CN" dirty="0" err="1"/>
              <a:t>possible_keys</a:t>
            </a:r>
            <a:r>
              <a:rPr lang="zh-CN" altLang="en-US" dirty="0"/>
              <a:t>：显示可能应用在这张表中的索引。如果为空，没有可能的索引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：实际</a:t>
            </a:r>
            <a:r>
              <a:rPr lang="zh-CN" altLang="en-US" dirty="0"/>
              <a:t>使用的索引。如果为</a:t>
            </a:r>
            <a:r>
              <a:rPr lang="en-US" altLang="zh-CN" dirty="0"/>
              <a:t>NULL</a:t>
            </a:r>
            <a:r>
              <a:rPr lang="zh-CN" altLang="en-US" dirty="0"/>
              <a:t>，则没有使用索引。很少的情况下，</a:t>
            </a:r>
            <a:r>
              <a:rPr lang="en-US" altLang="zh-CN" dirty="0"/>
              <a:t>MYSQL</a:t>
            </a:r>
            <a:r>
              <a:rPr lang="zh-CN" altLang="en-US" dirty="0"/>
              <a:t>会选择优化不足的索引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key_len</a:t>
            </a:r>
            <a:r>
              <a:rPr lang="zh-CN" altLang="en-US" dirty="0"/>
              <a:t>：使用的索引的长度。在不损失精确性的情况下，长度越短越好</a:t>
            </a:r>
          </a:p>
          <a:p>
            <a:r>
              <a:rPr lang="en-US" altLang="zh-CN" dirty="0"/>
              <a:t>ref</a:t>
            </a:r>
            <a:r>
              <a:rPr lang="zh-CN" altLang="en-US" dirty="0"/>
              <a:t>：显示索引的哪一列被使用了，如果可能的话，是一个常数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rows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认为必须检查的用来返回请求数据的行</a:t>
            </a:r>
            <a:r>
              <a:rPr lang="zh-CN" altLang="en-US" dirty="0" smtClean="0">
                <a:solidFill>
                  <a:srgbClr val="FF0000"/>
                </a:solidFill>
              </a:rPr>
              <a:t>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explain select * from fishbowl_msg_10 where </a:t>
            </a:r>
            <a:r>
              <a:rPr lang="en-US" altLang="zh-CN" dirty="0" err="1"/>
              <a:t>sender_id</a:t>
            </a:r>
            <a:r>
              <a:rPr lang="en-US" altLang="zh-CN" dirty="0"/>
              <a:t>=115964273 or </a:t>
            </a:r>
            <a:r>
              <a:rPr lang="en-US" altLang="zh-CN" dirty="0" err="1"/>
              <a:t>receiver_id</a:t>
            </a:r>
            <a:r>
              <a:rPr lang="en-US" altLang="zh-CN" dirty="0"/>
              <a:t>=404091710;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select * from </a:t>
            </a:r>
            <a:r>
              <a:rPr lang="en-US" altLang="zh-CN" sz="2400" dirty="0" err="1"/>
              <a:t>fish_history</a:t>
            </a:r>
            <a:r>
              <a:rPr lang="en-US" altLang="zh-CN" sz="2400" dirty="0"/>
              <a:t> where </a:t>
            </a:r>
            <a:r>
              <a:rPr lang="en-US" altLang="zh-CN" sz="2400" dirty="0" err="1"/>
              <a:t>sender_id</a:t>
            </a:r>
            <a:r>
              <a:rPr lang="en-US" altLang="zh-CN" sz="2400" dirty="0"/>
              <a:t> = 115964273  union all  select * from </a:t>
            </a:r>
            <a:r>
              <a:rPr lang="en-US" altLang="zh-CN" sz="2400" dirty="0" err="1"/>
              <a:t>fish_history</a:t>
            </a:r>
            <a:r>
              <a:rPr lang="en-US" altLang="zh-CN" sz="2400" dirty="0"/>
              <a:t> where </a:t>
            </a:r>
            <a:r>
              <a:rPr lang="en-US" altLang="zh-CN" sz="2400" dirty="0" err="1"/>
              <a:t>receiver_id</a:t>
            </a:r>
            <a:r>
              <a:rPr lang="en-US" altLang="zh-CN" sz="2400" dirty="0"/>
              <a:t>=404091710;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438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</a:t>
            </a:r>
            <a:r>
              <a:rPr lang="en-US" altLang="zh-CN" dirty="0"/>
              <a:t>* from </a:t>
            </a:r>
            <a:r>
              <a:rPr lang="en-US" altLang="zh-CN" dirty="0" err="1"/>
              <a:t>fish_email</a:t>
            </a:r>
            <a:r>
              <a:rPr lang="en-US" altLang="zh-CN" dirty="0"/>
              <a:t> where email=‘</a:t>
            </a:r>
            <a:r>
              <a:rPr lang="en-US" altLang="zh-CN" dirty="0" smtClean="0"/>
              <a:t>abcd@gmail.com</a:t>
            </a:r>
            <a:r>
              <a:rPr lang="en-US" altLang="zh-CN" dirty="0"/>
              <a:t>’;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alter </a:t>
            </a:r>
            <a:r>
              <a:rPr lang="en-US" altLang="zh-CN" sz="2400" dirty="0"/>
              <a:t>table </a:t>
            </a:r>
            <a:r>
              <a:rPr lang="en-US" altLang="zh-CN" sz="2400" dirty="0" err="1"/>
              <a:t>fish_email</a:t>
            </a:r>
            <a:r>
              <a:rPr lang="en-US" altLang="zh-CN" sz="2400" dirty="0"/>
              <a:t> add </a:t>
            </a:r>
            <a:r>
              <a:rPr lang="en-US" altLang="zh-CN" sz="2400" dirty="0" smtClean="0"/>
              <a:t>index </a:t>
            </a:r>
            <a:r>
              <a:rPr lang="en-US" altLang="zh-CN" sz="2400" dirty="0"/>
              <a:t>(email(7));</a:t>
            </a:r>
            <a:endParaRPr lang="zh-CN" alt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select </a:t>
            </a:r>
            <a:r>
              <a:rPr lang="en-US" altLang="zh-CN" sz="2400" dirty="0" smtClean="0"/>
              <a:t>count(distinct  </a:t>
            </a:r>
            <a:r>
              <a:rPr lang="en-US" altLang="zh-CN" sz="2400" dirty="0"/>
              <a:t>left(email,7)),count(distinct left(email,8)),count(1) from </a:t>
            </a:r>
            <a:r>
              <a:rPr lang="en-US" altLang="zh-CN" sz="2400" dirty="0" err="1"/>
              <a:t>fish_email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endParaRPr lang="en-US" altLang="zh-CN" sz="2800" dirty="0" smtClean="0"/>
          </a:p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fish_url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=‘http://www.baidu.com/’;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alter table </a:t>
            </a:r>
            <a:r>
              <a:rPr lang="en-US" altLang="zh-CN" sz="2400" dirty="0" err="1" smtClean="0"/>
              <a:t>fish_url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add </a:t>
            </a:r>
            <a:r>
              <a:rPr lang="en-US" altLang="zh-CN" sz="2400" dirty="0" err="1"/>
              <a:t>url_crc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unsigned 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update table </a:t>
            </a:r>
            <a:r>
              <a:rPr lang="en-US" altLang="zh-CN" sz="2400" dirty="0" err="1" smtClean="0"/>
              <a:t>fish_url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set </a:t>
            </a:r>
            <a:r>
              <a:rPr lang="en-US" altLang="zh-CN" sz="2400" dirty="0" err="1"/>
              <a:t>url_crc</a:t>
            </a:r>
            <a:r>
              <a:rPr lang="en-US" altLang="zh-CN" sz="2400" dirty="0"/>
              <a:t>=crc32(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);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0903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4"/>
            <a:ext cx="10515600" cy="4895215"/>
          </a:xfrm>
        </p:spPr>
        <p:txBody>
          <a:bodyPr/>
          <a:lstStyle/>
          <a:p>
            <a:r>
              <a:rPr lang="en-US" altLang="zh-CN" dirty="0"/>
              <a:t>update </a:t>
            </a:r>
            <a:r>
              <a:rPr lang="en-US" altLang="zh-CN" dirty="0" err="1"/>
              <a:t>fishbowl_msg</a:t>
            </a:r>
            <a:r>
              <a:rPr lang="en-US" altLang="zh-CN" dirty="0"/>
              <a:t> set </a:t>
            </a:r>
            <a:r>
              <a:rPr lang="en-US" altLang="zh-CN" dirty="0" err="1"/>
              <a:t>meta_id</a:t>
            </a:r>
            <a:r>
              <a:rPr lang="en-US" altLang="zh-CN" dirty="0"/>
              <a:t>=-11 where </a:t>
            </a:r>
            <a:r>
              <a:rPr lang="en-US" altLang="zh-CN" dirty="0" err="1"/>
              <a:t>receiver_id</a:t>
            </a:r>
            <a:r>
              <a:rPr lang="en-US" altLang="zh-CN" dirty="0"/>
              <a:t>=3638511 and </a:t>
            </a:r>
            <a:r>
              <a:rPr lang="en-US" altLang="zh-CN" dirty="0" err="1"/>
              <a:t>create_date</a:t>
            </a:r>
            <a:r>
              <a:rPr lang="en-US" altLang="zh-CN" dirty="0"/>
              <a:t>='2015-10-18 21:33:04'; 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start </a:t>
            </a:r>
            <a:r>
              <a:rPr lang="en-US" altLang="zh-CN" sz="2400" dirty="0"/>
              <a:t>transaction;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update </a:t>
            </a:r>
            <a:r>
              <a:rPr lang="en-US" altLang="zh-CN" sz="2400" dirty="0" err="1"/>
              <a:t>fishbowl_msg</a:t>
            </a:r>
            <a:r>
              <a:rPr lang="en-US" altLang="zh-CN" sz="2400" dirty="0"/>
              <a:t> set </a:t>
            </a:r>
            <a:r>
              <a:rPr lang="en-US" altLang="zh-CN" sz="2400" dirty="0" err="1"/>
              <a:t>meta_id</a:t>
            </a:r>
            <a:r>
              <a:rPr lang="en-US" altLang="zh-CN" sz="2400" dirty="0"/>
              <a:t>=-11 where </a:t>
            </a:r>
            <a:r>
              <a:rPr lang="en-US" altLang="zh-CN" sz="2400" dirty="0" err="1"/>
              <a:t>receiver_id</a:t>
            </a:r>
            <a:r>
              <a:rPr lang="en-US" altLang="zh-CN" sz="2400" dirty="0"/>
              <a:t>=3638511 and </a:t>
            </a:r>
            <a:r>
              <a:rPr lang="en-US" altLang="zh-CN" sz="2400" dirty="0" err="1"/>
              <a:t>create_date</a:t>
            </a:r>
            <a:r>
              <a:rPr lang="en-US" altLang="zh-CN" sz="2400" dirty="0"/>
              <a:t>='2015-10-18 21:33:04'; 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commit;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/>
              <a:t>update </a:t>
            </a:r>
            <a:r>
              <a:rPr lang="en-US" altLang="zh-CN" sz="2400" dirty="0" err="1"/>
              <a:t>fishbowl_msg</a:t>
            </a:r>
            <a:r>
              <a:rPr lang="en-US" altLang="zh-CN" sz="2400" dirty="0"/>
              <a:t> set </a:t>
            </a:r>
            <a:r>
              <a:rPr lang="en-US" altLang="zh-CN" sz="2400" dirty="0" err="1"/>
              <a:t>meta_id</a:t>
            </a:r>
            <a:r>
              <a:rPr lang="en-US" altLang="zh-CN" sz="2400" dirty="0"/>
              <a:t>=-13 where </a:t>
            </a:r>
            <a:r>
              <a:rPr lang="en-US" altLang="zh-CN" sz="2400" dirty="0" err="1"/>
              <a:t>receiver_id</a:t>
            </a:r>
            <a:r>
              <a:rPr lang="en-US" altLang="zh-CN" sz="2400" dirty="0"/>
              <a:t>=3638511 and </a:t>
            </a:r>
            <a:r>
              <a:rPr lang="en-US" altLang="zh-CN" sz="2400" dirty="0" err="1"/>
              <a:t>create_date</a:t>
            </a:r>
            <a:r>
              <a:rPr lang="en-US" altLang="zh-CN" sz="2400" dirty="0"/>
              <a:t>='2015-10-11 00:04:05';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5807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表数据类型</a:t>
            </a:r>
            <a:r>
              <a:rPr lang="zh-CN" altLang="en-US" b="1" dirty="0" smtClean="0"/>
              <a:t>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</a:t>
            </a:r>
            <a:r>
              <a:rPr lang="zh-CN" altLang="en-US" dirty="0"/>
              <a:t>小就用小。表数据类型第一个原则是：使用能正确的表示和存储数据的最短类型。这样可以减少对磁盘空间、内存、</a:t>
            </a:r>
            <a:r>
              <a:rPr lang="en-US" altLang="zh-CN" dirty="0" err="1"/>
              <a:t>cpu</a:t>
            </a:r>
            <a:r>
              <a:rPr lang="zh-CN" altLang="en-US" dirty="0"/>
              <a:t>缓存的使用。</a:t>
            </a:r>
          </a:p>
          <a:p>
            <a:r>
              <a:rPr lang="zh-CN" altLang="en-US" dirty="0"/>
              <a:t>避免用</a:t>
            </a:r>
            <a:r>
              <a:rPr lang="en-US" altLang="zh-CN" dirty="0"/>
              <a:t>NULL</a:t>
            </a:r>
            <a:r>
              <a:rPr lang="zh-CN" altLang="en-US" dirty="0" smtClean="0"/>
              <a:t>，理由</a:t>
            </a:r>
            <a:r>
              <a:rPr lang="zh-CN" altLang="en-US" dirty="0"/>
              <a:t>是额外增加字节，还有使索引，索引统计和值更复杂。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5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整型、整形优先原则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4896"/>
            <a:ext cx="10515600" cy="4351338"/>
          </a:xfrm>
        </p:spPr>
        <p:txBody>
          <a:bodyPr/>
          <a:lstStyle/>
          <a:p>
            <a:r>
              <a:rPr lang="en-US" altLang="zh-CN" dirty="0" err="1"/>
              <a:t>Tinyint</a:t>
            </a:r>
            <a:r>
              <a:rPr lang="zh-CN" altLang="en-US" dirty="0"/>
              <a:t>、</a:t>
            </a:r>
            <a:r>
              <a:rPr lang="en-US" altLang="zh-CN" dirty="0" err="1"/>
              <a:t>smallint</a:t>
            </a:r>
            <a:r>
              <a:rPr lang="zh-CN" altLang="en-US" dirty="0"/>
              <a:t>、</a:t>
            </a:r>
            <a:r>
              <a:rPr lang="en-US" altLang="zh-CN" dirty="0" err="1"/>
              <a:t>mediumint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 err="1"/>
              <a:t>bigint</a:t>
            </a:r>
            <a:r>
              <a:rPr lang="zh-CN" altLang="en-US" dirty="0"/>
              <a:t>，分别需要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24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、</a:t>
            </a:r>
            <a:r>
              <a:rPr lang="en-US" altLang="zh-CN" dirty="0"/>
              <a:t>64</a:t>
            </a:r>
            <a:r>
              <a:rPr lang="zh-CN" altLang="en-US" dirty="0"/>
              <a:t>。 </a:t>
            </a:r>
            <a:r>
              <a:rPr lang="zh-CN" altLang="en-US" dirty="0" smtClean="0"/>
              <a:t>值域</a:t>
            </a:r>
            <a:r>
              <a:rPr lang="zh-CN" altLang="en-US" dirty="0"/>
              <a:t>范围：</a:t>
            </a:r>
            <a:r>
              <a:rPr lang="en-US" altLang="zh-CN" dirty="0"/>
              <a:t>-2 </a:t>
            </a:r>
            <a:r>
              <a:rPr lang="en-US" altLang="zh-CN" baseline="30000" dirty="0"/>
              <a:t>(n-1</a:t>
            </a:r>
            <a:r>
              <a:rPr lang="en-US" altLang="zh-CN" baseline="30000" dirty="0" smtClean="0"/>
              <a:t>)</a:t>
            </a:r>
            <a:r>
              <a:rPr lang="en-US" altLang="zh-CN" dirty="0"/>
              <a:t> </a:t>
            </a:r>
            <a:r>
              <a:rPr lang="en-US" altLang="zh-CN" dirty="0" smtClean="0"/>
              <a:t>~2</a:t>
            </a:r>
            <a:r>
              <a:rPr lang="en-US" altLang="zh-CN" dirty="0"/>
              <a:t> </a:t>
            </a:r>
            <a:r>
              <a:rPr lang="en-US" altLang="zh-CN" baseline="30000" dirty="0"/>
              <a:t>(n-1)-1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建议：能用</a:t>
            </a:r>
            <a:r>
              <a:rPr lang="en-US" altLang="zh-CN" dirty="0" err="1"/>
              <a:t>tinyint</a:t>
            </a:r>
            <a:r>
              <a:rPr lang="zh-CN" altLang="en-US" dirty="0"/>
              <a:t>的绝不用</a:t>
            </a:r>
            <a:r>
              <a:rPr lang="en-US" altLang="zh-CN" dirty="0" err="1" smtClean="0"/>
              <a:t>smallint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(1</a:t>
            </a:r>
            <a:r>
              <a:rPr lang="en-US" altLang="zh-CN" dirty="0"/>
              <a:t>) </a:t>
            </a:r>
            <a:r>
              <a:rPr lang="zh-CN" altLang="en-US" dirty="0"/>
              <a:t>和</a:t>
            </a:r>
            <a:r>
              <a:rPr lang="en-US" altLang="zh-CN" dirty="0" err="1"/>
              <a:t>int</a:t>
            </a:r>
            <a:r>
              <a:rPr lang="en-US" altLang="zh-CN" dirty="0"/>
              <a:t>(11)</a:t>
            </a:r>
            <a:r>
              <a:rPr lang="zh-CN" altLang="en-US" dirty="0" smtClean="0"/>
              <a:t>是不一样的。区别</a:t>
            </a:r>
            <a:r>
              <a:rPr lang="zh-CN" altLang="en-US" dirty="0"/>
              <a:t>是</a:t>
            </a:r>
            <a:r>
              <a:rPr lang="en-US" altLang="zh-CN" dirty="0" err="1"/>
              <a:t>mysql</a:t>
            </a:r>
            <a:r>
              <a:rPr lang="zh-CN" altLang="en-US" dirty="0"/>
              <a:t>客户端显示的时候显示多少位。显示宽度与存储大小或类型包含的值的范围无关</a:t>
            </a:r>
            <a:endParaRPr lang="en-US" altLang="zh-CN" dirty="0" smtClean="0"/>
          </a:p>
          <a:p>
            <a:r>
              <a:rPr lang="zh-CN" altLang="en-US" dirty="0" smtClean="0"/>
              <a:t>整形</a:t>
            </a:r>
            <a:r>
              <a:rPr lang="zh-CN" altLang="en-US" dirty="0"/>
              <a:t>优先原则：能用整形的不用其他类型替换，如</a:t>
            </a:r>
            <a:r>
              <a:rPr lang="en-US" altLang="zh-CN" dirty="0" err="1"/>
              <a:t>ip</a:t>
            </a:r>
            <a:r>
              <a:rPr lang="zh-CN" altLang="en-US" dirty="0"/>
              <a:t>可以转换成整形保存，如商品价格‘</a:t>
            </a:r>
            <a:r>
              <a:rPr lang="en-US" altLang="zh-CN" dirty="0"/>
              <a:t>50.00</a:t>
            </a:r>
            <a:r>
              <a:rPr lang="zh-CN" altLang="en-US" dirty="0"/>
              <a:t>元’则保存成</a:t>
            </a:r>
            <a:r>
              <a:rPr lang="en-US" altLang="zh-CN" dirty="0" smtClean="0"/>
              <a:t>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0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78067"/>
            <a:ext cx="10515600" cy="1714196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 smtClean="0"/>
              <a:t>Q&amp;A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9035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可能的索引方式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14" y="2227696"/>
            <a:ext cx="3133725" cy="3943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57" y="2600586"/>
            <a:ext cx="4840491" cy="3361803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197214" y="1519283"/>
            <a:ext cx="10515600" cy="53700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/>
              <a:t>Select * from table1 where Col2=5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3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索引的性能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一般来说，索引</a:t>
            </a:r>
            <a:r>
              <a:rPr lang="zh-CN" altLang="en-US" dirty="0" smtClean="0"/>
              <a:t>本身很大</a:t>
            </a:r>
            <a:r>
              <a:rPr lang="zh-CN" altLang="en-US" dirty="0"/>
              <a:t>，不可能全部存储在内存中，因此索引往往以索引文件的形式存储的磁盘上。这样的话，索引查找过程中就要产生磁盘</a:t>
            </a:r>
            <a:r>
              <a:rPr lang="en-US" altLang="zh-CN" dirty="0"/>
              <a:t>I/O</a:t>
            </a:r>
            <a:r>
              <a:rPr lang="zh-CN" altLang="en-US" dirty="0" smtClean="0"/>
              <a:t>消耗</a:t>
            </a:r>
            <a:r>
              <a:rPr lang="zh-CN" altLang="en-US" dirty="0"/>
              <a:t>。</a:t>
            </a:r>
            <a:r>
              <a:rPr lang="zh-CN" altLang="en-US" dirty="0" smtClean="0"/>
              <a:t>相对</a:t>
            </a:r>
            <a:r>
              <a:rPr lang="zh-CN" altLang="en-US" dirty="0"/>
              <a:t>于内存存取，</a:t>
            </a:r>
            <a:r>
              <a:rPr lang="en-US" altLang="zh-CN" dirty="0"/>
              <a:t>I/O</a:t>
            </a:r>
            <a:r>
              <a:rPr lang="zh-CN" altLang="en-US" dirty="0"/>
              <a:t>存取的消耗要高几个</a:t>
            </a:r>
            <a:r>
              <a:rPr lang="zh-CN" altLang="en-US" dirty="0" smtClean="0"/>
              <a:t>数量级。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所以</a:t>
            </a:r>
            <a:r>
              <a:rPr lang="zh-CN" altLang="en-US" dirty="0"/>
              <a:t>评价一个数据结构作为索引的优劣最重要的</a:t>
            </a:r>
            <a:r>
              <a:rPr lang="zh-CN" altLang="en-US" dirty="0" smtClean="0"/>
              <a:t>指标：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zh-CN" altLang="en-US" dirty="0">
                <a:solidFill>
                  <a:srgbClr val="FF0000"/>
                </a:solidFill>
              </a:rPr>
              <a:t>查找过程中磁盘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操作次数的渐进复杂度。</a:t>
            </a:r>
            <a:r>
              <a:rPr lang="zh-CN" altLang="en-US" dirty="0"/>
              <a:t>换句话说，索引的结构组织要尽量减少查找过程中磁盘</a:t>
            </a:r>
            <a:r>
              <a:rPr lang="en-US" altLang="zh-CN" dirty="0"/>
              <a:t>I/O</a:t>
            </a:r>
            <a:r>
              <a:rPr lang="zh-CN" altLang="en-US" dirty="0"/>
              <a:t>的存取次数。</a:t>
            </a:r>
          </a:p>
        </p:txBody>
      </p:sp>
    </p:spTree>
    <p:extLst>
      <p:ext uri="{BB962C8B-B14F-4D97-AF65-F5344CB8AC3E}">
        <p14:creationId xmlns:p14="http://schemas.microsoft.com/office/powerpoint/2010/main" val="32592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622" y="350728"/>
            <a:ext cx="10515600" cy="914399"/>
          </a:xfrm>
        </p:spPr>
        <p:txBody>
          <a:bodyPr/>
          <a:lstStyle/>
          <a:p>
            <a:pPr algn="ctr"/>
            <a:r>
              <a:rPr lang="en-US" altLang="zh-CN" b="1" dirty="0" smtClean="0"/>
              <a:t>B-Tree</a:t>
            </a:r>
            <a:r>
              <a:rPr lang="zh-CN" altLang="en-US" b="1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975" y="1325563"/>
            <a:ext cx="11648050" cy="5532437"/>
          </a:xfrm>
        </p:spPr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为大于</a:t>
            </a:r>
            <a:r>
              <a:rPr lang="en-US" altLang="zh-CN" dirty="0"/>
              <a:t>1</a:t>
            </a:r>
            <a:r>
              <a:rPr lang="zh-CN" altLang="en-US" dirty="0"/>
              <a:t>的一个正整数，称为</a:t>
            </a:r>
            <a:r>
              <a:rPr lang="en-US" altLang="zh-CN" dirty="0"/>
              <a:t>B-Tree</a:t>
            </a:r>
            <a:r>
              <a:rPr lang="zh-CN" altLang="en-US" dirty="0"/>
              <a:t>的度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zh-CN" altLang="en-US" dirty="0"/>
              <a:t>为一个正整数，称为</a:t>
            </a:r>
            <a:r>
              <a:rPr lang="en-US" altLang="zh-CN" dirty="0"/>
              <a:t>B-Tree</a:t>
            </a:r>
            <a:r>
              <a:rPr lang="zh-CN" altLang="en-US" dirty="0"/>
              <a:t>的高度。</a:t>
            </a:r>
          </a:p>
          <a:p>
            <a:r>
              <a:rPr lang="zh-CN" altLang="en-US" dirty="0"/>
              <a:t>每个非叶子节点由</a:t>
            </a:r>
            <a:r>
              <a:rPr lang="en-US" altLang="zh-CN" dirty="0"/>
              <a:t>n-1</a:t>
            </a:r>
            <a:r>
              <a:rPr lang="zh-CN" altLang="en-US" dirty="0"/>
              <a:t>个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个指针组成，其中</a:t>
            </a:r>
            <a:r>
              <a:rPr lang="en-US" altLang="zh-CN" dirty="0"/>
              <a:t>d&lt;=n&lt;=2d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每个叶子节点最少包含一个</a:t>
            </a:r>
            <a:r>
              <a:rPr lang="en-US" altLang="zh-CN" dirty="0"/>
              <a:t>key</a:t>
            </a:r>
            <a:r>
              <a:rPr lang="zh-CN" altLang="en-US" dirty="0"/>
              <a:t>和两个指针，最多包含</a:t>
            </a:r>
            <a:r>
              <a:rPr lang="en-US" altLang="zh-CN" dirty="0"/>
              <a:t>2d-1</a:t>
            </a:r>
            <a:r>
              <a:rPr lang="zh-CN" altLang="en-US" dirty="0"/>
              <a:t>个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2d</a:t>
            </a:r>
            <a:r>
              <a:rPr lang="zh-CN" altLang="en-US" dirty="0"/>
              <a:t>个指针，叶节点的指针均为</a:t>
            </a:r>
            <a:r>
              <a:rPr lang="en-US" altLang="zh-CN" dirty="0"/>
              <a:t>null 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所有叶节点具有相同的深度，等于树高</a:t>
            </a:r>
            <a:r>
              <a:rPr lang="en-US" altLang="zh-CN" dirty="0"/>
              <a:t>h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key</a:t>
            </a:r>
            <a:r>
              <a:rPr lang="zh-CN" altLang="en-US" dirty="0"/>
              <a:t>和指针互相间隔，节点两端是指针。</a:t>
            </a:r>
          </a:p>
          <a:p>
            <a:r>
              <a:rPr lang="zh-CN" altLang="en-US" dirty="0"/>
              <a:t>一个节点中的</a:t>
            </a:r>
            <a:r>
              <a:rPr lang="en-US" altLang="zh-CN" dirty="0"/>
              <a:t>key</a:t>
            </a:r>
            <a:r>
              <a:rPr lang="zh-CN" altLang="en-US" dirty="0"/>
              <a:t>从左到右非递减排列。</a:t>
            </a:r>
          </a:p>
          <a:p>
            <a:r>
              <a:rPr lang="zh-CN" altLang="en-US" dirty="0"/>
              <a:t>所有节点组成树结构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2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B-Tree</a:t>
            </a:r>
            <a:r>
              <a:rPr lang="zh-CN" altLang="en-US" b="1" dirty="0" smtClean="0"/>
              <a:t>定义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二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740"/>
            <a:ext cx="10515600" cy="4351338"/>
          </a:xfrm>
        </p:spPr>
        <p:txBody>
          <a:bodyPr/>
          <a:lstStyle/>
          <a:p>
            <a:r>
              <a:rPr lang="zh-CN" altLang="en-US" dirty="0"/>
              <a:t>每个指针要么为</a:t>
            </a:r>
            <a:r>
              <a:rPr lang="en-US" altLang="zh-CN" dirty="0"/>
              <a:t>null</a:t>
            </a:r>
            <a:r>
              <a:rPr lang="zh-CN" altLang="en-US" dirty="0"/>
              <a:t>，要么指向另外一个节点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某个指针在节点</a:t>
            </a:r>
            <a:r>
              <a:rPr lang="en-US" altLang="zh-CN" dirty="0"/>
              <a:t>node</a:t>
            </a:r>
            <a:r>
              <a:rPr lang="zh-CN" altLang="en-US" dirty="0"/>
              <a:t>最左边且不为</a:t>
            </a:r>
            <a:r>
              <a:rPr lang="en-US" altLang="zh-CN" dirty="0"/>
              <a:t>null</a:t>
            </a:r>
            <a:r>
              <a:rPr lang="zh-CN" altLang="en-US" dirty="0"/>
              <a:t>，则其指向节点的所有</a:t>
            </a:r>
            <a:r>
              <a:rPr lang="en-US" altLang="zh-CN" dirty="0"/>
              <a:t>key</a:t>
            </a:r>
            <a:r>
              <a:rPr lang="zh-CN" altLang="en-US" dirty="0"/>
              <a:t>小于</a:t>
            </a:r>
            <a:r>
              <a:rPr lang="en-US" altLang="zh-CN" dirty="0"/>
              <a:t>v(key1)</a:t>
            </a:r>
            <a:r>
              <a:rPr lang="zh-CN" altLang="en-US" dirty="0"/>
              <a:t>，其中</a:t>
            </a:r>
            <a:r>
              <a:rPr lang="en-US" altLang="zh-CN" dirty="0"/>
              <a:t>v(key1)</a:t>
            </a:r>
            <a:r>
              <a:rPr lang="zh-CN" altLang="en-US" dirty="0"/>
              <a:t>为</a:t>
            </a:r>
            <a:r>
              <a:rPr lang="en-US" altLang="zh-CN" dirty="0"/>
              <a:t>node</a:t>
            </a:r>
            <a:r>
              <a:rPr lang="zh-CN" altLang="en-US" dirty="0"/>
              <a:t>的第一个</a:t>
            </a:r>
            <a:r>
              <a:rPr lang="en-US" altLang="zh-CN" dirty="0"/>
              <a:t>key</a:t>
            </a:r>
            <a:r>
              <a:rPr lang="zh-CN" altLang="en-US" dirty="0"/>
              <a:t>的值。</a:t>
            </a:r>
          </a:p>
          <a:p>
            <a:r>
              <a:rPr lang="zh-CN" altLang="en-US" dirty="0"/>
              <a:t>如果某个指针在节点</a:t>
            </a:r>
            <a:r>
              <a:rPr lang="en-US" altLang="zh-CN" dirty="0"/>
              <a:t>node</a:t>
            </a:r>
            <a:r>
              <a:rPr lang="zh-CN" altLang="en-US" dirty="0"/>
              <a:t>最右边且不为</a:t>
            </a:r>
            <a:r>
              <a:rPr lang="en-US" altLang="zh-CN" dirty="0"/>
              <a:t>null</a:t>
            </a:r>
            <a:r>
              <a:rPr lang="zh-CN" altLang="en-US" dirty="0"/>
              <a:t>，则其指向节点的所有</a:t>
            </a:r>
            <a:r>
              <a:rPr lang="en-US" altLang="zh-CN" dirty="0"/>
              <a:t>key</a:t>
            </a:r>
            <a:r>
              <a:rPr lang="zh-CN" altLang="en-US" dirty="0"/>
              <a:t>大于</a:t>
            </a:r>
            <a:r>
              <a:rPr lang="en-US" altLang="zh-CN" dirty="0"/>
              <a:t>v(</a:t>
            </a:r>
            <a:r>
              <a:rPr lang="en-US" altLang="zh-CN" dirty="0" err="1"/>
              <a:t>keym</a:t>
            </a:r>
            <a:r>
              <a:rPr lang="en-US" altLang="zh-CN" dirty="0"/>
              <a:t>)</a:t>
            </a:r>
            <a:r>
              <a:rPr lang="zh-CN" altLang="en-US" dirty="0"/>
              <a:t>，其中</a:t>
            </a:r>
            <a:r>
              <a:rPr lang="en-US" altLang="zh-CN" dirty="0"/>
              <a:t>v(</a:t>
            </a:r>
            <a:r>
              <a:rPr lang="en-US" altLang="zh-CN" dirty="0" err="1"/>
              <a:t>keym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node</a:t>
            </a:r>
            <a:r>
              <a:rPr lang="zh-CN" altLang="en-US" dirty="0"/>
              <a:t>的最后一个</a:t>
            </a:r>
            <a:r>
              <a:rPr lang="en-US" altLang="zh-CN" dirty="0"/>
              <a:t>key</a:t>
            </a:r>
            <a:r>
              <a:rPr lang="zh-CN" altLang="en-US" dirty="0"/>
              <a:t>的值。</a:t>
            </a:r>
          </a:p>
          <a:p>
            <a:r>
              <a:rPr lang="zh-CN" altLang="en-US" dirty="0"/>
              <a:t>如果某个指针在节点</a:t>
            </a:r>
            <a:r>
              <a:rPr lang="en-US" altLang="zh-CN" dirty="0"/>
              <a:t>node</a:t>
            </a:r>
            <a:r>
              <a:rPr lang="zh-CN" altLang="en-US" dirty="0"/>
              <a:t>的左右相邻</a:t>
            </a:r>
            <a:r>
              <a:rPr lang="en-US" altLang="zh-CN" dirty="0"/>
              <a:t>key</a:t>
            </a:r>
            <a:r>
              <a:rPr lang="zh-CN" altLang="en-US" dirty="0"/>
              <a:t>分别是</a:t>
            </a:r>
            <a:r>
              <a:rPr lang="en-US" altLang="zh-CN" dirty="0" err="1"/>
              <a:t>keyi</a:t>
            </a:r>
            <a:r>
              <a:rPr lang="zh-CN" altLang="en-US" dirty="0"/>
              <a:t>和</a:t>
            </a:r>
            <a:r>
              <a:rPr lang="en-US" altLang="zh-CN" dirty="0"/>
              <a:t>keyi+1</a:t>
            </a:r>
            <a:r>
              <a:rPr lang="zh-CN" altLang="en-US" dirty="0"/>
              <a:t>且不为</a:t>
            </a:r>
            <a:r>
              <a:rPr lang="en-US" altLang="zh-CN" dirty="0"/>
              <a:t>null</a:t>
            </a:r>
            <a:r>
              <a:rPr lang="zh-CN" altLang="en-US" dirty="0"/>
              <a:t>，则其指向节点的所有</a:t>
            </a:r>
            <a:r>
              <a:rPr lang="en-US" altLang="zh-CN" dirty="0"/>
              <a:t>key</a:t>
            </a:r>
            <a:r>
              <a:rPr lang="zh-CN" altLang="en-US" dirty="0"/>
              <a:t>小于</a:t>
            </a:r>
            <a:r>
              <a:rPr lang="en-US" altLang="zh-CN" dirty="0"/>
              <a:t>v(keyi+1)</a:t>
            </a:r>
            <a:r>
              <a:rPr lang="zh-CN" altLang="en-US" dirty="0"/>
              <a:t>且大于</a:t>
            </a:r>
            <a:r>
              <a:rPr lang="en-US" altLang="zh-CN" dirty="0"/>
              <a:t>v(</a:t>
            </a:r>
            <a:r>
              <a:rPr lang="en-US" altLang="zh-CN" dirty="0" err="1"/>
              <a:t>keyi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2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B-Tree</a:t>
            </a:r>
            <a:r>
              <a:rPr lang="zh-CN" altLang="en-US" dirty="0"/>
              <a:t>示意图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7" y="1690688"/>
            <a:ext cx="9704427" cy="28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为什么使用</a:t>
            </a:r>
            <a:r>
              <a:rPr lang="en-US" altLang="zh-CN" b="1" dirty="0" smtClean="0"/>
              <a:t>B-Tree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索引本身也很大，不可能全部存储在内存中，因此索引往往以索引文件的形式存储的磁盘上</a:t>
            </a:r>
            <a:r>
              <a:rPr lang="zh-CN" altLang="en-US" dirty="0" smtClean="0"/>
              <a:t>。</a:t>
            </a:r>
            <a:r>
              <a:rPr lang="zh-CN" altLang="en-US" dirty="0"/>
              <a:t>索引查找过程中就要产生磁盘</a:t>
            </a:r>
            <a:r>
              <a:rPr lang="en-US" altLang="zh-CN" dirty="0"/>
              <a:t>I/O</a:t>
            </a:r>
            <a:r>
              <a:rPr lang="zh-CN" altLang="en-US" dirty="0" smtClean="0"/>
              <a:t>消耗。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评价</a:t>
            </a:r>
            <a:r>
              <a:rPr lang="zh-CN" altLang="en-US" dirty="0"/>
              <a:t>一个数据结构作为索引的优劣最重要的指标就是在查找过程中</a:t>
            </a:r>
            <a:r>
              <a:rPr lang="zh-CN" altLang="en-US" dirty="0">
                <a:solidFill>
                  <a:srgbClr val="FF0000"/>
                </a:solidFill>
              </a:rPr>
              <a:t>磁盘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操作次数</a:t>
            </a:r>
            <a:r>
              <a:rPr lang="zh-CN" altLang="en-US" dirty="0"/>
              <a:t>的渐进复杂度。</a:t>
            </a:r>
          </a:p>
        </p:txBody>
      </p:sp>
    </p:spTree>
    <p:extLst>
      <p:ext uri="{BB962C8B-B14F-4D97-AF65-F5344CB8AC3E}">
        <p14:creationId xmlns:p14="http://schemas.microsoft.com/office/powerpoint/2010/main" val="32265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B-Tree</a:t>
            </a:r>
            <a:r>
              <a:rPr lang="zh-CN" altLang="en-US" b="1" dirty="0"/>
              <a:t>索引的性能</a:t>
            </a:r>
            <a:r>
              <a:rPr lang="zh-CN" altLang="en-US" b="1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786"/>
            <a:ext cx="10515600" cy="4793224"/>
          </a:xfrm>
        </p:spPr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/>
              <a:t>B-Tree</a:t>
            </a:r>
            <a:r>
              <a:rPr lang="zh-CN" altLang="en-US" dirty="0"/>
              <a:t>的定义，可知检索一次最多需要访问</a:t>
            </a:r>
            <a:r>
              <a:rPr lang="en-US" altLang="zh-CN" dirty="0"/>
              <a:t>h</a:t>
            </a:r>
            <a:r>
              <a:rPr lang="zh-CN" altLang="en-US" dirty="0"/>
              <a:t>个节点。数据库系统的设计者巧妙利用了磁盘预读原理，将一个节点的大小设为等于一个页，这样每个节点只需要一次</a:t>
            </a:r>
            <a:r>
              <a:rPr lang="en-US" altLang="zh-CN" dirty="0"/>
              <a:t>I/O</a:t>
            </a:r>
            <a:r>
              <a:rPr lang="zh-CN" altLang="en-US" dirty="0"/>
              <a:t>就可以完全载入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每次新建节点时，直接申请一个页的空间，这样就保证一个节点物理上也存储在一个页里，加之计算机存储分配都是按页对齐的，就实现了一个</a:t>
            </a:r>
            <a:r>
              <a:rPr lang="en-US" altLang="zh-CN" dirty="0"/>
              <a:t>node</a:t>
            </a:r>
            <a:r>
              <a:rPr lang="zh-CN" altLang="en-US" dirty="0"/>
              <a:t>只需一次</a:t>
            </a:r>
            <a:r>
              <a:rPr lang="en-US" altLang="zh-CN" dirty="0"/>
              <a:t>I/O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B-Tree</a:t>
            </a:r>
            <a:r>
              <a:rPr lang="zh-CN" altLang="en-US" dirty="0"/>
              <a:t>中一次检索最多需要</a:t>
            </a:r>
            <a:r>
              <a:rPr lang="en-US" altLang="zh-CN" dirty="0"/>
              <a:t>h-1</a:t>
            </a:r>
            <a:r>
              <a:rPr lang="zh-CN" altLang="en-US" dirty="0"/>
              <a:t>次</a:t>
            </a:r>
            <a:r>
              <a:rPr lang="en-US" altLang="zh-CN" dirty="0"/>
              <a:t>I/O</a:t>
            </a:r>
            <a:r>
              <a:rPr lang="zh-CN" altLang="en-US" dirty="0"/>
              <a:t>（根节点常驻内存），渐进复杂度为</a:t>
            </a:r>
            <a:r>
              <a:rPr lang="en-US" altLang="zh-CN" dirty="0"/>
              <a:t>O(h)=O(</a:t>
            </a:r>
            <a:r>
              <a:rPr lang="en-US" altLang="zh-CN" dirty="0" err="1"/>
              <a:t>logdN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5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55010</TotalTime>
  <Words>2155</Words>
  <Application>Microsoft Office PowerPoint</Application>
  <PresentationFormat>宽屏</PresentationFormat>
  <Paragraphs>195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宋体</vt:lpstr>
      <vt:lpstr>Arial</vt:lpstr>
      <vt:lpstr>Calibri</vt:lpstr>
      <vt:lpstr>Office 主题</vt:lpstr>
      <vt:lpstr>MySQL索引简介</vt:lpstr>
      <vt:lpstr>索引</vt:lpstr>
      <vt:lpstr>可能的索引方式</vt:lpstr>
      <vt:lpstr>索引的性能</vt:lpstr>
      <vt:lpstr>B-Tree定义</vt:lpstr>
      <vt:lpstr>B-Tree定义(二)</vt:lpstr>
      <vt:lpstr>B-Tree示意图</vt:lpstr>
      <vt:lpstr>为什么使用B-Tree</vt:lpstr>
      <vt:lpstr>B-Tree索引的性能分析</vt:lpstr>
      <vt:lpstr>B+Tree定义</vt:lpstr>
      <vt:lpstr>B+Tree示意图</vt:lpstr>
      <vt:lpstr>主存存取原理</vt:lpstr>
      <vt:lpstr>磁盘存取原理</vt:lpstr>
      <vt:lpstr>B+Tree示意图</vt:lpstr>
      <vt:lpstr>B+Tree索引的性能分析</vt:lpstr>
      <vt:lpstr>MyISAM索引实现</vt:lpstr>
      <vt:lpstr>InnoDB索引实现</vt:lpstr>
      <vt:lpstr>InnoDB索引实现</vt:lpstr>
      <vt:lpstr>索引使用策略及优化</vt:lpstr>
      <vt:lpstr>索引使用策略及优化(二)</vt:lpstr>
      <vt:lpstr>EXPLAIN</vt:lpstr>
      <vt:lpstr>实例</vt:lpstr>
      <vt:lpstr>实例</vt:lpstr>
      <vt:lpstr>实例</vt:lpstr>
      <vt:lpstr>表数据类型选择</vt:lpstr>
      <vt:lpstr>整型、整形优先原则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</dc:creator>
  <cp:lastModifiedBy>jie.li</cp:lastModifiedBy>
  <cp:revision>235</cp:revision>
  <dcterms:created xsi:type="dcterms:W3CDTF">2015-08-18T09:20:37Z</dcterms:created>
  <dcterms:modified xsi:type="dcterms:W3CDTF">2015-10-23T06:56:51Z</dcterms:modified>
</cp:coreProperties>
</file>