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0" r:id="rId2"/>
    <p:sldId id="268" r:id="rId3"/>
    <p:sldId id="257" r:id="rId4"/>
    <p:sldId id="315" r:id="rId5"/>
    <p:sldId id="333" r:id="rId6"/>
    <p:sldId id="334" r:id="rId7"/>
    <p:sldId id="314" r:id="rId8"/>
    <p:sldId id="335" r:id="rId9"/>
    <p:sldId id="336" r:id="rId10"/>
    <p:sldId id="337" r:id="rId11"/>
    <p:sldId id="338" r:id="rId12"/>
    <p:sldId id="339" r:id="rId13"/>
    <p:sldId id="340" r:id="rId14"/>
    <p:sldId id="279" r:id="rId15"/>
    <p:sldId id="344" r:id="rId16"/>
    <p:sldId id="316" r:id="rId17"/>
    <p:sldId id="341" r:id="rId18"/>
    <p:sldId id="342" r:id="rId19"/>
    <p:sldId id="343" r:id="rId20"/>
    <p:sldId id="313" r:id="rId21"/>
    <p:sldId id="308" r:id="rId22"/>
    <p:sldId id="345" r:id="rId23"/>
    <p:sldId id="347" r:id="rId24"/>
    <p:sldId id="348" r:id="rId25"/>
    <p:sldId id="346" r:id="rId26"/>
    <p:sldId id="349" r:id="rId27"/>
    <p:sldId id="350" r:id="rId28"/>
    <p:sldId id="319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203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orient="horz" pos="1661">
          <p15:clr>
            <a:srgbClr val="A4A3A4"/>
          </p15:clr>
        </p15:guide>
        <p15:guide id="5" orient="horz" pos="2069">
          <p15:clr>
            <a:srgbClr val="A4A3A4"/>
          </p15:clr>
        </p15:guide>
        <p15:guide id="6" orient="horz" pos="2931">
          <p15:clr>
            <a:srgbClr val="A4A3A4"/>
          </p15:clr>
        </p15:guide>
        <p15:guide id="7" orient="horz" pos="1502">
          <p15:clr>
            <a:srgbClr val="A4A3A4"/>
          </p15:clr>
        </p15:guide>
        <p15:guide id="8" pos="3795">
          <p15:clr>
            <a:srgbClr val="A4A3A4"/>
          </p15:clr>
        </p15:guide>
        <p15:guide id="9" pos="3386">
          <p15:clr>
            <a:srgbClr val="A4A3A4"/>
          </p15:clr>
        </p15:guide>
        <p15:guide id="10" pos="3228">
          <p15:clr>
            <a:srgbClr val="A4A3A4"/>
          </p15:clr>
        </p15:guide>
        <p15:guide id="11" pos="5586">
          <p15:clr>
            <a:srgbClr val="A4A3A4"/>
          </p15:clr>
        </p15:guide>
        <p15:guide id="12" pos="5450">
          <p15:clr>
            <a:srgbClr val="A4A3A4"/>
          </p15:clr>
        </p15:guide>
        <p15:guide id="13" pos="982">
          <p15:clr>
            <a:srgbClr val="A4A3A4"/>
          </p15:clr>
        </p15:guide>
        <p15:guide id="14" pos="1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519"/>
    <a:srgbClr val="EAEFEA"/>
    <a:srgbClr val="4F867D"/>
    <a:srgbClr val="98BF37"/>
    <a:srgbClr val="2B4F3F"/>
    <a:srgbClr val="AED99B"/>
    <a:srgbClr val="B6D46A"/>
    <a:srgbClr val="5AA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140" autoAdjust="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>
        <p:guide orient="horz" pos="2251"/>
        <p:guide orient="horz" pos="3203"/>
        <p:guide orient="horz" pos="1185"/>
        <p:guide orient="horz" pos="1661"/>
        <p:guide orient="horz" pos="2069"/>
        <p:guide orient="horz" pos="2931"/>
        <p:guide orient="horz" pos="1502"/>
        <p:guide pos="3795"/>
        <p:guide pos="3386"/>
        <p:guide pos="3228"/>
        <p:guide pos="5586"/>
        <p:guide pos="5450"/>
        <p:guide pos="982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EF55CAEE-9351-405D-B604-5A2BE040498C}" type="datetimeFigureOut">
              <a:rPr lang="zh-CN" altLang="en-US"/>
              <a:pPr/>
              <a:t>2018/6/3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026F42-6C18-436D-9B0C-AEFDE08ED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94473A-8CFA-4753-A279-55231BB8101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1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0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9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4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26F42-6C18-436D-9B0C-AEFDE08ED31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F1CDE-4FB8-4F7D-8D86-26D5D65720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2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BEEF-3F49-4E9C-B14E-D1724661BD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52F6-DC1F-41FF-8E62-B25756EC5C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E17FA-FCC5-4EE0-A28A-D833B4026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19A4-C857-4B04-9E70-453420B4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76765-1DFD-4515-87EE-5ED40E720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B888-605F-42D5-9B85-FE32AD1C9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EF89-29F2-4702-85D0-0FA1D72D6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F78E8-AF35-44E5-8540-08F45E5BF9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1A111-6C44-4ADA-8907-E6E0E321ED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7519">
            <a:alpha val="4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463C627-6A63-442D-9051-38C884ED0C10}" type="datetimeFigureOut">
              <a:rPr lang="zh-CN" altLang="en-US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B62685-5D3F-46CE-A885-364600ECF8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21193842" flipH="1">
            <a:off x="803275" y="3829050"/>
            <a:ext cx="1209675" cy="3111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09963" y="819150"/>
            <a:ext cx="5383212" cy="5383213"/>
            <a:chOff x="3510653" y="819764"/>
            <a:chExt cx="5383162" cy="5383162"/>
          </a:xfrm>
        </p:grpSpPr>
        <p:sp>
          <p:nvSpPr>
            <p:cNvPr id="9" name="椭圆 8"/>
            <p:cNvSpPr/>
            <p:nvPr/>
          </p:nvSpPr>
          <p:spPr>
            <a:xfrm>
              <a:off x="3605902" y="915013"/>
              <a:ext cx="5192664" cy="5192664"/>
            </a:xfrm>
            <a:prstGeom prst="ellipse">
              <a:avLst/>
            </a:prstGeom>
            <a:solidFill>
              <a:srgbClr val="197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0" name="Oval 8_1"/>
            <p:cNvSpPr/>
            <p:nvPr/>
          </p:nvSpPr>
          <p:spPr>
            <a:xfrm>
              <a:off x="3510653" y="819764"/>
              <a:ext cx="5383162" cy="5383162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5" name="等腰三角形 14"/>
          <p:cNvSpPr/>
          <p:nvPr/>
        </p:nvSpPr>
        <p:spPr>
          <a:xfrm rot="3183980" flipH="1">
            <a:off x="10719594" y="4098132"/>
            <a:ext cx="846137" cy="66675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3" name="等腰三角形 22"/>
          <p:cNvSpPr/>
          <p:nvPr/>
        </p:nvSpPr>
        <p:spPr>
          <a:xfrm rot="3183980" flipH="1">
            <a:off x="2375694" y="3318669"/>
            <a:ext cx="176212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等腰三角形 23"/>
          <p:cNvSpPr/>
          <p:nvPr/>
        </p:nvSpPr>
        <p:spPr>
          <a:xfrm rot="6200158" flipH="1" flipV="1">
            <a:off x="1385888" y="120332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5" name="等腰三角形 24"/>
          <p:cNvSpPr/>
          <p:nvPr/>
        </p:nvSpPr>
        <p:spPr>
          <a:xfrm rot="6315786" flipH="1" flipV="1">
            <a:off x="2879725" y="1503363"/>
            <a:ext cx="430213" cy="376237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6" name="等腰三角形 25"/>
          <p:cNvSpPr/>
          <p:nvPr/>
        </p:nvSpPr>
        <p:spPr>
          <a:xfrm rot="5872073" flipH="1">
            <a:off x="1517650" y="2898775"/>
            <a:ext cx="635000" cy="1270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7" name="等腰三角形 26"/>
          <p:cNvSpPr/>
          <p:nvPr/>
        </p:nvSpPr>
        <p:spPr>
          <a:xfrm rot="1864198" flipH="1">
            <a:off x="9001125" y="5603875"/>
            <a:ext cx="430213" cy="3714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893175" y="-1206500"/>
            <a:ext cx="2643188" cy="26416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294688" y="-774700"/>
            <a:ext cx="2209800" cy="22098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77925" y="5576888"/>
            <a:ext cx="2571750" cy="2487612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9438" y="5892800"/>
            <a:ext cx="2251075" cy="2171700"/>
          </a:xfrm>
          <a:prstGeom prst="line">
            <a:avLst/>
          </a:prstGeom>
          <a:ln w="31750">
            <a:solidFill>
              <a:srgbClr val="1975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3183980" flipH="1">
            <a:off x="1797051" y="681037"/>
            <a:ext cx="531812" cy="195263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7" name="等腰三角形 36"/>
          <p:cNvSpPr/>
          <p:nvPr/>
        </p:nvSpPr>
        <p:spPr>
          <a:xfrm rot="3183980" flipH="1">
            <a:off x="10621169" y="2005807"/>
            <a:ext cx="306387" cy="1676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8" name="等腰三角形 37"/>
          <p:cNvSpPr/>
          <p:nvPr/>
        </p:nvSpPr>
        <p:spPr>
          <a:xfrm rot="3183980" flipH="1">
            <a:off x="8289925" y="6321425"/>
            <a:ext cx="177800" cy="152400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1" name="等腰三角形 40"/>
          <p:cNvSpPr/>
          <p:nvPr/>
        </p:nvSpPr>
        <p:spPr>
          <a:xfrm rot="6200158" flipH="1" flipV="1">
            <a:off x="10758488" y="4879975"/>
            <a:ext cx="155575" cy="1374775"/>
          </a:xfrm>
          <a:prstGeom prst="triangle">
            <a:avLst/>
          </a:prstGeom>
          <a:solidFill>
            <a:srgbClr val="197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4273553" y="2124956"/>
            <a:ext cx="3771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弹球游戏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037013" y="4083050"/>
            <a:ext cx="41179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zh-CN" altLang="en-US" sz="1360" noProof="1">
                <a:solidFill>
                  <a:schemeClr val="bg1"/>
                </a:solidFill>
                <a:latin typeface="+mn-lt"/>
                <a:ea typeface="+mn-ea"/>
              </a:rPr>
              <a:t>信息科学技术学院</a:t>
            </a:r>
            <a:endParaRPr lang="zh-CN" altLang="en-US" sz="1360" noProof="1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4210050" y="4110038"/>
            <a:ext cx="3771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951C54B-F117-4B8D-8E14-2E9DB86469B2}"/>
              </a:ext>
            </a:extLst>
          </p:cNvPr>
          <p:cNvSpPr txBox="1"/>
          <p:nvPr/>
        </p:nvSpPr>
        <p:spPr>
          <a:xfrm>
            <a:off x="4100515" y="3739025"/>
            <a:ext cx="41179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zh-CN" altLang="en-US" sz="1360" noProof="1">
                <a:solidFill>
                  <a:schemeClr val="bg1"/>
                </a:solidFill>
                <a:latin typeface="+mn-lt"/>
                <a:ea typeface="+mn-ea"/>
              </a:rPr>
              <a:t>陈浩然 宗雨健 黄传崴</a:t>
            </a:r>
            <a:endParaRPr lang="zh-CN" altLang="en-US" sz="1360" noProof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41" grpId="0" animBg="1"/>
      <p:bldP spid="42" grpId="0"/>
      <p:bldP spid="45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2D8080-45B7-42F4-84D8-9688577AE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" y="577516"/>
            <a:ext cx="12188728" cy="54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F2B481-2347-4190-A7DE-0D082AED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3" y="203200"/>
            <a:ext cx="11592453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BC40D0-4F23-4C4E-AEA0-F935D0A7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547"/>
            <a:ext cx="12192000" cy="60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93825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 smtClean="0">
                <a:solidFill>
                  <a:srgbClr val="197519"/>
                </a:solidFill>
              </a:rPr>
              <a:t>0</a:t>
            </a:r>
            <a:r>
              <a:rPr lang="en-US" altLang="zh-CN" sz="11500" b="1" i="1" dirty="0" smtClean="0">
                <a:solidFill>
                  <a:srgbClr val="197519"/>
                </a:solidFill>
              </a:rPr>
              <a:t>3</a:t>
            </a:r>
            <a:endParaRPr lang="en-US" altLang="en-US" sz="11500" b="1" i="1" dirty="0">
              <a:solidFill>
                <a:srgbClr val="197519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rgbClr val="197519"/>
                </a:solidFill>
              </a:rPr>
              <a:t>整体架构</a:t>
            </a:r>
            <a:endParaRPr lang="zh-CN" altLang="en-US" sz="3200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3303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197519"/>
                </a:solidFill>
              </a:rPr>
              <a:t>Part </a:t>
            </a:r>
            <a:r>
              <a:rPr lang="en-US" altLang="zh-CN" sz="3200" b="1" i="1" dirty="0" smtClean="0">
                <a:solidFill>
                  <a:srgbClr val="197519"/>
                </a:solidFill>
              </a:rPr>
              <a:t>Three</a:t>
            </a:r>
            <a:endParaRPr lang="zh-CN" altLang="en-US" sz="3200" b="1" i="1" dirty="0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1229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1229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1229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1229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1230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CB39784-AE8A-4584-969A-AD7162D84767}"/>
              </a:ext>
            </a:extLst>
          </p:cNvPr>
          <p:cNvSpPr txBox="1"/>
          <p:nvPr/>
        </p:nvSpPr>
        <p:spPr>
          <a:xfrm>
            <a:off x="6096000" y="4160480"/>
            <a:ext cx="1347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/>
            <a:r>
              <a:rPr lang="zh-CN" altLang="en-US" sz="2800" noProof="1">
                <a:solidFill>
                  <a:srgbClr val="197519"/>
                </a:solidFill>
              </a:rPr>
              <a:t>陈浩然</a:t>
            </a:r>
            <a:endParaRPr lang="en-US" altLang="zh-CN" sz="2800" noProof="1" smtClean="0">
              <a:solidFill>
                <a:srgbClr val="1975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54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8" y="261256"/>
            <a:ext cx="11091754" cy="639864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709102" y="31977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97519"/>
                </a:solidFill>
              </a:rPr>
              <a:t>游戏技术逻辑</a:t>
            </a:r>
            <a:endParaRPr lang="zh-CN" altLang="en-US" sz="36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2E9BAD-ACB2-43F0-A008-94217BC47379}"/>
              </a:ext>
            </a:extLst>
          </p:cNvPr>
          <p:cNvSpPr/>
          <p:nvPr/>
        </p:nvSpPr>
        <p:spPr>
          <a:xfrm>
            <a:off x="0" y="1090401"/>
            <a:ext cx="11654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3666" y="1387962"/>
            <a:ext cx="120593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 </a:t>
            </a:r>
            <a:r>
              <a:rPr lang="zh-CN" altLang="en-US" sz="2800" dirty="0" smtClean="0"/>
              <a:t>进入游戏界面，打开欢迎窗体，隐藏游戏窗体，打开音乐</a:t>
            </a:r>
            <a:endParaRPr lang="en-US" altLang="zh-CN" sz="2800" dirty="0" smtClean="0"/>
          </a:p>
          <a:p>
            <a:r>
              <a:rPr lang="en-US" altLang="zh-CN" sz="2800" dirty="0" smtClean="0"/>
              <a:t>2 </a:t>
            </a:r>
            <a:r>
              <a:rPr lang="zh-CN" altLang="en-US" sz="2800" dirty="0" smtClean="0"/>
              <a:t>选择难度，调整有关参数</a:t>
            </a:r>
            <a:endParaRPr lang="en-US" altLang="zh-CN" sz="2800" dirty="0" smtClean="0"/>
          </a:p>
          <a:p>
            <a:r>
              <a:rPr lang="en-US" altLang="zh-CN" sz="2800" dirty="0" smtClean="0"/>
              <a:t>3 </a:t>
            </a:r>
            <a:r>
              <a:rPr lang="zh-CN" altLang="en-US" sz="2800" dirty="0" smtClean="0"/>
              <a:t>点击进入游戏，隐藏欢迎界面，打开游戏窗体</a:t>
            </a:r>
            <a:endParaRPr lang="en-US" altLang="zh-CN" sz="2800" dirty="0" smtClean="0"/>
          </a:p>
          <a:p>
            <a:r>
              <a:rPr lang="en-US" altLang="zh-CN" sz="2800" dirty="0" smtClean="0"/>
              <a:t>4 </a:t>
            </a:r>
            <a:r>
              <a:rPr lang="zh-CN" altLang="en-US" sz="2800" dirty="0" smtClean="0"/>
              <a:t>点击开始按钮，初始化小球和障碍物</a:t>
            </a:r>
            <a:endParaRPr lang="en-US" altLang="zh-CN" sz="2800" dirty="0" smtClean="0"/>
          </a:p>
          <a:p>
            <a:r>
              <a:rPr lang="en-US" altLang="zh-CN" sz="2800" dirty="0" smtClean="0"/>
              <a:t>5 </a:t>
            </a:r>
            <a:r>
              <a:rPr lang="zh-CN" altLang="en-US" sz="2800" dirty="0" smtClean="0"/>
              <a:t>发射小球，初始化小球速度，每过一帧进行一次位移，计算小球位置，重新绘制图形，并且检测碰撞，进行处理</a:t>
            </a:r>
            <a:endParaRPr lang="en-US" altLang="zh-CN" sz="2800" dirty="0" smtClean="0"/>
          </a:p>
          <a:p>
            <a:r>
              <a:rPr lang="en-US" altLang="zh-CN" sz="2800" dirty="0" smtClean="0"/>
              <a:t>6 </a:t>
            </a:r>
            <a:r>
              <a:rPr lang="zh-CN" altLang="en-US" sz="2800" dirty="0" smtClean="0"/>
              <a:t>与此同时，检测鼠标位置，移动黑栅栏</a:t>
            </a:r>
            <a:endParaRPr lang="en-US" altLang="zh-CN" sz="2800" dirty="0" smtClean="0"/>
          </a:p>
          <a:p>
            <a:r>
              <a:rPr lang="en-US" altLang="zh-CN" sz="2800" dirty="0" smtClean="0"/>
              <a:t>7 </a:t>
            </a:r>
            <a:r>
              <a:rPr lang="zh-CN" altLang="en-US" sz="2800" dirty="0" smtClean="0"/>
              <a:t>小球落完后，判断游戏是否结束，未结束则进入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，结束则打开输入姓名的界面</a:t>
            </a:r>
            <a:endParaRPr lang="en-US" altLang="zh-CN" sz="2800" dirty="0" smtClean="0"/>
          </a:p>
          <a:p>
            <a:r>
              <a:rPr lang="en-US" altLang="zh-CN" sz="2800" dirty="0" smtClean="0"/>
              <a:t>8 </a:t>
            </a:r>
            <a:r>
              <a:rPr lang="zh-CN" altLang="en-US" sz="2800" dirty="0" smtClean="0"/>
              <a:t>输入姓名，点击确定，将之加入排行榜</a:t>
            </a:r>
            <a:endParaRPr lang="en-US" altLang="zh-CN" sz="2800" dirty="0" smtClean="0"/>
          </a:p>
          <a:p>
            <a:r>
              <a:rPr lang="en-US" altLang="zh-CN" sz="2800" dirty="0" smtClean="0"/>
              <a:t>9 </a:t>
            </a:r>
            <a:r>
              <a:rPr lang="zh-CN" altLang="en-US" sz="2800" dirty="0" smtClean="0"/>
              <a:t>返回，重新隐藏游戏窗体，进入欢迎界面，并初始化相关数据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3216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279526" y="261590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97519"/>
                </a:solidFill>
              </a:rPr>
              <a:t>音乐播放模块</a:t>
            </a:r>
            <a:endParaRPr lang="zh-CN" altLang="en-US" sz="36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2E9BAD-ACB2-43F0-A008-94217BC47379}"/>
              </a:ext>
            </a:extLst>
          </p:cNvPr>
          <p:cNvSpPr/>
          <p:nvPr/>
        </p:nvSpPr>
        <p:spPr>
          <a:xfrm>
            <a:off x="196850" y="1182688"/>
            <a:ext cx="11654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使用独立线程播放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2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相对路径和绝对路径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3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音乐的制作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4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循环播放的实现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6" y="3910432"/>
            <a:ext cx="7316687" cy="24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62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510361" y="261590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97519"/>
                </a:solidFill>
              </a:rPr>
              <a:t>障碍物模块</a:t>
            </a:r>
            <a:endParaRPr lang="zh-CN" altLang="en-US" sz="36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2E9BAD-ACB2-43F0-A008-94217BC47379}"/>
              </a:ext>
            </a:extLst>
          </p:cNvPr>
          <p:cNvSpPr/>
          <p:nvPr/>
        </p:nvSpPr>
        <p:spPr>
          <a:xfrm>
            <a:off x="0" y="2031774"/>
            <a:ext cx="11654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继承父类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barrier</a:t>
            </a: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2 swing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进行绘图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3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多线程和单线程的实现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39" y="1550255"/>
            <a:ext cx="6271911" cy="41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61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741194" y="26159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97519"/>
                </a:solidFill>
              </a:rPr>
              <a:t>小球模块</a:t>
            </a:r>
            <a:endParaRPr lang="zh-CN" altLang="en-US" sz="36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2E9BAD-ACB2-43F0-A008-94217BC47379}"/>
              </a:ext>
            </a:extLst>
          </p:cNvPr>
          <p:cNvSpPr/>
          <p:nvPr/>
        </p:nvSpPr>
        <p:spPr>
          <a:xfrm>
            <a:off x="0" y="2031774"/>
            <a:ext cx="11654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重力电磁力的模拟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2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碰撞模型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3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多线程和单线程之争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刷新率的权衡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89" y="1218422"/>
            <a:ext cx="6644734" cy="45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32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741194" y="261590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97519"/>
                </a:solidFill>
              </a:rPr>
              <a:t>屏幕模块</a:t>
            </a:r>
            <a:endParaRPr lang="zh-CN" altLang="en-US" sz="3600" dirty="0">
              <a:solidFill>
                <a:srgbClr val="197519"/>
              </a:solidFill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2E9BAD-ACB2-43F0-A008-94217BC47379}"/>
              </a:ext>
            </a:extLst>
          </p:cNvPr>
          <p:cNvSpPr/>
          <p:nvPr/>
        </p:nvSpPr>
        <p:spPr>
          <a:xfrm>
            <a:off x="0" y="1090401"/>
            <a:ext cx="11654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panel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2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双缓存模型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3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指示线的小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trick</a:t>
            </a: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用户体验的优化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56" y="3827426"/>
            <a:ext cx="8384138" cy="33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2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11380788" y="984250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7" name="等腰三角形 26"/>
          <p:cNvSpPr>
            <a:spLocks noChangeArrowheads="1"/>
          </p:cNvSpPr>
          <p:nvPr/>
        </p:nvSpPr>
        <p:spPr bwMode="auto">
          <a:xfrm rot="-6030424">
            <a:off x="11028362" y="1658938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-228606">
            <a:off x="10896600" y="334963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4" name="等腰三角形 33"/>
          <p:cNvSpPr>
            <a:spLocks noChangeArrowheads="1"/>
          </p:cNvSpPr>
          <p:nvPr/>
        </p:nvSpPr>
        <p:spPr bwMode="auto">
          <a:xfrm rot="-3389783">
            <a:off x="10487819" y="692944"/>
            <a:ext cx="127000" cy="10953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 rot="8748521">
            <a:off x="10845800" y="844550"/>
            <a:ext cx="128588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908800" y="1635125"/>
            <a:ext cx="456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物理碰撞模块</a:t>
            </a:r>
          </a:p>
        </p:txBody>
      </p: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724525" y="1444625"/>
            <a:ext cx="855663" cy="781050"/>
            <a:chOff x="5338742" y="1329558"/>
            <a:chExt cx="855357" cy="780606"/>
          </a:xfrm>
        </p:grpSpPr>
        <p:grpSp>
          <p:nvGrpSpPr>
            <p:cNvPr id="5128" name="组合 7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29" name="等腰三角形 29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30" name="组合 4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31" name="等腰三角形 2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2" name="椭圆 30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3" name="椭圆 31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4" name="椭圆 32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35" name="文本框 41"/>
            <p:cNvSpPr txBox="1">
              <a:spLocks noChangeArrowheads="1"/>
            </p:cNvSpPr>
            <p:nvPr/>
          </p:nvSpPr>
          <p:spPr bwMode="auto">
            <a:xfrm>
              <a:off x="5625036" y="1503537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6154738" y="2744788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新能源汽车目前存在的问题</a:t>
            </a: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 rot="655813">
            <a:off x="5106988" y="2554288"/>
            <a:ext cx="855662" cy="781050"/>
            <a:chOff x="5338742" y="1329558"/>
            <a:chExt cx="855357" cy="780606"/>
          </a:xfrm>
        </p:grpSpPr>
        <p:grpSp>
          <p:nvGrpSpPr>
            <p:cNvPr id="5138" name="组合 44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39" name="等腰三角形 46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40" name="组合 47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41" name="等腰三角形 4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2" name="椭圆 49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3" name="椭圆 50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4" name="椭圆 51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45" name="文本框 45"/>
            <p:cNvSpPr txBox="1">
              <a:spLocks noChangeArrowheads="1"/>
            </p:cNvSpPr>
            <p:nvPr/>
          </p:nvSpPr>
          <p:spPr bwMode="auto">
            <a:xfrm rot="-655813">
              <a:off x="5614772" y="150245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5200958" y="3777236"/>
            <a:ext cx="4593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新能源汽车领域目前形势</a:t>
            </a:r>
          </a:p>
        </p:txBody>
      </p:sp>
      <p:grpSp>
        <p:nvGrpSpPr>
          <p:cNvPr id="53" name="组合 52"/>
          <p:cNvGrpSpPr>
            <a:grpSpLocks/>
          </p:cNvGrpSpPr>
          <p:nvPr/>
        </p:nvGrpSpPr>
        <p:grpSpPr bwMode="auto">
          <a:xfrm rot="1311626">
            <a:off x="4237038" y="3663950"/>
            <a:ext cx="855662" cy="779463"/>
            <a:chOff x="5338742" y="1329558"/>
            <a:chExt cx="855357" cy="780606"/>
          </a:xfrm>
        </p:grpSpPr>
        <p:grpSp>
          <p:nvGrpSpPr>
            <p:cNvPr id="5148" name="组合 53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49" name="等腰三角形 55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50" name="组合 56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51" name="等腰三角形 57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2" name="椭圆 58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3" name="椭圆 59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4" name="椭圆 60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55" name="文本框 54"/>
            <p:cNvSpPr txBox="1">
              <a:spLocks noChangeArrowheads="1"/>
            </p:cNvSpPr>
            <p:nvPr/>
          </p:nvSpPr>
          <p:spPr bwMode="auto">
            <a:xfrm rot="20069750">
              <a:off x="5620691" y="1522533"/>
              <a:ext cx="230475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3920378" y="4983157"/>
            <a:ext cx="4567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我对未来的展望</a:t>
            </a: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 rot="2091577">
            <a:off x="3130550" y="4773613"/>
            <a:ext cx="854075" cy="779462"/>
            <a:chOff x="5338742" y="1329558"/>
            <a:chExt cx="855357" cy="780606"/>
          </a:xfrm>
        </p:grpSpPr>
        <p:grpSp>
          <p:nvGrpSpPr>
            <p:cNvPr id="5158" name="组合 62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59" name="等腰三角形 64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60" name="组合 65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61" name="等腰三角形 66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2" name="椭圆 67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3" name="椭圆 68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4" name="椭圆 69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65" name="文本框 63"/>
            <p:cNvSpPr txBox="1">
              <a:spLocks noChangeArrowheads="1"/>
            </p:cNvSpPr>
            <p:nvPr/>
          </p:nvSpPr>
          <p:spPr bwMode="auto">
            <a:xfrm rot="-1967439">
              <a:off x="5618386" y="153371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0" y="0"/>
            <a:ext cx="5453063" cy="5597525"/>
            <a:chOff x="1" y="0"/>
            <a:chExt cx="5453336" cy="5596974"/>
          </a:xfrm>
        </p:grpSpPr>
        <p:sp>
          <p:nvSpPr>
            <p:cNvPr id="41" name="任意多边形 40"/>
            <p:cNvSpPr/>
            <p:nvPr/>
          </p:nvSpPr>
          <p:spPr>
            <a:xfrm>
              <a:off x="1" y="0"/>
              <a:ext cx="5453336" cy="5596974"/>
            </a:xfrm>
            <a:custGeom>
              <a:avLst/>
              <a:gdLst>
                <a:gd name="connsiteX0" fmla="*/ 0 w 5453336"/>
                <a:gd name="connsiteY0" fmla="*/ 0 h 5596974"/>
                <a:gd name="connsiteX1" fmla="*/ 5453336 w 5453336"/>
                <a:gd name="connsiteY1" fmla="*/ 0 h 5596974"/>
                <a:gd name="connsiteX2" fmla="*/ 140848 w 5453336"/>
                <a:gd name="connsiteY2" fmla="*/ 5593412 h 5596974"/>
                <a:gd name="connsiteX3" fmla="*/ 0 w 5453336"/>
                <a:gd name="connsiteY3" fmla="*/ 5596974 h 559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3336" h="5596974">
                  <a:moveTo>
                    <a:pt x="0" y="0"/>
                  </a:moveTo>
                  <a:lnTo>
                    <a:pt x="5453336" y="0"/>
                  </a:lnTo>
                  <a:cubicBezTo>
                    <a:pt x="5453336" y="2996519"/>
                    <a:pt x="3100088" y="5443408"/>
                    <a:pt x="140848" y="5593412"/>
                  </a:cubicBezTo>
                  <a:lnTo>
                    <a:pt x="0" y="5596974"/>
                  </a:ln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grpSp>
          <p:nvGrpSpPr>
            <p:cNvPr id="5168" name="组合 78"/>
            <p:cNvGrpSpPr>
              <a:grpSpLocks/>
            </p:cNvGrpSpPr>
            <p:nvPr/>
          </p:nvGrpSpPr>
          <p:grpSpPr bwMode="auto">
            <a:xfrm>
              <a:off x="654256" y="1461442"/>
              <a:ext cx="3084134" cy="1759691"/>
              <a:chOff x="654256" y="1618167"/>
              <a:chExt cx="3084134" cy="1759691"/>
            </a:xfrm>
          </p:grpSpPr>
          <p:sp>
            <p:nvSpPr>
              <p:cNvPr id="5169" name="文本框 75"/>
              <p:cNvSpPr txBox="1">
                <a:spLocks noChangeArrowheads="1"/>
              </p:cNvSpPr>
              <p:nvPr/>
            </p:nvSpPr>
            <p:spPr bwMode="auto">
              <a:xfrm>
                <a:off x="1139021" y="1618167"/>
                <a:ext cx="1899282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zh-CN" altLang="en-US" sz="5400" dirty="0">
                    <a:solidFill>
                      <a:schemeClr val="bg1"/>
                    </a:solidFill>
                  </a:rPr>
                  <a:t>目录</a:t>
                </a:r>
              </a:p>
            </p:txBody>
          </p:sp>
          <p:sp>
            <p:nvSpPr>
              <p:cNvPr id="5170" name="文本框 77"/>
              <p:cNvSpPr txBox="1">
                <a:spLocks noChangeArrowheads="1"/>
              </p:cNvSpPr>
              <p:nvPr/>
            </p:nvSpPr>
            <p:spPr bwMode="auto">
              <a:xfrm>
                <a:off x="654256" y="2669972"/>
                <a:ext cx="308413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en-US" altLang="zh-CN" sz="40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461375" y="3087688"/>
            <a:ext cx="3730625" cy="3770312"/>
            <a:chOff x="8461714" y="3087044"/>
            <a:chExt cx="3730286" cy="3770956"/>
          </a:xfrm>
        </p:grpSpPr>
        <p:sp>
          <p:nvSpPr>
            <p:cNvPr id="75" name="任意多边形 74"/>
            <p:cNvSpPr/>
            <p:nvPr/>
          </p:nvSpPr>
          <p:spPr>
            <a:xfrm>
              <a:off x="8461714" y="3087044"/>
              <a:ext cx="3730286" cy="3770956"/>
            </a:xfrm>
            <a:custGeom>
              <a:avLst/>
              <a:gdLst>
                <a:gd name="connsiteX0" fmla="*/ 3598693 w 3730286"/>
                <a:gd name="connsiteY0" fmla="*/ 0 h 3770956"/>
                <a:gd name="connsiteX1" fmla="*/ 3730286 w 3730286"/>
                <a:gd name="connsiteY1" fmla="*/ 3091 h 3770956"/>
                <a:gd name="connsiteX2" fmla="*/ 3730286 w 3730286"/>
                <a:gd name="connsiteY2" fmla="*/ 3770956 h 3770956"/>
                <a:gd name="connsiteX3" fmla="*/ 32770 w 3730286"/>
                <a:gd name="connsiteY3" fmla="*/ 3770956 h 3770956"/>
                <a:gd name="connsiteX4" fmla="*/ 18580 w 3730286"/>
                <a:gd name="connsiteY4" fmla="*/ 3684585 h 3770956"/>
                <a:gd name="connsiteX5" fmla="*/ 0 w 3730286"/>
                <a:gd name="connsiteY5" fmla="*/ 3342803 h 3770956"/>
                <a:gd name="connsiteX6" fmla="*/ 3598693 w 3730286"/>
                <a:gd name="connsiteY6" fmla="*/ 0 h 377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286" h="3770956">
                  <a:moveTo>
                    <a:pt x="3598693" y="0"/>
                  </a:moveTo>
                  <a:lnTo>
                    <a:pt x="3730286" y="3091"/>
                  </a:lnTo>
                  <a:lnTo>
                    <a:pt x="3730286" y="3770956"/>
                  </a:lnTo>
                  <a:lnTo>
                    <a:pt x="32770" y="3770956"/>
                  </a:lnTo>
                  <a:lnTo>
                    <a:pt x="18580" y="3684585"/>
                  </a:lnTo>
                  <a:cubicBezTo>
                    <a:pt x="6294" y="3572210"/>
                    <a:pt x="0" y="3458189"/>
                    <a:pt x="0" y="3342803"/>
                  </a:cubicBezTo>
                  <a:cubicBezTo>
                    <a:pt x="0" y="1496624"/>
                    <a:pt x="1611190" y="0"/>
                    <a:pt x="3598693" y="0"/>
                  </a:cubicBez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73" name="Freeform 5"/>
            <p:cNvSpPr>
              <a:spLocks noEditPoints="1" noChangeArrowheads="1"/>
            </p:cNvSpPr>
            <p:nvPr/>
          </p:nvSpPr>
          <p:spPr bwMode="auto">
            <a:xfrm>
              <a:off x="9784709" y="4787634"/>
              <a:ext cx="1758950" cy="1637450"/>
            </a:xfrm>
            <a:custGeom>
              <a:avLst/>
              <a:gdLst>
                <a:gd name="T0" fmla="*/ 118 w 126"/>
                <a:gd name="T1" fmla="*/ 0 h 117"/>
                <a:gd name="T2" fmla="*/ 126 w 126"/>
                <a:gd name="T3" fmla="*/ 78 h 117"/>
                <a:gd name="T4" fmla="*/ 113 w 126"/>
                <a:gd name="T5" fmla="*/ 86 h 117"/>
                <a:gd name="T6" fmla="*/ 116 w 126"/>
                <a:gd name="T7" fmla="*/ 77 h 117"/>
                <a:gd name="T8" fmla="*/ 10 w 126"/>
                <a:gd name="T9" fmla="*/ 8 h 117"/>
                <a:gd name="T10" fmla="*/ 48 w 126"/>
                <a:gd name="T11" fmla="*/ 77 h 117"/>
                <a:gd name="T12" fmla="*/ 55 w 126"/>
                <a:gd name="T13" fmla="*/ 86 h 117"/>
                <a:gd name="T14" fmla="*/ 0 w 126"/>
                <a:gd name="T15" fmla="*/ 78 h 117"/>
                <a:gd name="T16" fmla="*/ 8 w 126"/>
                <a:gd name="T17" fmla="*/ 0 h 117"/>
                <a:gd name="T18" fmla="*/ 86 w 126"/>
                <a:gd name="T19" fmla="*/ 48 h 117"/>
                <a:gd name="T20" fmla="*/ 111 w 126"/>
                <a:gd name="T21" fmla="*/ 46 h 117"/>
                <a:gd name="T22" fmla="*/ 86 w 126"/>
                <a:gd name="T23" fmla="*/ 39 h 117"/>
                <a:gd name="T24" fmla="*/ 111 w 126"/>
                <a:gd name="T25" fmla="*/ 41 h 117"/>
                <a:gd name="T26" fmla="*/ 86 w 126"/>
                <a:gd name="T27" fmla="*/ 39 h 117"/>
                <a:gd name="T28" fmla="*/ 99 w 126"/>
                <a:gd name="T29" fmla="*/ 32 h 117"/>
                <a:gd name="T30" fmla="*/ 111 w 126"/>
                <a:gd name="T31" fmla="*/ 30 h 117"/>
                <a:gd name="T32" fmla="*/ 99 w 126"/>
                <a:gd name="T33" fmla="*/ 23 h 117"/>
                <a:gd name="T34" fmla="*/ 111 w 126"/>
                <a:gd name="T35" fmla="*/ 25 h 117"/>
                <a:gd name="T36" fmla="*/ 99 w 126"/>
                <a:gd name="T37" fmla="*/ 23 h 117"/>
                <a:gd name="T38" fmla="*/ 99 w 126"/>
                <a:gd name="T39" fmla="*/ 18 h 117"/>
                <a:gd name="T40" fmla="*/ 111 w 126"/>
                <a:gd name="T41" fmla="*/ 16 h 117"/>
                <a:gd name="T42" fmla="*/ 73 w 126"/>
                <a:gd name="T43" fmla="*/ 16 h 117"/>
                <a:gd name="T44" fmla="*/ 95 w 126"/>
                <a:gd name="T45" fmla="*/ 34 h 117"/>
                <a:gd name="T46" fmla="*/ 73 w 126"/>
                <a:gd name="T47" fmla="*/ 16 h 117"/>
                <a:gd name="T48" fmla="*/ 37 w 126"/>
                <a:gd name="T49" fmla="*/ 57 h 117"/>
                <a:gd name="T50" fmla="*/ 31 w 126"/>
                <a:gd name="T51" fmla="*/ 40 h 117"/>
                <a:gd name="T52" fmla="*/ 17 w 126"/>
                <a:gd name="T53" fmla="*/ 39 h 117"/>
                <a:gd name="T54" fmla="*/ 31 w 126"/>
                <a:gd name="T55" fmla="*/ 34 h 117"/>
                <a:gd name="T56" fmla="*/ 42 w 126"/>
                <a:gd name="T57" fmla="*/ 38 h 117"/>
                <a:gd name="T58" fmla="*/ 43 w 126"/>
                <a:gd name="T59" fmla="*/ 39 h 117"/>
                <a:gd name="T60" fmla="*/ 51 w 126"/>
                <a:gd name="T61" fmla="*/ 42 h 117"/>
                <a:gd name="T62" fmla="*/ 53 w 126"/>
                <a:gd name="T63" fmla="*/ 28 h 117"/>
                <a:gd name="T64" fmla="*/ 58 w 126"/>
                <a:gd name="T65" fmla="*/ 31 h 117"/>
                <a:gd name="T66" fmla="*/ 67 w 126"/>
                <a:gd name="T67" fmla="*/ 22 h 117"/>
                <a:gd name="T68" fmla="*/ 55 w 126"/>
                <a:gd name="T69" fmla="*/ 19 h 117"/>
                <a:gd name="T70" fmla="*/ 50 w 126"/>
                <a:gd name="T71" fmla="*/ 24 h 117"/>
                <a:gd name="T72" fmla="*/ 49 w 126"/>
                <a:gd name="T73" fmla="*/ 26 h 117"/>
                <a:gd name="T74" fmla="*/ 45 w 126"/>
                <a:gd name="T75" fmla="*/ 35 h 117"/>
                <a:gd name="T76" fmla="*/ 41 w 126"/>
                <a:gd name="T77" fmla="*/ 31 h 117"/>
                <a:gd name="T78" fmla="*/ 31 w 126"/>
                <a:gd name="T79" fmla="*/ 29 h 117"/>
                <a:gd name="T80" fmla="*/ 22 w 126"/>
                <a:gd name="T81" fmla="*/ 57 h 117"/>
                <a:gd name="T82" fmla="*/ 28 w 126"/>
                <a:gd name="T83" fmla="*/ 44 h 117"/>
                <a:gd name="T84" fmla="*/ 22 w 126"/>
                <a:gd name="T85" fmla="*/ 57 h 117"/>
                <a:gd name="T86" fmla="*/ 63 w 126"/>
                <a:gd name="T87" fmla="*/ 57 h 117"/>
                <a:gd name="T88" fmla="*/ 57 w 126"/>
                <a:gd name="T89" fmla="*/ 32 h 117"/>
                <a:gd name="T90" fmla="*/ 48 w 126"/>
                <a:gd name="T91" fmla="*/ 57 h 117"/>
                <a:gd name="T92" fmla="*/ 54 w 126"/>
                <a:gd name="T93" fmla="*/ 46 h 117"/>
                <a:gd name="T94" fmla="*/ 48 w 126"/>
                <a:gd name="T95" fmla="*/ 57 h 117"/>
                <a:gd name="T96" fmla="*/ 45 w 126"/>
                <a:gd name="T97" fmla="*/ 57 h 117"/>
                <a:gd name="T98" fmla="*/ 39 w 126"/>
                <a:gd name="T99" fmla="*/ 43 h 117"/>
                <a:gd name="T100" fmla="*/ 82 w 126"/>
                <a:gd name="T101" fmla="*/ 67 h 117"/>
                <a:gd name="T102" fmla="*/ 73 w 126"/>
                <a:gd name="T103" fmla="*/ 41 h 117"/>
                <a:gd name="T104" fmla="*/ 61 w 126"/>
                <a:gd name="T105" fmla="*/ 71 h 117"/>
                <a:gd name="T106" fmla="*/ 66 w 126"/>
                <a:gd name="T107" fmla="*/ 93 h 117"/>
                <a:gd name="T108" fmla="*/ 73 w 126"/>
                <a:gd name="T109" fmla="*/ 117 h 117"/>
                <a:gd name="T110" fmla="*/ 101 w 126"/>
                <a:gd name="T111" fmla="*/ 110 h 117"/>
                <a:gd name="T112" fmla="*/ 98 w 126"/>
                <a:gd name="T113" fmla="*/ 66 h 117"/>
                <a:gd name="T114" fmla="*/ 97 w 126"/>
                <a:gd name="T115" fmla="*/ 61 h 117"/>
                <a:gd name="T116" fmla="*/ 89 w 126"/>
                <a:gd name="T117" fmla="*/ 63 h 117"/>
                <a:gd name="T118" fmla="*/ 83 w 126"/>
                <a:gd name="T119" fmla="*/ 58 h 117"/>
                <a:gd name="T120" fmla="*/ 3 w 126"/>
                <a:gd name="T121" fmla="*/ 31 h 117"/>
                <a:gd name="T122" fmla="*/ 6 w 126"/>
                <a:gd name="T123" fmla="*/ 53 h 117"/>
                <a:gd name="T124" fmla="*/ 3 w 126"/>
                <a:gd name="T125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17">
                  <a:moveTo>
                    <a:pt x="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4"/>
                    <a:pt x="126" y="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82"/>
                    <a:pt x="123" y="86"/>
                    <a:pt x="118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3"/>
                    <a:pt x="114" y="80"/>
                    <a:pt x="114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2" y="82"/>
                    <a:pt x="54" y="84"/>
                    <a:pt x="55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3" y="86"/>
                    <a:pt x="0" y="82"/>
                    <a:pt x="0" y="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86" y="46"/>
                  </a:moveTo>
                  <a:cubicBezTo>
                    <a:pt x="86" y="48"/>
                    <a:pt x="86" y="48"/>
                    <a:pt x="86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86" y="46"/>
                    <a:pt x="86" y="46"/>
                    <a:pt x="86" y="46"/>
                  </a:cubicBezTo>
                  <a:close/>
                  <a:moveTo>
                    <a:pt x="86" y="39"/>
                  </a:moveTo>
                  <a:cubicBezTo>
                    <a:pt x="86" y="41"/>
                    <a:pt x="86" y="41"/>
                    <a:pt x="86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86" y="39"/>
                    <a:pt x="86" y="39"/>
                    <a:pt x="86" y="39"/>
                  </a:cubicBezTo>
                  <a:close/>
                  <a:moveTo>
                    <a:pt x="99" y="30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99" y="30"/>
                    <a:pt x="99" y="30"/>
                    <a:pt x="99" y="30"/>
                  </a:cubicBezTo>
                  <a:close/>
                  <a:moveTo>
                    <a:pt x="99" y="23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99" y="23"/>
                    <a:pt x="99" y="23"/>
                    <a:pt x="99" y="23"/>
                  </a:cubicBezTo>
                  <a:close/>
                  <a:moveTo>
                    <a:pt x="99" y="16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99" y="16"/>
                    <a:pt x="99" y="16"/>
                    <a:pt x="99" y="16"/>
                  </a:cubicBezTo>
                  <a:close/>
                  <a:moveTo>
                    <a:pt x="73" y="16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73" y="16"/>
                    <a:pt x="73" y="16"/>
                    <a:pt x="73" y="16"/>
                  </a:cubicBezTo>
                  <a:close/>
                  <a:moveTo>
                    <a:pt x="31" y="57"/>
                  </a:moveTo>
                  <a:cubicBezTo>
                    <a:pt x="37" y="57"/>
                    <a:pt x="37" y="57"/>
                    <a:pt x="37" y="5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57"/>
                    <a:pt x="31" y="57"/>
                    <a:pt x="31" y="57"/>
                  </a:cubicBezTo>
                  <a:close/>
                  <a:moveTo>
                    <a:pt x="17" y="39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17" y="39"/>
                    <a:pt x="17" y="39"/>
                    <a:pt x="17" y="39"/>
                  </a:cubicBezTo>
                  <a:close/>
                  <a:moveTo>
                    <a:pt x="22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57"/>
                    <a:pt x="22" y="57"/>
                    <a:pt x="22" y="57"/>
                  </a:cubicBezTo>
                  <a:close/>
                  <a:moveTo>
                    <a:pt x="57" y="57"/>
                  </a:moveTo>
                  <a:cubicBezTo>
                    <a:pt x="63" y="57"/>
                    <a:pt x="63" y="57"/>
                    <a:pt x="63" y="57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57"/>
                    <a:pt x="57" y="57"/>
                    <a:pt x="57" y="57"/>
                  </a:cubicBezTo>
                  <a:close/>
                  <a:moveTo>
                    <a:pt x="48" y="57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57"/>
                    <a:pt x="48" y="57"/>
                    <a:pt x="48" y="57"/>
                  </a:cubicBezTo>
                  <a:close/>
                  <a:moveTo>
                    <a:pt x="39" y="57"/>
                  </a:moveTo>
                  <a:cubicBezTo>
                    <a:pt x="45" y="57"/>
                    <a:pt x="45" y="57"/>
                    <a:pt x="45" y="5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57"/>
                    <a:pt x="39" y="57"/>
                    <a:pt x="39" y="57"/>
                  </a:cubicBezTo>
                  <a:close/>
                  <a:moveTo>
                    <a:pt x="82" y="67"/>
                  </a:moveTo>
                  <a:cubicBezTo>
                    <a:pt x="82" y="59"/>
                    <a:pt x="81" y="50"/>
                    <a:pt x="80" y="42"/>
                  </a:cubicBezTo>
                  <a:cubicBezTo>
                    <a:pt x="78" y="41"/>
                    <a:pt x="75" y="41"/>
                    <a:pt x="73" y="41"/>
                  </a:cubicBezTo>
                  <a:cubicBezTo>
                    <a:pt x="72" y="55"/>
                    <a:pt x="73" y="68"/>
                    <a:pt x="72" y="82"/>
                  </a:cubicBezTo>
                  <a:cubicBezTo>
                    <a:pt x="70" y="77"/>
                    <a:pt x="68" y="73"/>
                    <a:pt x="61" y="71"/>
                  </a:cubicBezTo>
                  <a:cubicBezTo>
                    <a:pt x="60" y="73"/>
                    <a:pt x="59" y="73"/>
                    <a:pt x="58" y="75"/>
                  </a:cubicBezTo>
                  <a:cubicBezTo>
                    <a:pt x="62" y="80"/>
                    <a:pt x="65" y="87"/>
                    <a:pt x="66" y="9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10"/>
                    <a:pt x="71" y="114"/>
                    <a:pt x="73" y="117"/>
                  </a:cubicBezTo>
                  <a:cubicBezTo>
                    <a:pt x="82" y="116"/>
                    <a:pt x="89" y="116"/>
                    <a:pt x="99" y="116"/>
                  </a:cubicBezTo>
                  <a:cubicBezTo>
                    <a:pt x="99" y="114"/>
                    <a:pt x="100" y="112"/>
                    <a:pt x="101" y="110"/>
                  </a:cubicBezTo>
                  <a:cubicBezTo>
                    <a:pt x="103" y="99"/>
                    <a:pt x="105" y="78"/>
                    <a:pt x="105" y="67"/>
                  </a:cubicBezTo>
                  <a:cubicBezTo>
                    <a:pt x="102" y="67"/>
                    <a:pt x="101" y="66"/>
                    <a:pt x="98" y="66"/>
                  </a:cubicBezTo>
                  <a:cubicBezTo>
                    <a:pt x="98" y="67"/>
                    <a:pt x="97" y="72"/>
                    <a:pt x="97" y="73"/>
                  </a:cubicBezTo>
                  <a:cubicBezTo>
                    <a:pt x="97" y="69"/>
                    <a:pt x="97" y="65"/>
                    <a:pt x="97" y="61"/>
                  </a:cubicBezTo>
                  <a:cubicBezTo>
                    <a:pt x="94" y="61"/>
                    <a:pt x="92" y="61"/>
                    <a:pt x="90" y="60"/>
                  </a:cubicBezTo>
                  <a:cubicBezTo>
                    <a:pt x="90" y="61"/>
                    <a:pt x="90" y="62"/>
                    <a:pt x="89" y="63"/>
                  </a:cubicBezTo>
                  <a:cubicBezTo>
                    <a:pt x="89" y="62"/>
                    <a:pt x="89" y="60"/>
                    <a:pt x="89" y="58"/>
                  </a:cubicBezTo>
                  <a:cubicBezTo>
                    <a:pt x="87" y="58"/>
                    <a:pt x="85" y="58"/>
                    <a:pt x="83" y="58"/>
                  </a:cubicBezTo>
                  <a:cubicBezTo>
                    <a:pt x="83" y="61"/>
                    <a:pt x="83" y="64"/>
                    <a:pt x="82" y="67"/>
                  </a:cubicBezTo>
                  <a:close/>
                  <a:moveTo>
                    <a:pt x="3" y="31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31"/>
                    <a:pt x="6" y="31"/>
                    <a:pt x="6" y="3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F686173-BD0C-4F15-A52F-858C31E90D1D}"/>
              </a:ext>
            </a:extLst>
          </p:cNvPr>
          <p:cNvGrpSpPr>
            <a:grpSpLocks/>
          </p:cNvGrpSpPr>
          <p:nvPr/>
        </p:nvGrpSpPr>
        <p:grpSpPr bwMode="auto">
          <a:xfrm rot="20567924">
            <a:off x="5963014" y="386681"/>
            <a:ext cx="855663" cy="781050"/>
            <a:chOff x="5338742" y="1329558"/>
            <a:chExt cx="855357" cy="780606"/>
          </a:xfrm>
        </p:grpSpPr>
        <p:grpSp>
          <p:nvGrpSpPr>
            <p:cNvPr id="56" name="组合 7">
              <a:extLst>
                <a:ext uri="{FF2B5EF4-FFF2-40B4-BE49-F238E27FC236}">
                  <a16:creationId xmlns:a16="http://schemas.microsoft.com/office/drawing/2014/main" id="{074E582E-6546-4E08-A6E7-9B2DAF396459}"/>
                </a:ext>
              </a:extLst>
            </p:cNvPr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8" name="等腰三角形 29">
                <a:extLst>
                  <a:ext uri="{FF2B5EF4-FFF2-40B4-BE49-F238E27FC236}">
                    <a16:creationId xmlns:a16="http://schemas.microsoft.com/office/drawing/2014/main" id="{72784007-361E-4046-A942-D6659BAC8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9" name="组合 4">
                <a:extLst>
                  <a:ext uri="{FF2B5EF4-FFF2-40B4-BE49-F238E27FC236}">
                    <a16:creationId xmlns:a16="http://schemas.microsoft.com/office/drawing/2014/main" id="{5BD6D4E7-F086-4231-A2AA-B9031968B7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60" name="等腰三角形 28">
                  <a:extLst>
                    <a:ext uri="{FF2B5EF4-FFF2-40B4-BE49-F238E27FC236}">
                      <a16:creationId xmlns:a16="http://schemas.microsoft.com/office/drawing/2014/main" id="{5D1FA9ED-A2B7-40FA-B677-30E9C0889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61" name="椭圆 30">
                  <a:extLst>
                    <a:ext uri="{FF2B5EF4-FFF2-40B4-BE49-F238E27FC236}">
                      <a16:creationId xmlns:a16="http://schemas.microsoft.com/office/drawing/2014/main" id="{D9F8F3B2-F6FD-49CE-BD8F-10D5440F7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63" name="椭圆 31">
                  <a:extLst>
                    <a:ext uri="{FF2B5EF4-FFF2-40B4-BE49-F238E27FC236}">
                      <a16:creationId xmlns:a16="http://schemas.microsoft.com/office/drawing/2014/main" id="{6D020EFA-13FC-404B-B246-DDFB7193E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64" name="椭圆 32">
                  <a:extLst>
                    <a:ext uri="{FF2B5EF4-FFF2-40B4-BE49-F238E27FC236}">
                      <a16:creationId xmlns:a16="http://schemas.microsoft.com/office/drawing/2014/main" id="{758AEA60-6B7A-4CFE-A492-846CB52F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7" name="文本框 41">
              <a:extLst>
                <a:ext uri="{FF2B5EF4-FFF2-40B4-BE49-F238E27FC236}">
                  <a16:creationId xmlns:a16="http://schemas.microsoft.com/office/drawing/2014/main" id="{895B16DC-72B6-446C-9DD5-129FA61BF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036" y="1503537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5D1DF1CB-2033-4086-808D-D9BA7F8D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542" y="534551"/>
            <a:ext cx="4567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游戏简介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0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4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56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76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12" grpId="0"/>
      <p:bldP spid="16" grpId="0"/>
      <p:bldP spid="20" grpId="0"/>
      <p:bldP spid="2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65250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 smtClean="0">
                <a:solidFill>
                  <a:srgbClr val="197519"/>
                </a:solidFill>
              </a:rPr>
              <a:t>04</a:t>
            </a:r>
            <a:endParaRPr lang="en-US" altLang="en-US" sz="11500" b="1" i="1" dirty="0">
              <a:solidFill>
                <a:srgbClr val="197519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197519"/>
                </a:solidFill>
              </a:rPr>
              <a:t>遇</a:t>
            </a:r>
            <a:r>
              <a:rPr lang="zh-CN" altLang="en-US" sz="3200" dirty="0" smtClean="0">
                <a:solidFill>
                  <a:srgbClr val="197519"/>
                </a:solidFill>
              </a:rPr>
              <a:t>到的问题</a:t>
            </a:r>
            <a:endParaRPr lang="zh-CN" altLang="en-US" sz="3200" b="1" dirty="0">
              <a:solidFill>
                <a:srgbClr val="197519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33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Three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15368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15369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15370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15371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15372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5373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5374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6559420" y="4501357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97519"/>
                </a:solidFill>
              </a:rPr>
              <a:t>黄传崴</a:t>
            </a:r>
          </a:p>
        </p:txBody>
      </p:sp>
    </p:spTree>
    <p:extLst>
      <p:ext uri="{BB962C8B-B14F-4D97-AF65-F5344CB8AC3E}">
        <p14:creationId xmlns:p14="http://schemas.microsoft.com/office/powerpoint/2010/main" val="115247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262" y="404525"/>
            <a:ext cx="336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197519"/>
                </a:solidFill>
              </a:rPr>
              <a:t>屏幕闪烁</a:t>
            </a:r>
            <a:endParaRPr lang="zh-CN" altLang="en-US" sz="3200" dirty="0">
              <a:solidFill>
                <a:srgbClr val="19751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262" y="1567543"/>
            <a:ext cx="8538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产生原因：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开始不了解</a:t>
            </a:r>
            <a:r>
              <a:rPr lang="en-US" altLang="zh-CN" sz="2400" dirty="0" smtClean="0"/>
              <a:t>swing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repaint</a:t>
            </a:r>
            <a:r>
              <a:rPr lang="zh-CN" altLang="en-US" sz="2400" dirty="0" smtClean="0"/>
              <a:t>函数的执行流程，自己重写了</a:t>
            </a:r>
            <a:r>
              <a:rPr lang="en-US" altLang="zh-CN" sz="2400" dirty="0" smtClean="0"/>
              <a:t>paint</a:t>
            </a:r>
            <a:r>
              <a:rPr lang="zh-CN" altLang="en-US" sz="2400" dirty="0" smtClean="0"/>
              <a:t>函数进行更新，导致每次在对屏幕每次进行更新时需要进行多次绘制，需要分别进行障碍物和小球位置的绘画，产生延迟，使得单次绘制的时间延长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29116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262" y="404525"/>
            <a:ext cx="336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197519"/>
                </a:solidFill>
              </a:rPr>
              <a:t>屏幕闪烁</a:t>
            </a:r>
            <a:endParaRPr lang="zh-CN" altLang="en-US" sz="3200" dirty="0">
              <a:solidFill>
                <a:srgbClr val="19751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8580" y="1632857"/>
            <a:ext cx="7876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en-US" altLang="zh-CN" dirty="0" smtClean="0"/>
              <a:t>swing</a:t>
            </a:r>
            <a:r>
              <a:rPr lang="zh-CN" altLang="en-US" dirty="0" smtClean="0"/>
              <a:t>中内置双缓存，即先将下次需要展示的图像储存在缓冲区中，在一次性的画到</a:t>
            </a:r>
            <a:r>
              <a:rPr lang="en-US" altLang="zh-CN" dirty="0" smtClean="0"/>
              <a:t>panel</a:t>
            </a:r>
            <a:r>
              <a:rPr lang="zh-CN" altLang="en-US" dirty="0" smtClean="0"/>
              <a:t>上，避免了延迟的产生。</a:t>
            </a:r>
            <a:endParaRPr lang="en-US" altLang="zh-CN" dirty="0" smtClean="0"/>
          </a:p>
          <a:p>
            <a:r>
              <a:rPr lang="zh-CN" altLang="en-US" dirty="0" smtClean="0"/>
              <a:t>在构造</a:t>
            </a:r>
            <a:r>
              <a:rPr lang="en-US" altLang="zh-CN" dirty="0" smtClean="0"/>
              <a:t>MainPanel</a:t>
            </a:r>
            <a:r>
              <a:rPr lang="zh-CN" altLang="en-US" dirty="0" smtClean="0"/>
              <a:t>时创建一个</a:t>
            </a:r>
            <a:r>
              <a:rPr lang="en-US" altLang="zh-CN" dirty="0" smtClean="0"/>
              <a:t>Screen Thread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repaint</a:t>
            </a:r>
            <a:r>
              <a:rPr lang="zh-CN" altLang="en-US" dirty="0" smtClean="0"/>
              <a:t>进行刷新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过重写</a:t>
            </a:r>
            <a:r>
              <a:rPr lang="en-US" altLang="zh-CN" dirty="0" smtClean="0"/>
              <a:t>Jpanel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paintComponent</a:t>
            </a:r>
            <a:r>
              <a:rPr lang="zh-CN" altLang="en-US" dirty="0" smtClean="0"/>
              <a:t>函数，可以自动调用其内置的双缓存系统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41" y="4030740"/>
            <a:ext cx="5942956" cy="20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98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262" y="404525"/>
            <a:ext cx="492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197519"/>
                </a:solidFill>
              </a:rPr>
              <a:t>当小球数量过多时会卡顿</a:t>
            </a:r>
            <a:endParaRPr lang="zh-CN" altLang="en-US" sz="3200" dirty="0">
              <a:solidFill>
                <a:srgbClr val="19751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7910" y="1632857"/>
            <a:ext cx="8538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产生原因：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最初采用多线程的方法进行每个小球位置的更新，当小球数量增多后，线程的数量也开始增多，线程间调度花费了大量时间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由</a:t>
            </a:r>
            <a:r>
              <a:rPr lang="zh-CN" altLang="en-US" sz="2400" dirty="0" smtClean="0"/>
              <a:t>于每个线程计算并不十分复杂，于是选择将所有小球位置的计算合并到一个线程中通过循环进行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89649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9" y="1171260"/>
            <a:ext cx="1126012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262" y="404525"/>
            <a:ext cx="336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197519"/>
                </a:solidFill>
              </a:rPr>
              <a:t>小</a:t>
            </a:r>
            <a:r>
              <a:rPr lang="zh-CN" altLang="en-US" sz="3200" dirty="0" smtClean="0">
                <a:solidFill>
                  <a:srgbClr val="197519"/>
                </a:solidFill>
              </a:rPr>
              <a:t>球发射延迟</a:t>
            </a:r>
            <a:endParaRPr lang="zh-CN" altLang="en-US" sz="3200" dirty="0">
              <a:solidFill>
                <a:srgbClr val="19751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8579" y="1632857"/>
            <a:ext cx="8538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产生原因：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最开始在主线程中发射小球，每隔一段时间发射一个，但是整体过程不流畅，是因为在主线程</a:t>
            </a:r>
            <a:r>
              <a:rPr lang="en-US" altLang="zh-CN" sz="2400" dirty="0" smtClean="0"/>
              <a:t>sleep</a:t>
            </a:r>
            <a:r>
              <a:rPr lang="zh-CN" altLang="en-US" sz="2400" dirty="0" smtClean="0"/>
              <a:t>之后会影响其他功能的事先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38579" y="3984573"/>
            <a:ext cx="5766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单独建立一个线程来处理发射过程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80374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262" y="404525"/>
            <a:ext cx="425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197519"/>
                </a:solidFill>
              </a:rPr>
              <a:t>增加小球出现异常</a:t>
            </a:r>
            <a:endParaRPr lang="zh-CN" altLang="en-US" sz="3200" dirty="0">
              <a:solidFill>
                <a:srgbClr val="19751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982" y="1328882"/>
            <a:ext cx="8538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产生原因：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所有存在的小球储存在一个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中，为了保证线程安全使用，使用了</a:t>
            </a:r>
            <a:r>
              <a:rPr lang="en-US" altLang="zh-CN" b="1" dirty="0" smtClean="0"/>
              <a:t>synchronized</a:t>
            </a:r>
            <a:r>
              <a:rPr lang="zh-CN" altLang="en-US" sz="2400" dirty="0" smtClean="0"/>
              <a:t>关键字加锁，需要增加小球的时候直接将其加入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中。但小球的发射需要在另一个线程中执行，会导致新增加的小球永远无法发射</a:t>
            </a:r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295983" y="4665708"/>
            <a:ext cx="85384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先不</a:t>
            </a:r>
            <a:r>
              <a:rPr lang="zh-CN" altLang="en-US" sz="2400" dirty="0" smtClean="0"/>
              <a:t>讲新增加的小球加入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中，临时建立一个线程来处理该小球的运动，在该回合结束后再将其加入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8459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4" y="3077754"/>
            <a:ext cx="9220199" cy="28856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0867" y="1147505"/>
            <a:ext cx="850899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解决方法：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先</a:t>
            </a:r>
            <a:r>
              <a:rPr lang="zh-CN" altLang="en-US" sz="2400" dirty="0" smtClean="0"/>
              <a:t>不将新</a:t>
            </a:r>
            <a:r>
              <a:rPr lang="zh-CN" altLang="en-US" sz="2400" dirty="0"/>
              <a:t>增加的小球加入</a:t>
            </a:r>
            <a:r>
              <a:rPr lang="en-US" altLang="zh-CN" sz="2400" dirty="0"/>
              <a:t>vector</a:t>
            </a:r>
            <a:r>
              <a:rPr lang="zh-CN" altLang="en-US" sz="2400" dirty="0"/>
              <a:t>中，临时建立一个线程来处理该小球的运动，在该回合结束后再将其加入</a:t>
            </a:r>
            <a:r>
              <a:rPr lang="en-US" altLang="zh-CN" sz="2400" dirty="0"/>
              <a:t>vector</a:t>
            </a:r>
            <a:r>
              <a:rPr lang="zh-CN" altLang="en-US" sz="2400" dirty="0"/>
              <a:t>中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3141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>
            <a:spLocks noChangeArrowheads="1"/>
          </p:cNvSpPr>
          <p:nvPr/>
        </p:nvSpPr>
        <p:spPr bwMode="auto">
          <a:xfrm>
            <a:off x="196850" y="360363"/>
            <a:ext cx="563563" cy="485775"/>
          </a:xfrm>
          <a:prstGeom prst="triangle">
            <a:avLst>
              <a:gd name="adj" fmla="val 50000"/>
            </a:avLst>
          </a:prstGeom>
          <a:solidFill>
            <a:srgbClr val="1975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等腰三角形 34"/>
          <p:cNvSpPr>
            <a:spLocks noChangeArrowheads="1"/>
          </p:cNvSpPr>
          <p:nvPr/>
        </p:nvSpPr>
        <p:spPr bwMode="auto">
          <a:xfrm>
            <a:off x="760413" y="696913"/>
            <a:ext cx="265112" cy="228600"/>
          </a:xfrm>
          <a:prstGeom prst="triangle">
            <a:avLst>
              <a:gd name="adj" fmla="val 50000"/>
            </a:avLst>
          </a:prstGeom>
          <a:solidFill>
            <a:srgbClr val="197519">
              <a:alpha val="8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等腰三角形 35"/>
          <p:cNvSpPr>
            <a:spLocks noChangeArrowheads="1"/>
          </p:cNvSpPr>
          <p:nvPr/>
        </p:nvSpPr>
        <p:spPr bwMode="auto">
          <a:xfrm flipH="1">
            <a:off x="630238" y="469900"/>
            <a:ext cx="85725" cy="74613"/>
          </a:xfrm>
          <a:prstGeom prst="triangle">
            <a:avLst>
              <a:gd name="adj" fmla="val 50000"/>
            </a:avLst>
          </a:prstGeom>
          <a:solidFill>
            <a:srgbClr val="197519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等腰三角形 36"/>
          <p:cNvSpPr>
            <a:spLocks noChangeArrowheads="1"/>
          </p:cNvSpPr>
          <p:nvPr/>
        </p:nvSpPr>
        <p:spPr bwMode="auto">
          <a:xfrm>
            <a:off x="833438" y="490538"/>
            <a:ext cx="177800" cy="152400"/>
          </a:xfrm>
          <a:prstGeom prst="triangle">
            <a:avLst>
              <a:gd name="adj" fmla="val 50000"/>
            </a:avLst>
          </a:prstGeom>
          <a:solidFill>
            <a:srgbClr val="197519">
              <a:alpha val="71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09322" y="2519265"/>
            <a:ext cx="4282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谢谢观看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71246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>
                <a:solidFill>
                  <a:srgbClr val="197519"/>
                </a:solidFill>
              </a:rPr>
              <a:t>01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197519"/>
                </a:solidFill>
              </a:rPr>
              <a:t>游戏简介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1598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One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52401" y="385483"/>
            <a:ext cx="11638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7519"/>
                </a:solidFill>
              </a:rPr>
              <a:t>灵感来源：最强弹一弹</a:t>
            </a:r>
            <a:endParaRPr lang="en-US" altLang="zh-CN" sz="2400" dirty="0">
              <a:solidFill>
                <a:srgbClr val="197519"/>
              </a:solidFill>
            </a:endParaRPr>
          </a:p>
          <a:p>
            <a:r>
              <a:rPr lang="zh-CN" altLang="en-US" sz="2400" dirty="0">
                <a:solidFill>
                  <a:srgbClr val="197519"/>
                </a:solidFill>
              </a:rPr>
              <a:t>游戏规则：发射弹球，弹球会在障碍物间反弹，通过尽可能多的反弹来消除障碍物。 </a:t>
            </a:r>
            <a:r>
              <a:rPr lang="en-US" altLang="zh-CN" sz="2400" dirty="0">
                <a:solidFill>
                  <a:srgbClr val="197519"/>
                </a:solidFill>
              </a:rPr>
              <a:t>      </a:t>
            </a:r>
            <a:endParaRPr lang="zh-CN" altLang="en-US" sz="2400" dirty="0">
              <a:solidFill>
                <a:srgbClr val="197519"/>
              </a:solidFill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E480DA-5633-43FB-8861-ECECE707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7" y="1418968"/>
            <a:ext cx="3003462" cy="53167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F15941-DF84-4875-BDCC-376D7094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295" y="1418967"/>
            <a:ext cx="3014504" cy="53167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C8A98EF-0521-4668-AD6B-A64AF2B3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853" y="5071050"/>
            <a:ext cx="48422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7519"/>
                </a:solidFill>
              </a:rPr>
              <a:t>每轮发射后，未被消除的障碍物会上升一段距离，当障碍物上升到黑线以上时，游戏结束。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6D0513-E94D-4AD3-AF7E-E3E09A746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119" y="2274838"/>
            <a:ext cx="25234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7519"/>
                </a:solidFill>
              </a:rPr>
              <a:t>游戏中标有</a:t>
            </a:r>
            <a:r>
              <a:rPr lang="en-US" altLang="zh-CN" sz="2400" dirty="0">
                <a:solidFill>
                  <a:srgbClr val="197519"/>
                </a:solidFill>
              </a:rPr>
              <a:t>Add</a:t>
            </a:r>
            <a:r>
              <a:rPr lang="zh-CN" altLang="en-US" sz="2400" dirty="0">
                <a:solidFill>
                  <a:srgbClr val="197519"/>
                </a:solidFill>
              </a:rPr>
              <a:t>的障碍物在被消除后会增加小球的数量。</a:t>
            </a:r>
          </a:p>
        </p:txBody>
      </p:sp>
    </p:spTree>
    <p:extLst>
      <p:ext uri="{BB962C8B-B14F-4D97-AF65-F5344CB8AC3E}">
        <p14:creationId xmlns:p14="http://schemas.microsoft.com/office/powerpoint/2010/main" val="349019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1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0369" y="234434"/>
            <a:ext cx="119112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97519"/>
                </a:solidFill>
              </a:rPr>
              <a:t>游戏模式</a:t>
            </a:r>
            <a:endParaRPr lang="en-US" altLang="zh-CN" sz="5400" b="1" dirty="0">
              <a:solidFill>
                <a:srgbClr val="197519"/>
              </a:solidFill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A6E973-1EF7-4481-B7B4-34470623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44" y="1443037"/>
            <a:ext cx="2476500" cy="3971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095D49-8421-446C-B99D-B022684C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9" y="2057580"/>
            <a:ext cx="4250053" cy="24650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941A15-48B1-4681-9541-0589DFA7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759" y="2134556"/>
            <a:ext cx="3288385" cy="246628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B55C961-28A7-46A2-AA88-6B5995A1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173" y="5851098"/>
            <a:ext cx="176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7519"/>
                </a:solidFill>
              </a:rPr>
              <a:t>有重力模式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F8D3DF-B534-40FF-BEC2-3D016604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374" y="5851098"/>
            <a:ext cx="176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7519"/>
                </a:solidFill>
              </a:rPr>
              <a:t>无重力模式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7080EC-84EF-45B8-8A12-E87B80930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441" y="5851098"/>
            <a:ext cx="176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7519"/>
                </a:solidFill>
              </a:rPr>
              <a:t>电磁场模式</a:t>
            </a:r>
          </a:p>
        </p:txBody>
      </p:sp>
    </p:spTree>
    <p:extLst>
      <p:ext uri="{BB962C8B-B14F-4D97-AF65-F5344CB8AC3E}">
        <p14:creationId xmlns:p14="http://schemas.microsoft.com/office/powerpoint/2010/main" val="356089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2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0369" y="234434"/>
            <a:ext cx="119112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97519"/>
                </a:solidFill>
              </a:rPr>
              <a:t>有遗憾？</a:t>
            </a:r>
            <a:endParaRPr lang="en-US" altLang="zh-CN" sz="5400" b="1" dirty="0">
              <a:solidFill>
                <a:srgbClr val="197519"/>
              </a:solidFill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F287D2-503E-4DB3-9A73-EFD2083A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26" y="2043782"/>
            <a:ext cx="7830613" cy="181514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4AF3C7B-78EC-445D-8145-D72336B78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655" y="4251838"/>
            <a:ext cx="67430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97519"/>
                </a:solidFill>
              </a:rPr>
              <a:t>       </a:t>
            </a:r>
            <a:r>
              <a:rPr lang="zh-CN" altLang="en-US" sz="2400" dirty="0">
                <a:solidFill>
                  <a:srgbClr val="197519"/>
                </a:solidFill>
              </a:rPr>
              <a:t>鼠标移动控制黑色长条格，可以回收小球，使得小球重新开始下落。</a:t>
            </a:r>
          </a:p>
        </p:txBody>
      </p:sp>
    </p:spTree>
    <p:extLst>
      <p:ext uri="{BB962C8B-B14F-4D97-AF65-F5344CB8AC3E}">
        <p14:creationId xmlns:p14="http://schemas.microsoft.com/office/powerpoint/2010/main" val="44646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393825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>
                <a:solidFill>
                  <a:srgbClr val="197519"/>
                </a:solidFill>
              </a:rPr>
              <a:t>02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665538" y="3346450"/>
            <a:ext cx="5307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197519"/>
                </a:solidFill>
              </a:rPr>
              <a:t>物理碰撞模块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649663" y="2773363"/>
            <a:ext cx="2011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197519"/>
                </a:solidFill>
              </a:rPr>
              <a:t>Part Two</a:t>
            </a:r>
            <a:endParaRPr lang="zh-CN" altLang="en-US" sz="3200" b="1" i="1">
              <a:solidFill>
                <a:srgbClr val="197519"/>
              </a:solidFill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1229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1229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1229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1229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1230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1230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CB39784-AE8A-4584-969A-AD7162D84767}"/>
              </a:ext>
            </a:extLst>
          </p:cNvPr>
          <p:cNvSpPr txBox="1"/>
          <p:nvPr/>
        </p:nvSpPr>
        <p:spPr>
          <a:xfrm>
            <a:off x="6096000" y="4160480"/>
            <a:ext cx="1347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/>
            <a:r>
              <a:rPr lang="zh-CN" altLang="en-US" sz="2800" noProof="1">
                <a:solidFill>
                  <a:srgbClr val="197519"/>
                </a:solidFill>
              </a:rPr>
              <a:t>宗雨健</a:t>
            </a:r>
            <a:endParaRPr lang="zh-CN" alt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35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0369" y="234434"/>
            <a:ext cx="119112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97519"/>
                </a:solidFill>
              </a:rPr>
              <a:t>情况简化</a:t>
            </a:r>
            <a:endParaRPr lang="en-US" altLang="zh-CN" sz="5400" b="1" dirty="0">
              <a:solidFill>
                <a:srgbClr val="197519"/>
              </a:solidFill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AF3C7B-78EC-445D-8145-D72336B78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68" y="4688129"/>
            <a:ext cx="3037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97519"/>
                </a:solidFill>
              </a:rPr>
              <a:t>与点碰撞，与线碰撞。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062F5F22-2833-427D-8A03-56616BB71D79}"/>
              </a:ext>
            </a:extLst>
          </p:cNvPr>
          <p:cNvSpPr/>
          <p:nvPr/>
        </p:nvSpPr>
        <p:spPr>
          <a:xfrm>
            <a:off x="183523" y="2923554"/>
            <a:ext cx="1236437" cy="1065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4FB041B-F1E6-4FC9-BC89-CBCA9C395C3E}"/>
              </a:ext>
            </a:extLst>
          </p:cNvPr>
          <p:cNvSpPr/>
          <p:nvPr/>
        </p:nvSpPr>
        <p:spPr>
          <a:xfrm>
            <a:off x="344037" y="1653958"/>
            <a:ext cx="915411" cy="9154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6190314-713B-4EDE-A579-F7BB1AE06C14}"/>
              </a:ext>
            </a:extLst>
          </p:cNvPr>
          <p:cNvSpPr/>
          <p:nvPr/>
        </p:nvSpPr>
        <p:spPr>
          <a:xfrm>
            <a:off x="1850156" y="1653957"/>
            <a:ext cx="915411" cy="9154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7EAC3742-220E-432E-B02D-A5C48F82DE83}"/>
              </a:ext>
            </a:extLst>
          </p:cNvPr>
          <p:cNvSpPr/>
          <p:nvPr/>
        </p:nvSpPr>
        <p:spPr>
          <a:xfrm rot="3630382">
            <a:off x="1848827" y="2718320"/>
            <a:ext cx="1236437" cy="1065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580F697-415F-47B8-9F47-2C4CCA60167D}"/>
              </a:ext>
            </a:extLst>
          </p:cNvPr>
          <p:cNvSpPr/>
          <p:nvPr/>
        </p:nvSpPr>
        <p:spPr>
          <a:xfrm>
            <a:off x="3235294" y="1653956"/>
            <a:ext cx="915411" cy="9154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107311-8A49-4A10-B4E4-27BE574B8EC6}"/>
              </a:ext>
            </a:extLst>
          </p:cNvPr>
          <p:cNvSpPr/>
          <p:nvPr/>
        </p:nvSpPr>
        <p:spPr>
          <a:xfrm>
            <a:off x="3243847" y="2998795"/>
            <a:ext cx="915411" cy="915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CE6C171-CE74-473A-9297-394D51BA9010}"/>
              </a:ext>
            </a:extLst>
          </p:cNvPr>
          <p:cNvSpPr/>
          <p:nvPr/>
        </p:nvSpPr>
        <p:spPr>
          <a:xfrm>
            <a:off x="4694714" y="1653955"/>
            <a:ext cx="915411" cy="9154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39FE01-5092-40FC-A329-DE362ABFE40B}"/>
              </a:ext>
            </a:extLst>
          </p:cNvPr>
          <p:cNvSpPr/>
          <p:nvPr/>
        </p:nvSpPr>
        <p:spPr>
          <a:xfrm rot="3070165">
            <a:off x="4694712" y="2998795"/>
            <a:ext cx="915411" cy="915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D28DB29-C545-4D77-A260-95D9C20B2B9D}"/>
              </a:ext>
            </a:extLst>
          </p:cNvPr>
          <p:cNvSpPr/>
          <p:nvPr/>
        </p:nvSpPr>
        <p:spPr>
          <a:xfrm>
            <a:off x="6079852" y="1653955"/>
            <a:ext cx="915411" cy="9154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8DBAF8-50B9-4495-A645-57AC15FF582D}"/>
              </a:ext>
            </a:extLst>
          </p:cNvPr>
          <p:cNvSpPr/>
          <p:nvPr/>
        </p:nvSpPr>
        <p:spPr>
          <a:xfrm>
            <a:off x="6004781" y="2874385"/>
            <a:ext cx="1109229" cy="1109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676832A-64AE-46A6-B7BF-994553B7EDA7}"/>
              </a:ext>
            </a:extLst>
          </p:cNvPr>
          <p:cNvSpPr/>
          <p:nvPr/>
        </p:nvSpPr>
        <p:spPr>
          <a:xfrm>
            <a:off x="7587437" y="1796381"/>
            <a:ext cx="279324" cy="2008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96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2EE832-AB36-45B7-8342-6478883E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31"/>
            <a:ext cx="12192000" cy="66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Pages>0</Pages>
  <Words>744</Words>
  <Characters>0</Characters>
  <Application>Microsoft Office PowerPoint</Application>
  <DocSecurity>0</DocSecurity>
  <PresentationFormat>宽屏</PresentationFormat>
  <Lines>0</Lines>
  <Paragraphs>112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Meiryo UI</vt:lpstr>
      <vt:lpstr>宋体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 浩然</cp:lastModifiedBy>
  <cp:revision>286</cp:revision>
  <dcterms:created xsi:type="dcterms:W3CDTF">2015-05-05T12:29:00Z</dcterms:created>
  <dcterms:modified xsi:type="dcterms:W3CDTF">2018-06-02T16:27:13Z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