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 id="258"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535" y="46"/>
      </p:cViewPr>
      <p:guideLst/>
    </p:cSldViewPr>
  </p:slideViewPr>
  <p:notesTextViewPr>
    <p:cViewPr>
      <p:scale>
        <a:sx n="1" d="1"/>
        <a:sy n="1" d="1"/>
      </p:scale>
      <p:origin x="0" y="0"/>
    </p:cViewPr>
  </p:notesTextViewPr>
  <p:sorterViewPr>
    <p:cViewPr>
      <p:scale>
        <a:sx n="190" d="100"/>
        <a:sy n="1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B726E-70C1-4ABE-96DA-633D050F8F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08DAB4-51F7-4E4A-B91F-0E3B5C8133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BD4EB5-41F4-4EDA-B7A7-0297D05FAE1D}"/>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D249ED3F-F8F4-48DA-8C4F-376088398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43839-69C6-4743-B3CD-907989360551}"/>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319567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8F449-FC70-4CB9-B40D-7AAB63A7E5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61230-55D9-4388-8337-92D13EC1EA5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34BC3-EC7E-4DCD-8232-3AEC1C6F4DF6}"/>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14DC5157-7E71-4642-BAA9-BD2C91043C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BCADD2-0A60-4F51-8563-E479C2670287}"/>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44361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7B3E3D-813B-4A22-9A76-5F2697D8F0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08816E-A597-402E-AE66-1183284841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5617C1-F7A6-4927-A34F-EC5532DA7909}"/>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48C8D05A-A862-41E1-9A61-CE7BDE0AFC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57232-7ED1-49D4-B7E1-3D456269757F}"/>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230461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37333-72ED-49CC-91C4-DE3ED76657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2EBC9A-0A29-4078-8F4B-9BAFB58686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9AC130-49A2-41ED-8F26-E85C2F532A6D}"/>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229CB186-A7B3-4E6C-8267-A80B06297A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F214FF-B8B6-4769-9594-C301B69FD647}"/>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270321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E8CFE-B2EE-4E32-93FA-BE451C6DBB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C04F91-2BBF-46C1-BF05-3780B8166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9ED0EA-545B-4871-85A9-8D89AAD21A63}"/>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BBCC7408-EAE0-454C-942A-511F57091E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828564-051F-4C61-87D6-C5B4E60687F3}"/>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386699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DA3E0-3DBC-48CD-8897-521D004471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5B1E7A-0744-4433-8715-255F8E06C4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966C6F-3BBA-4040-B0B3-CA1319F0B4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CAA2A7-DC2A-417C-AEB1-8D75253F0DD1}"/>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534E2EFF-085F-4BB1-BC1E-D973E68081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4CFE9D-A011-472B-8E10-4AFBAD058EF9}"/>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120122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B41EB-70A7-46B7-9685-555D170D53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9229254-7C27-4252-B78C-77030FF56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751DB2-8B3E-4DC1-BEDD-950A718CEA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9DD748-1B00-44D0-BB74-31579EC5C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45FA3A-1113-4144-A8D0-470AB60678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988CB8-57B0-4C4E-89CA-1B46436E213F}"/>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8" name="页脚占位符 7">
            <a:extLst>
              <a:ext uri="{FF2B5EF4-FFF2-40B4-BE49-F238E27FC236}">
                <a16:creationId xmlns:a16="http://schemas.microsoft.com/office/drawing/2014/main" id="{1AF85ECD-9F05-4F43-8FDC-56185F49BA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443BE8-568C-41C9-A6F4-9C33DFE3ADD8}"/>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355792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A9E46-B22A-4399-94A4-9CE41DE9C3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411B81-F781-4B9D-8C50-12711126DA38}"/>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4" name="页脚占位符 3">
            <a:extLst>
              <a:ext uri="{FF2B5EF4-FFF2-40B4-BE49-F238E27FC236}">
                <a16:creationId xmlns:a16="http://schemas.microsoft.com/office/drawing/2014/main" id="{2AC11C87-67B7-4308-AF92-CEB3CF8DEB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8108AE-4482-48C9-9051-6329A926703B}"/>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192308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A6B394-E424-46CA-BCC5-1ED7DD305CDB}"/>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3" name="页脚占位符 2">
            <a:extLst>
              <a:ext uri="{FF2B5EF4-FFF2-40B4-BE49-F238E27FC236}">
                <a16:creationId xmlns:a16="http://schemas.microsoft.com/office/drawing/2014/main" id="{901EA4B2-6127-445E-97F2-0DFDAEB74E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91AA57-DB8A-4F09-93BB-C45C69E28B34}"/>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81614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F673C-3663-43ED-94F3-41BBEBB901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6C79F9-AA2B-4E9D-B153-74FB03024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2A3CD72-EF87-4308-95A8-A9475CC95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4E2499-161E-48EE-9BB1-1F7B98BBEB9A}"/>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BC873DA7-9442-4B1F-828A-1ED579AAE0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69DB06-E309-4F36-BE44-2019BEA473BC}"/>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281411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CA40D-2D1A-4D93-8F08-67B5C780D1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9F75E2-BA5F-447A-9627-2DA291351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8D8E5A-8F28-464E-BA23-1E8EB92AF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E600A1-7A3D-4A56-A17D-3C01AF1CB403}"/>
              </a:ext>
            </a:extLst>
          </p:cNvPr>
          <p:cNvSpPr>
            <a:spLocks noGrp="1"/>
          </p:cNvSpPr>
          <p:nvPr>
            <p:ph type="dt" sz="half" idx="10"/>
          </p:nvPr>
        </p:nvSpPr>
        <p:spPr/>
        <p:txBody>
          <a:bodyPr/>
          <a:lstStyle/>
          <a:p>
            <a:fld id="{DA66E5B6-FE20-42C9-B1CA-EB35D4608B4C}" type="datetimeFigureOut">
              <a:rPr lang="zh-CN" altLang="en-US" smtClean="0"/>
              <a:t>2020/8/19</a:t>
            </a:fld>
            <a:endParaRPr lang="zh-CN" altLang="en-US"/>
          </a:p>
        </p:txBody>
      </p:sp>
      <p:sp>
        <p:nvSpPr>
          <p:cNvPr id="6" name="页脚占位符 5">
            <a:extLst>
              <a:ext uri="{FF2B5EF4-FFF2-40B4-BE49-F238E27FC236}">
                <a16:creationId xmlns:a16="http://schemas.microsoft.com/office/drawing/2014/main" id="{45CF9287-5E7E-4362-BAEF-478DDFA9D7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7E3714-A1CB-46F8-AB8A-3E2832A405A0}"/>
              </a:ext>
            </a:extLst>
          </p:cNvPr>
          <p:cNvSpPr>
            <a:spLocks noGrp="1"/>
          </p:cNvSpPr>
          <p:nvPr>
            <p:ph type="sldNum" sz="quarter" idx="12"/>
          </p:nvPr>
        </p:nvSpPr>
        <p:spPr/>
        <p:txBody>
          <a:body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342658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E9CC6A-43AF-4182-82BB-8E18882C5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7E25FB-5338-4612-9F1C-A11E67086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ABF239-9168-40F8-82BF-3AE0A1411D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6E5B6-FE20-42C9-B1CA-EB35D4608B4C}" type="datetimeFigureOut">
              <a:rPr lang="zh-CN" altLang="en-US" smtClean="0"/>
              <a:t>2020/8/19</a:t>
            </a:fld>
            <a:endParaRPr lang="zh-CN" altLang="en-US"/>
          </a:p>
        </p:txBody>
      </p:sp>
      <p:sp>
        <p:nvSpPr>
          <p:cNvPr id="5" name="页脚占位符 4">
            <a:extLst>
              <a:ext uri="{FF2B5EF4-FFF2-40B4-BE49-F238E27FC236}">
                <a16:creationId xmlns:a16="http://schemas.microsoft.com/office/drawing/2014/main" id="{F58918C5-7DAF-46C4-8E89-A655ED784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72C77B-7865-4E25-95C2-E5BBC03BF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C9881-962D-46CA-93C6-14453CF81AF4}" type="slidenum">
              <a:rPr lang="zh-CN" altLang="en-US" smtClean="0"/>
              <a:t>‹#›</a:t>
            </a:fld>
            <a:endParaRPr lang="zh-CN" altLang="en-US"/>
          </a:p>
        </p:txBody>
      </p:sp>
    </p:spTree>
    <p:extLst>
      <p:ext uri="{BB962C8B-B14F-4D97-AF65-F5344CB8AC3E}">
        <p14:creationId xmlns:p14="http://schemas.microsoft.com/office/powerpoint/2010/main" val="541159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592BF-DD6B-4E31-959A-585F4C48166E}"/>
              </a:ext>
            </a:extLst>
          </p:cNvPr>
          <p:cNvSpPr>
            <a:spLocks noGrp="1"/>
          </p:cNvSpPr>
          <p:nvPr>
            <p:ph type="ctrTitle"/>
          </p:nvPr>
        </p:nvSpPr>
        <p:spPr/>
        <p:txBody>
          <a:bodyPr/>
          <a:lstStyle/>
          <a:p>
            <a:r>
              <a:rPr lang="zh-CN" altLang="en-US" dirty="0"/>
              <a:t>烧结过程的相场模拟</a:t>
            </a:r>
          </a:p>
        </p:txBody>
      </p:sp>
      <p:sp>
        <p:nvSpPr>
          <p:cNvPr id="3" name="副标题 2">
            <a:extLst>
              <a:ext uri="{FF2B5EF4-FFF2-40B4-BE49-F238E27FC236}">
                <a16:creationId xmlns:a16="http://schemas.microsoft.com/office/drawing/2014/main" id="{881DFAF4-88B8-465E-98B1-AB2AAB917F5B}"/>
              </a:ext>
            </a:extLst>
          </p:cNvPr>
          <p:cNvSpPr>
            <a:spLocks noGrp="1"/>
          </p:cNvSpPr>
          <p:nvPr>
            <p:ph type="subTitle" idx="1"/>
          </p:nvPr>
        </p:nvSpPr>
        <p:spPr/>
        <p:txBody>
          <a:bodyPr/>
          <a:lstStyle/>
          <a:p>
            <a:r>
              <a:rPr lang="zh-CN" altLang="en-US" dirty="0"/>
              <a:t>基于有限差分法的</a:t>
            </a:r>
            <a:r>
              <a:rPr lang="en-US" altLang="zh-CN" dirty="0" err="1"/>
              <a:t>matlab</a:t>
            </a:r>
            <a:r>
              <a:rPr lang="zh-CN" altLang="en-US" dirty="0"/>
              <a:t>实现</a:t>
            </a:r>
          </a:p>
        </p:txBody>
      </p:sp>
      <p:pic>
        <p:nvPicPr>
          <p:cNvPr id="5" name="图片 4">
            <a:extLst>
              <a:ext uri="{FF2B5EF4-FFF2-40B4-BE49-F238E27FC236}">
                <a16:creationId xmlns:a16="http://schemas.microsoft.com/office/drawing/2014/main" id="{FFB763E1-A56F-4BDA-AB7B-A579006C1A60}"/>
              </a:ext>
            </a:extLst>
          </p:cNvPr>
          <p:cNvPicPr>
            <a:picLocks noChangeAspect="1"/>
          </p:cNvPicPr>
          <p:nvPr/>
        </p:nvPicPr>
        <p:blipFill>
          <a:blip r:embed="rId2"/>
          <a:stretch>
            <a:fillRect/>
          </a:stretch>
        </p:blipFill>
        <p:spPr>
          <a:xfrm>
            <a:off x="6493544" y="4067512"/>
            <a:ext cx="4177845" cy="2340122"/>
          </a:xfrm>
          <a:prstGeom prst="rect">
            <a:avLst/>
          </a:prstGeom>
        </p:spPr>
      </p:pic>
      <p:pic>
        <p:nvPicPr>
          <p:cNvPr id="7" name="图片 6">
            <a:extLst>
              <a:ext uri="{FF2B5EF4-FFF2-40B4-BE49-F238E27FC236}">
                <a16:creationId xmlns:a16="http://schemas.microsoft.com/office/drawing/2014/main" id="{CE923872-C542-4204-9566-488D413B784F}"/>
              </a:ext>
            </a:extLst>
          </p:cNvPr>
          <p:cNvPicPr>
            <a:picLocks noChangeAspect="1"/>
          </p:cNvPicPr>
          <p:nvPr/>
        </p:nvPicPr>
        <p:blipFill>
          <a:blip r:embed="rId3"/>
          <a:stretch>
            <a:fillRect/>
          </a:stretch>
        </p:blipFill>
        <p:spPr>
          <a:xfrm>
            <a:off x="333976" y="4069861"/>
            <a:ext cx="4969544" cy="2375877"/>
          </a:xfrm>
          <a:prstGeom prst="rect">
            <a:avLst/>
          </a:prstGeom>
        </p:spPr>
      </p:pic>
    </p:spTree>
    <p:extLst>
      <p:ext uri="{BB962C8B-B14F-4D97-AF65-F5344CB8AC3E}">
        <p14:creationId xmlns:p14="http://schemas.microsoft.com/office/powerpoint/2010/main" val="19870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F1527E6-6F4F-4232-B6BA-39BFFBCCBB24}"/>
              </a:ext>
            </a:extLst>
          </p:cNvPr>
          <p:cNvSpPr txBox="1"/>
          <p:nvPr/>
        </p:nvSpPr>
        <p:spPr>
          <a:xfrm>
            <a:off x="2782443" y="1649260"/>
            <a:ext cx="6627114" cy="4401205"/>
          </a:xfrm>
          <a:prstGeom prst="rect">
            <a:avLst/>
          </a:prstGeom>
          <a:noFill/>
        </p:spPr>
        <p:txBody>
          <a:bodyPr wrap="square">
            <a:spAutoFit/>
          </a:bodyPr>
          <a:lstStyle/>
          <a:p>
            <a:pPr indent="457200" algn="just"/>
            <a:r>
              <a:rPr lang="zh-CN" altLang="en-US" sz="2000" dirty="0">
                <a:effectLst/>
                <a:latin typeface="Arial" panose="020B0604020202020204" pitchFamily="34" charset="0"/>
              </a:rPr>
              <a:t>烧结是将粉末压块转化为致密固体的广泛使用的材料加工技术。从历史上看，它起源于古代的陶瓷加工。如今，它几乎是汽车和航空工业中微电子封装、纳米结构生产和网状零件制造的主要生产路线</a:t>
            </a:r>
            <a:r>
              <a:rPr lang="en-US" altLang="zh-CN" sz="2000" dirty="0">
                <a:effectLst/>
                <a:latin typeface="Arial" panose="020B0604020202020204" pitchFamily="34" charset="0"/>
              </a:rPr>
              <a:t>[1]</a:t>
            </a:r>
            <a:r>
              <a:rPr lang="zh-CN" altLang="en-US" sz="2000" dirty="0">
                <a:effectLst/>
                <a:latin typeface="Arial" panose="020B0604020202020204" pitchFamily="34" charset="0"/>
              </a:rPr>
              <a:t>。</a:t>
            </a:r>
            <a:endParaRPr lang="en-US" altLang="zh-CN" sz="2000" dirty="0">
              <a:effectLst/>
              <a:latin typeface="Arial" panose="020B0604020202020204" pitchFamily="34" charset="0"/>
            </a:endParaRPr>
          </a:p>
          <a:p>
            <a:pPr indent="457200" algn="just"/>
            <a:r>
              <a:rPr lang="zh-CN" altLang="en-US" sz="2000" dirty="0">
                <a:effectLst/>
                <a:latin typeface="Arial" panose="020B0604020202020204" pitchFamily="34" charset="0"/>
              </a:rPr>
              <a:t>烧结过程包括晶格间的体扩散、沿晶界的表面扩散</a:t>
            </a:r>
            <a:r>
              <a:rPr lang="zh-CN" altLang="en-US" sz="2000" dirty="0">
                <a:latin typeface="Arial" panose="020B0604020202020204" pitchFamily="34" charset="0"/>
              </a:rPr>
              <a:t>、</a:t>
            </a:r>
            <a:r>
              <a:rPr lang="zh-CN" altLang="en-US" sz="2000" dirty="0">
                <a:effectLst/>
                <a:latin typeface="Arial" panose="020B0604020202020204" pitchFamily="34" charset="0"/>
              </a:rPr>
              <a:t>晶粒生长和晶界迁移、蒸汽传输</a:t>
            </a:r>
            <a:r>
              <a:rPr lang="en-US" altLang="zh-CN" sz="2000" dirty="0">
                <a:effectLst/>
                <a:latin typeface="Arial" panose="020B0604020202020204" pitchFamily="34" charset="0"/>
              </a:rPr>
              <a:t>(</a:t>
            </a:r>
            <a:r>
              <a:rPr lang="zh-CN" altLang="en-US" sz="2000" dirty="0">
                <a:effectLst/>
                <a:latin typeface="Arial" panose="020B0604020202020204" pitchFamily="34" charset="0"/>
              </a:rPr>
              <a:t>蒸发和冷凝</a:t>
            </a:r>
            <a:r>
              <a:rPr lang="en-US" altLang="zh-CN" sz="2000" dirty="0">
                <a:effectLst/>
                <a:latin typeface="Arial" panose="020B0604020202020204" pitchFamily="34" charset="0"/>
              </a:rPr>
              <a:t>)</a:t>
            </a:r>
            <a:r>
              <a:rPr lang="zh-CN" altLang="en-US" sz="2000" dirty="0">
                <a:effectLst/>
                <a:latin typeface="Arial" panose="020B0604020202020204" pitchFamily="34" charset="0"/>
              </a:rPr>
              <a:t>，以及最终粒子的刚性平移和旋转。</a:t>
            </a:r>
            <a:endParaRPr lang="en-US" altLang="zh-CN" sz="2000" dirty="0">
              <a:effectLst/>
              <a:latin typeface="Arial" panose="020B0604020202020204" pitchFamily="34" charset="0"/>
            </a:endParaRPr>
          </a:p>
          <a:p>
            <a:pPr indent="457200" algn="just"/>
            <a:r>
              <a:rPr lang="zh-CN" altLang="en-US" sz="2000" dirty="0">
                <a:effectLst/>
                <a:latin typeface="Arial" panose="020B0604020202020204" pitchFamily="34" charset="0"/>
              </a:rPr>
              <a:t>致密化和晶粒生长过程中严格控制孔隙率对于达到烧结材料所需的机械和物理性能至关重要。为了实现这些目标，实验并不总是足够的，需要对烧结这一过程进行数值模拟。</a:t>
            </a:r>
            <a:endParaRPr lang="en-US" altLang="zh-CN" sz="2000" dirty="0">
              <a:effectLst/>
              <a:latin typeface="Arial" panose="020B0604020202020204" pitchFamily="34" charset="0"/>
            </a:endParaRPr>
          </a:p>
          <a:p>
            <a:pPr indent="457200" algn="just"/>
            <a:r>
              <a:rPr lang="zh-CN" altLang="en-US" sz="2000" dirty="0">
                <a:latin typeface="Arial" panose="020B0604020202020204" pitchFamily="34" charset="0"/>
              </a:rPr>
              <a:t>烧结过程模拟发展详细情况可通过参考文献</a:t>
            </a:r>
            <a:r>
              <a:rPr lang="en-US" altLang="zh-CN" sz="2000" dirty="0">
                <a:latin typeface="Arial" panose="020B0604020202020204" pitchFamily="34" charset="0"/>
              </a:rPr>
              <a:t>[2-17]</a:t>
            </a:r>
            <a:r>
              <a:rPr lang="zh-CN" altLang="en-US" sz="2000" dirty="0">
                <a:latin typeface="Arial" panose="020B0604020202020204" pitchFamily="34" charset="0"/>
              </a:rPr>
              <a:t>进行了解。</a:t>
            </a:r>
            <a:endParaRPr lang="zh-CN" altLang="en-US" sz="2000" dirty="0">
              <a:effectLst/>
              <a:latin typeface="Arial" panose="020B0604020202020204" pitchFamily="34" charset="0"/>
            </a:endParaRPr>
          </a:p>
          <a:p>
            <a:pPr indent="457200" algn="just"/>
            <a:endParaRPr lang="zh-CN" altLang="en-US" sz="2000" dirty="0">
              <a:effectLst/>
              <a:latin typeface="Arial" panose="020B0604020202020204" pitchFamily="34" charset="0"/>
            </a:endParaRPr>
          </a:p>
        </p:txBody>
      </p:sp>
    </p:spTree>
    <p:extLst>
      <p:ext uri="{BB962C8B-B14F-4D97-AF65-F5344CB8AC3E}">
        <p14:creationId xmlns:p14="http://schemas.microsoft.com/office/powerpoint/2010/main" val="110739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0BC6BE-35B7-426A-8EF1-35E5DDCEC8B1}"/>
              </a:ext>
            </a:extLst>
          </p:cNvPr>
          <p:cNvPicPr>
            <a:picLocks noChangeAspect="1"/>
          </p:cNvPicPr>
          <p:nvPr/>
        </p:nvPicPr>
        <p:blipFill>
          <a:blip r:embed="rId2"/>
          <a:stretch>
            <a:fillRect/>
          </a:stretch>
        </p:blipFill>
        <p:spPr>
          <a:xfrm>
            <a:off x="1329600" y="21346"/>
            <a:ext cx="9532800" cy="6836654"/>
          </a:xfrm>
          <a:prstGeom prst="rect">
            <a:avLst/>
          </a:prstGeom>
        </p:spPr>
      </p:pic>
    </p:spTree>
    <p:extLst>
      <p:ext uri="{BB962C8B-B14F-4D97-AF65-F5344CB8AC3E}">
        <p14:creationId xmlns:p14="http://schemas.microsoft.com/office/powerpoint/2010/main" val="194066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66C68E-D3C0-4A01-94E2-40A8F6450387}"/>
              </a:ext>
            </a:extLst>
          </p:cNvPr>
          <p:cNvPicPr>
            <a:picLocks noChangeAspect="1"/>
          </p:cNvPicPr>
          <p:nvPr/>
        </p:nvPicPr>
        <p:blipFill>
          <a:blip r:embed="rId2"/>
          <a:stretch>
            <a:fillRect/>
          </a:stretch>
        </p:blipFill>
        <p:spPr>
          <a:xfrm>
            <a:off x="0" y="0"/>
            <a:ext cx="10537226" cy="2726277"/>
          </a:xfrm>
          <a:prstGeom prst="rect">
            <a:avLst/>
          </a:prstGeom>
        </p:spPr>
      </p:pic>
      <p:pic>
        <p:nvPicPr>
          <p:cNvPr id="6" name="图片 5">
            <a:extLst>
              <a:ext uri="{FF2B5EF4-FFF2-40B4-BE49-F238E27FC236}">
                <a16:creationId xmlns:a16="http://schemas.microsoft.com/office/drawing/2014/main" id="{4BAC0335-02F2-4712-81AF-DD2818077BA2}"/>
              </a:ext>
            </a:extLst>
          </p:cNvPr>
          <p:cNvPicPr>
            <a:picLocks noChangeAspect="1"/>
          </p:cNvPicPr>
          <p:nvPr/>
        </p:nvPicPr>
        <p:blipFill>
          <a:blip r:embed="rId3"/>
          <a:stretch>
            <a:fillRect/>
          </a:stretch>
        </p:blipFill>
        <p:spPr>
          <a:xfrm>
            <a:off x="0" y="2726277"/>
            <a:ext cx="10445255" cy="2844526"/>
          </a:xfrm>
          <a:prstGeom prst="rect">
            <a:avLst/>
          </a:prstGeom>
        </p:spPr>
      </p:pic>
    </p:spTree>
    <p:extLst>
      <p:ext uri="{BB962C8B-B14F-4D97-AF65-F5344CB8AC3E}">
        <p14:creationId xmlns:p14="http://schemas.microsoft.com/office/powerpoint/2010/main" val="231210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B25D3A-9749-465D-B0F5-551EE7FC7D77}"/>
              </a:ext>
            </a:extLst>
          </p:cNvPr>
          <p:cNvSpPr txBox="1"/>
          <p:nvPr/>
        </p:nvSpPr>
        <p:spPr>
          <a:xfrm>
            <a:off x="313770" y="465665"/>
            <a:ext cx="6094476" cy="2031325"/>
          </a:xfrm>
          <a:prstGeom prst="rect">
            <a:avLst/>
          </a:prstGeom>
          <a:noFill/>
        </p:spPr>
        <p:txBody>
          <a:bodyPr wrap="square">
            <a:spAutoFit/>
          </a:bodyPr>
          <a:lstStyle/>
          <a:p>
            <a:pPr indent="457200" algn="just"/>
            <a:r>
              <a:rPr lang="zh-CN" altLang="en-US" dirty="0">
                <a:latin typeface="Arial" panose="020B0604020202020204" pitchFamily="34" charset="0"/>
              </a:rPr>
              <a:t>该模型基于具有两种类型的场变量的微观结构的表示。第一个是守恒密度场</a:t>
            </a:r>
            <a:r>
              <a:rPr lang="en-US" altLang="zh-CN" dirty="0">
                <a:latin typeface="Arial" panose="020B0604020202020204" pitchFamily="34" charset="0"/>
              </a:rPr>
              <a:t>ρ</a:t>
            </a:r>
            <a:r>
              <a:rPr lang="zh-CN" altLang="en-US" dirty="0">
                <a:latin typeface="Arial" panose="020B0604020202020204" pitchFamily="34" charset="0"/>
              </a:rPr>
              <a:t>，在固相取值</a:t>
            </a:r>
            <a:r>
              <a:rPr lang="en-US" altLang="zh-CN" dirty="0">
                <a:latin typeface="Arial" panose="020B0604020202020204" pitchFamily="34" charset="0"/>
              </a:rPr>
              <a:t>1</a:t>
            </a:r>
            <a:r>
              <a:rPr lang="zh-CN" altLang="en-US" dirty="0">
                <a:latin typeface="Arial" panose="020B0604020202020204" pitchFamily="34" charset="0"/>
              </a:rPr>
              <a:t>，在孔隙取值</a:t>
            </a:r>
            <a:r>
              <a:rPr lang="en-US" altLang="zh-CN" dirty="0">
                <a:latin typeface="Arial" panose="020B0604020202020204" pitchFamily="34" charset="0"/>
              </a:rPr>
              <a:t>0</a:t>
            </a:r>
            <a:r>
              <a:rPr lang="zh-CN" altLang="en-US" dirty="0">
                <a:latin typeface="Arial" panose="020B0604020202020204" pitchFamily="34" charset="0"/>
              </a:rPr>
              <a:t>，在固</a:t>
            </a:r>
            <a:r>
              <a:rPr lang="en-US" altLang="zh-CN" dirty="0">
                <a:latin typeface="Arial" panose="020B0604020202020204" pitchFamily="34" charset="0"/>
              </a:rPr>
              <a:t>-</a:t>
            </a:r>
            <a:r>
              <a:rPr lang="zh-CN" altLang="en-US" dirty="0">
                <a:latin typeface="Arial" panose="020B0604020202020204" pitchFamily="34" charset="0"/>
              </a:rPr>
              <a:t>孔隙界面迅速变化。第二个是非守恒序参量</a:t>
            </a:r>
            <a:r>
              <a:rPr lang="en-US" altLang="zh-CN" dirty="0" err="1">
                <a:latin typeface="Arial" panose="020B0604020202020204" pitchFamily="34" charset="0"/>
              </a:rPr>
              <a:t>ηi</a:t>
            </a:r>
            <a:r>
              <a:rPr lang="zh-CN" altLang="en-US" dirty="0">
                <a:latin typeface="Arial" panose="020B0604020202020204" pitchFamily="34" charset="0"/>
              </a:rPr>
              <a:t>，用来区分微观结构中的不同粒子。同样，它对指定粒子取值</a:t>
            </a:r>
            <a:r>
              <a:rPr lang="en-US" altLang="zh-CN" dirty="0">
                <a:latin typeface="Arial" panose="020B0604020202020204" pitchFamily="34" charset="0"/>
              </a:rPr>
              <a:t>1</a:t>
            </a:r>
            <a:r>
              <a:rPr lang="zh-CN" altLang="en-US" dirty="0">
                <a:latin typeface="Arial" panose="020B0604020202020204" pitchFamily="34" charset="0"/>
              </a:rPr>
              <a:t>，对其他粒子取值</a:t>
            </a:r>
            <a:r>
              <a:rPr lang="en-US" altLang="zh-CN" dirty="0">
                <a:latin typeface="Arial" panose="020B0604020202020204" pitchFamily="34" charset="0"/>
              </a:rPr>
              <a:t>0</a:t>
            </a:r>
            <a:r>
              <a:rPr lang="zh-CN" altLang="en-US" dirty="0">
                <a:latin typeface="Arial" panose="020B0604020202020204" pitchFamily="34" charset="0"/>
              </a:rPr>
              <a:t>。此外，非守恒序参数在演化的晶界处平滑地从</a:t>
            </a:r>
            <a:r>
              <a:rPr lang="en-US" altLang="zh-CN" dirty="0">
                <a:latin typeface="Arial" panose="020B0604020202020204" pitchFamily="34" charset="0"/>
              </a:rPr>
              <a:t>1</a:t>
            </a:r>
            <a:r>
              <a:rPr lang="zh-CN" altLang="en-US" dirty="0">
                <a:latin typeface="Arial" panose="020B0604020202020204" pitchFamily="34" charset="0"/>
              </a:rPr>
              <a:t>变化到</a:t>
            </a:r>
            <a:r>
              <a:rPr lang="en-US" altLang="zh-CN" dirty="0">
                <a:latin typeface="Arial" panose="020B0604020202020204" pitchFamily="34" charset="0"/>
              </a:rPr>
              <a:t>0</a:t>
            </a:r>
            <a:r>
              <a:rPr lang="zh-CN" altLang="en-US" dirty="0">
                <a:latin typeface="Arial" panose="020B0604020202020204" pitchFamily="34" charset="0"/>
              </a:rPr>
              <a:t>，或者从</a:t>
            </a:r>
            <a:r>
              <a:rPr lang="en-US" altLang="zh-CN" dirty="0">
                <a:latin typeface="Arial" panose="020B0604020202020204" pitchFamily="34" charset="0"/>
              </a:rPr>
              <a:t>0</a:t>
            </a:r>
            <a:r>
              <a:rPr lang="zh-CN" altLang="en-US" dirty="0">
                <a:latin typeface="Arial" panose="020B0604020202020204" pitchFamily="34" charset="0"/>
              </a:rPr>
              <a:t>变化到</a:t>
            </a:r>
            <a:r>
              <a:rPr lang="en-US" altLang="zh-CN" dirty="0">
                <a:latin typeface="Arial" panose="020B0604020202020204" pitchFamily="34" charset="0"/>
              </a:rPr>
              <a:t>1</a:t>
            </a:r>
            <a:r>
              <a:rPr lang="zh-CN" altLang="en-US" dirty="0">
                <a:latin typeface="Arial" panose="020B0604020202020204" pitchFamily="34" charset="0"/>
              </a:rPr>
              <a:t>。用这些场变量表示微观结构，系统的自由能函数由下式描述</a:t>
            </a:r>
            <a:r>
              <a:rPr lang="en-US" altLang="zh-CN" dirty="0">
                <a:latin typeface="Arial" panose="020B0604020202020204" pitchFamily="34" charset="0"/>
              </a:rPr>
              <a:t>:</a:t>
            </a:r>
          </a:p>
        </p:txBody>
      </p:sp>
      <p:pic>
        <p:nvPicPr>
          <p:cNvPr id="6" name="图片 5">
            <a:extLst>
              <a:ext uri="{FF2B5EF4-FFF2-40B4-BE49-F238E27FC236}">
                <a16:creationId xmlns:a16="http://schemas.microsoft.com/office/drawing/2014/main" id="{62C7E6B6-E82E-40DA-99F9-F51951B9017A}"/>
              </a:ext>
            </a:extLst>
          </p:cNvPr>
          <p:cNvPicPr>
            <a:picLocks noChangeAspect="1"/>
          </p:cNvPicPr>
          <p:nvPr/>
        </p:nvPicPr>
        <p:blipFill>
          <a:blip r:embed="rId2"/>
          <a:stretch>
            <a:fillRect/>
          </a:stretch>
        </p:blipFill>
        <p:spPr>
          <a:xfrm>
            <a:off x="813816" y="2496991"/>
            <a:ext cx="5923026" cy="1258197"/>
          </a:xfrm>
          <a:prstGeom prst="rect">
            <a:avLst/>
          </a:prstGeom>
        </p:spPr>
      </p:pic>
      <p:cxnSp>
        <p:nvCxnSpPr>
          <p:cNvPr id="8" name="直接箭头连接符 7">
            <a:extLst>
              <a:ext uri="{FF2B5EF4-FFF2-40B4-BE49-F238E27FC236}">
                <a16:creationId xmlns:a16="http://schemas.microsoft.com/office/drawing/2014/main" id="{8B0E962E-555F-4A84-AB63-8F2F6D1FACF4}"/>
              </a:ext>
            </a:extLst>
          </p:cNvPr>
          <p:cNvCxnSpPr/>
          <p:nvPr/>
        </p:nvCxnSpPr>
        <p:spPr>
          <a:xfrm flipH="1">
            <a:off x="3598164" y="2734057"/>
            <a:ext cx="182880" cy="25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4ED242BA-0C2D-4AEE-9753-C83280FFC2B3}"/>
              </a:ext>
            </a:extLst>
          </p:cNvPr>
          <p:cNvCxnSpPr/>
          <p:nvPr/>
        </p:nvCxnSpPr>
        <p:spPr>
          <a:xfrm flipH="1">
            <a:off x="5277612" y="2715190"/>
            <a:ext cx="182880" cy="25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90AE525D-F3E6-4787-9BE5-57869DE9B56C}"/>
              </a:ext>
            </a:extLst>
          </p:cNvPr>
          <p:cNvSpPr txBox="1"/>
          <p:nvPr/>
        </p:nvSpPr>
        <p:spPr>
          <a:xfrm>
            <a:off x="3689604" y="2496991"/>
            <a:ext cx="1588008" cy="369332"/>
          </a:xfrm>
          <a:prstGeom prst="rect">
            <a:avLst/>
          </a:prstGeom>
          <a:noFill/>
        </p:spPr>
        <p:txBody>
          <a:bodyPr wrap="square" rtlCol="0">
            <a:spAutoFit/>
          </a:bodyPr>
          <a:lstStyle/>
          <a:p>
            <a:r>
              <a:rPr lang="zh-CN" altLang="en-US" dirty="0"/>
              <a:t>浓度梯度系数</a:t>
            </a:r>
          </a:p>
        </p:txBody>
      </p:sp>
      <p:sp>
        <p:nvSpPr>
          <p:cNvPr id="11" name="文本框 10">
            <a:extLst>
              <a:ext uri="{FF2B5EF4-FFF2-40B4-BE49-F238E27FC236}">
                <a16:creationId xmlns:a16="http://schemas.microsoft.com/office/drawing/2014/main" id="{8BABB3AD-6CD0-4910-9D31-F5B8CD00DC91}"/>
              </a:ext>
            </a:extLst>
          </p:cNvPr>
          <p:cNvSpPr txBox="1"/>
          <p:nvPr/>
        </p:nvSpPr>
        <p:spPr>
          <a:xfrm>
            <a:off x="5369052" y="2473294"/>
            <a:ext cx="2091309" cy="369332"/>
          </a:xfrm>
          <a:prstGeom prst="rect">
            <a:avLst/>
          </a:prstGeom>
          <a:noFill/>
        </p:spPr>
        <p:txBody>
          <a:bodyPr wrap="square" rtlCol="0">
            <a:spAutoFit/>
          </a:bodyPr>
          <a:lstStyle/>
          <a:p>
            <a:r>
              <a:rPr lang="zh-CN" altLang="en-US" dirty="0"/>
              <a:t>晶界能量梯度系数</a:t>
            </a:r>
          </a:p>
        </p:txBody>
      </p:sp>
      <p:pic>
        <p:nvPicPr>
          <p:cNvPr id="13" name="图片 12">
            <a:extLst>
              <a:ext uri="{FF2B5EF4-FFF2-40B4-BE49-F238E27FC236}">
                <a16:creationId xmlns:a16="http://schemas.microsoft.com/office/drawing/2014/main" id="{74A979A3-F4A8-4872-85E6-5FA95FC09B26}"/>
              </a:ext>
            </a:extLst>
          </p:cNvPr>
          <p:cNvPicPr>
            <a:picLocks noChangeAspect="1"/>
          </p:cNvPicPr>
          <p:nvPr/>
        </p:nvPicPr>
        <p:blipFill>
          <a:blip r:embed="rId3"/>
          <a:stretch>
            <a:fillRect/>
          </a:stretch>
        </p:blipFill>
        <p:spPr>
          <a:xfrm>
            <a:off x="249635" y="4094347"/>
            <a:ext cx="8122417" cy="913772"/>
          </a:xfrm>
          <a:prstGeom prst="rect">
            <a:avLst/>
          </a:prstGeom>
        </p:spPr>
      </p:pic>
      <p:cxnSp>
        <p:nvCxnSpPr>
          <p:cNvPr id="14" name="直接箭头连接符 13">
            <a:extLst>
              <a:ext uri="{FF2B5EF4-FFF2-40B4-BE49-F238E27FC236}">
                <a16:creationId xmlns:a16="http://schemas.microsoft.com/office/drawing/2014/main" id="{4AF48DFA-0C2E-4724-B92A-06CF1C839407}"/>
              </a:ext>
            </a:extLst>
          </p:cNvPr>
          <p:cNvCxnSpPr>
            <a:cxnSpLocks/>
          </p:cNvCxnSpPr>
          <p:nvPr/>
        </p:nvCxnSpPr>
        <p:spPr>
          <a:xfrm flipH="1">
            <a:off x="1389888" y="3568705"/>
            <a:ext cx="833628" cy="709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2E005864-2C4C-405E-B744-93E491581E6F}"/>
              </a:ext>
            </a:extLst>
          </p:cNvPr>
          <p:cNvSpPr txBox="1"/>
          <p:nvPr/>
        </p:nvSpPr>
        <p:spPr>
          <a:xfrm>
            <a:off x="140058" y="3725015"/>
            <a:ext cx="1871622" cy="369332"/>
          </a:xfrm>
          <a:prstGeom prst="rect">
            <a:avLst/>
          </a:prstGeom>
          <a:noFill/>
        </p:spPr>
        <p:txBody>
          <a:bodyPr wrap="square" rtlCol="0">
            <a:spAutoFit/>
          </a:bodyPr>
          <a:lstStyle/>
          <a:p>
            <a:r>
              <a:rPr lang="zh-CN" altLang="en-US" dirty="0"/>
              <a:t>化学自由能函数</a:t>
            </a:r>
          </a:p>
        </p:txBody>
      </p:sp>
      <p:pic>
        <p:nvPicPr>
          <p:cNvPr id="18" name="图片 17">
            <a:extLst>
              <a:ext uri="{FF2B5EF4-FFF2-40B4-BE49-F238E27FC236}">
                <a16:creationId xmlns:a16="http://schemas.microsoft.com/office/drawing/2014/main" id="{F62DE538-A0E3-48EC-9F52-9250D05CA72F}"/>
              </a:ext>
            </a:extLst>
          </p:cNvPr>
          <p:cNvPicPr>
            <a:picLocks noChangeAspect="1"/>
          </p:cNvPicPr>
          <p:nvPr/>
        </p:nvPicPr>
        <p:blipFill>
          <a:blip r:embed="rId4"/>
          <a:stretch>
            <a:fillRect/>
          </a:stretch>
        </p:blipFill>
        <p:spPr>
          <a:xfrm>
            <a:off x="617772" y="5422325"/>
            <a:ext cx="4842720" cy="728376"/>
          </a:xfrm>
          <a:prstGeom prst="rect">
            <a:avLst/>
          </a:prstGeom>
        </p:spPr>
      </p:pic>
      <p:pic>
        <p:nvPicPr>
          <p:cNvPr id="20" name="图片 19">
            <a:extLst>
              <a:ext uri="{FF2B5EF4-FFF2-40B4-BE49-F238E27FC236}">
                <a16:creationId xmlns:a16="http://schemas.microsoft.com/office/drawing/2014/main" id="{8A7DDCFB-7FBF-47F6-926B-169C95C9123F}"/>
              </a:ext>
            </a:extLst>
          </p:cNvPr>
          <p:cNvPicPr>
            <a:picLocks noChangeAspect="1"/>
          </p:cNvPicPr>
          <p:nvPr/>
        </p:nvPicPr>
        <p:blipFill>
          <a:blip r:embed="rId5"/>
          <a:stretch>
            <a:fillRect/>
          </a:stretch>
        </p:blipFill>
        <p:spPr>
          <a:xfrm>
            <a:off x="7389863" y="311792"/>
            <a:ext cx="4519087" cy="1169536"/>
          </a:xfrm>
          <a:prstGeom prst="rect">
            <a:avLst/>
          </a:prstGeom>
        </p:spPr>
      </p:pic>
      <p:pic>
        <p:nvPicPr>
          <p:cNvPr id="22" name="图片 21">
            <a:extLst>
              <a:ext uri="{FF2B5EF4-FFF2-40B4-BE49-F238E27FC236}">
                <a16:creationId xmlns:a16="http://schemas.microsoft.com/office/drawing/2014/main" id="{CE9CEFA6-1D10-4A2D-B5B2-08B65F155112}"/>
              </a:ext>
            </a:extLst>
          </p:cNvPr>
          <p:cNvPicPr>
            <a:picLocks noChangeAspect="1"/>
          </p:cNvPicPr>
          <p:nvPr/>
        </p:nvPicPr>
        <p:blipFill>
          <a:blip r:embed="rId6"/>
          <a:stretch>
            <a:fillRect/>
          </a:stretch>
        </p:blipFill>
        <p:spPr>
          <a:xfrm>
            <a:off x="7658895" y="1595275"/>
            <a:ext cx="3460209" cy="879326"/>
          </a:xfrm>
          <a:prstGeom prst="rect">
            <a:avLst/>
          </a:prstGeom>
        </p:spPr>
      </p:pic>
      <p:pic>
        <p:nvPicPr>
          <p:cNvPr id="24" name="图片 23">
            <a:extLst>
              <a:ext uri="{FF2B5EF4-FFF2-40B4-BE49-F238E27FC236}">
                <a16:creationId xmlns:a16="http://schemas.microsoft.com/office/drawing/2014/main" id="{CE46C84B-F087-4FCD-B4DD-F8787CBA145F}"/>
              </a:ext>
            </a:extLst>
          </p:cNvPr>
          <p:cNvPicPr>
            <a:picLocks noChangeAspect="1"/>
          </p:cNvPicPr>
          <p:nvPr/>
        </p:nvPicPr>
        <p:blipFill>
          <a:blip r:embed="rId7"/>
          <a:stretch>
            <a:fillRect/>
          </a:stretch>
        </p:blipFill>
        <p:spPr>
          <a:xfrm>
            <a:off x="5704541" y="5347278"/>
            <a:ext cx="3980087" cy="960021"/>
          </a:xfrm>
          <a:prstGeom prst="rect">
            <a:avLst/>
          </a:prstGeom>
        </p:spPr>
      </p:pic>
      <p:pic>
        <p:nvPicPr>
          <p:cNvPr id="3" name="图片 2">
            <a:extLst>
              <a:ext uri="{FF2B5EF4-FFF2-40B4-BE49-F238E27FC236}">
                <a16:creationId xmlns:a16="http://schemas.microsoft.com/office/drawing/2014/main" id="{D133F6E2-B8E7-4B94-9352-CF6DD730A317}"/>
              </a:ext>
            </a:extLst>
          </p:cNvPr>
          <p:cNvPicPr>
            <a:picLocks noChangeAspect="1"/>
          </p:cNvPicPr>
          <p:nvPr/>
        </p:nvPicPr>
        <p:blipFill>
          <a:blip r:embed="rId8"/>
          <a:stretch>
            <a:fillRect/>
          </a:stretch>
        </p:blipFill>
        <p:spPr>
          <a:xfrm>
            <a:off x="7257567" y="3221020"/>
            <a:ext cx="4934433" cy="818452"/>
          </a:xfrm>
          <a:prstGeom prst="rect">
            <a:avLst/>
          </a:prstGeom>
        </p:spPr>
      </p:pic>
      <p:cxnSp>
        <p:nvCxnSpPr>
          <p:cNvPr id="17" name="直接箭头连接符 16">
            <a:extLst>
              <a:ext uri="{FF2B5EF4-FFF2-40B4-BE49-F238E27FC236}">
                <a16:creationId xmlns:a16="http://schemas.microsoft.com/office/drawing/2014/main" id="{189C4DA8-2A96-4EDA-9367-45516422A71F}"/>
              </a:ext>
            </a:extLst>
          </p:cNvPr>
          <p:cNvCxnSpPr>
            <a:cxnSpLocks/>
          </p:cNvCxnSpPr>
          <p:nvPr/>
        </p:nvCxnSpPr>
        <p:spPr>
          <a:xfrm>
            <a:off x="7694585" y="276683"/>
            <a:ext cx="224119" cy="204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DE520341-1079-4291-BD68-D9DA6E20BDDE}"/>
              </a:ext>
            </a:extLst>
          </p:cNvPr>
          <p:cNvSpPr txBox="1"/>
          <p:nvPr/>
        </p:nvSpPr>
        <p:spPr>
          <a:xfrm>
            <a:off x="7253790" y="-53954"/>
            <a:ext cx="2091309" cy="369332"/>
          </a:xfrm>
          <a:prstGeom prst="rect">
            <a:avLst/>
          </a:prstGeom>
          <a:noFill/>
        </p:spPr>
        <p:txBody>
          <a:bodyPr wrap="square" rtlCol="0">
            <a:spAutoFit/>
          </a:bodyPr>
          <a:lstStyle/>
          <a:p>
            <a:r>
              <a:rPr lang="zh-CN" altLang="en-US" dirty="0"/>
              <a:t>晶格体扩散率</a:t>
            </a:r>
          </a:p>
        </p:txBody>
      </p:sp>
      <p:cxnSp>
        <p:nvCxnSpPr>
          <p:cNvPr id="21" name="直接箭头连接符 20">
            <a:extLst>
              <a:ext uri="{FF2B5EF4-FFF2-40B4-BE49-F238E27FC236}">
                <a16:creationId xmlns:a16="http://schemas.microsoft.com/office/drawing/2014/main" id="{C04E1B1C-9BDF-4F05-A732-355A1857CA83}"/>
              </a:ext>
            </a:extLst>
          </p:cNvPr>
          <p:cNvCxnSpPr/>
          <p:nvPr/>
        </p:nvCxnSpPr>
        <p:spPr>
          <a:xfrm flipH="1">
            <a:off x="9197290" y="210926"/>
            <a:ext cx="182880" cy="25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739CDDAA-2D63-4332-9C5C-25B50159D9D1}"/>
              </a:ext>
            </a:extLst>
          </p:cNvPr>
          <p:cNvSpPr txBox="1"/>
          <p:nvPr/>
        </p:nvSpPr>
        <p:spPr>
          <a:xfrm>
            <a:off x="9288730" y="-30970"/>
            <a:ext cx="2091309" cy="369332"/>
          </a:xfrm>
          <a:prstGeom prst="rect">
            <a:avLst/>
          </a:prstGeom>
          <a:noFill/>
        </p:spPr>
        <p:txBody>
          <a:bodyPr wrap="square" rtlCol="0">
            <a:spAutoFit/>
          </a:bodyPr>
          <a:lstStyle/>
          <a:p>
            <a:r>
              <a:rPr lang="zh-CN" altLang="en-US" dirty="0"/>
              <a:t>气相扩散率</a:t>
            </a:r>
          </a:p>
        </p:txBody>
      </p:sp>
      <p:cxnSp>
        <p:nvCxnSpPr>
          <p:cNvPr id="25" name="直接箭头连接符 24">
            <a:extLst>
              <a:ext uri="{FF2B5EF4-FFF2-40B4-BE49-F238E27FC236}">
                <a16:creationId xmlns:a16="http://schemas.microsoft.com/office/drawing/2014/main" id="{BDDA8E6A-1E31-4B29-BB59-C30E7FDE1A5B}"/>
              </a:ext>
            </a:extLst>
          </p:cNvPr>
          <p:cNvCxnSpPr/>
          <p:nvPr/>
        </p:nvCxnSpPr>
        <p:spPr>
          <a:xfrm flipH="1">
            <a:off x="10717264" y="210926"/>
            <a:ext cx="182880" cy="25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70A6DC67-F167-4296-A4FF-5635000AA936}"/>
              </a:ext>
            </a:extLst>
          </p:cNvPr>
          <p:cNvSpPr txBox="1"/>
          <p:nvPr/>
        </p:nvSpPr>
        <p:spPr>
          <a:xfrm>
            <a:off x="10808704" y="-30970"/>
            <a:ext cx="2091309" cy="369332"/>
          </a:xfrm>
          <a:prstGeom prst="rect">
            <a:avLst/>
          </a:prstGeom>
          <a:noFill/>
        </p:spPr>
        <p:txBody>
          <a:bodyPr wrap="square" rtlCol="0">
            <a:spAutoFit/>
          </a:bodyPr>
          <a:lstStyle/>
          <a:p>
            <a:r>
              <a:rPr lang="zh-CN" altLang="en-US" dirty="0"/>
              <a:t>表面扩散率</a:t>
            </a:r>
          </a:p>
        </p:txBody>
      </p:sp>
      <p:cxnSp>
        <p:nvCxnSpPr>
          <p:cNvPr id="27" name="直接箭头连接符 26">
            <a:extLst>
              <a:ext uri="{FF2B5EF4-FFF2-40B4-BE49-F238E27FC236}">
                <a16:creationId xmlns:a16="http://schemas.microsoft.com/office/drawing/2014/main" id="{BE174FAF-F50C-4280-B9A2-F0FC2AB7369A}"/>
              </a:ext>
            </a:extLst>
          </p:cNvPr>
          <p:cNvCxnSpPr>
            <a:cxnSpLocks/>
          </p:cNvCxnSpPr>
          <p:nvPr/>
        </p:nvCxnSpPr>
        <p:spPr>
          <a:xfrm>
            <a:off x="7950608" y="852457"/>
            <a:ext cx="348836" cy="13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78253437-52E2-429A-8D59-CE8BE130163B}"/>
              </a:ext>
            </a:extLst>
          </p:cNvPr>
          <p:cNvSpPr txBox="1"/>
          <p:nvPr/>
        </p:nvSpPr>
        <p:spPr>
          <a:xfrm>
            <a:off x="7035334" y="667061"/>
            <a:ext cx="2091309" cy="369332"/>
          </a:xfrm>
          <a:prstGeom prst="rect">
            <a:avLst/>
          </a:prstGeom>
          <a:noFill/>
        </p:spPr>
        <p:txBody>
          <a:bodyPr wrap="square" rtlCol="0">
            <a:spAutoFit/>
          </a:bodyPr>
          <a:lstStyle/>
          <a:p>
            <a:r>
              <a:rPr lang="zh-CN" altLang="en-US" dirty="0"/>
              <a:t>晶界扩散率</a:t>
            </a:r>
          </a:p>
        </p:txBody>
      </p:sp>
      <p:sp>
        <p:nvSpPr>
          <p:cNvPr id="31" name="文本框 30">
            <a:extLst>
              <a:ext uri="{FF2B5EF4-FFF2-40B4-BE49-F238E27FC236}">
                <a16:creationId xmlns:a16="http://schemas.microsoft.com/office/drawing/2014/main" id="{242040D5-96EB-4175-9BDD-CE91FD0AD93D}"/>
              </a:ext>
            </a:extLst>
          </p:cNvPr>
          <p:cNvSpPr txBox="1"/>
          <p:nvPr/>
        </p:nvSpPr>
        <p:spPr>
          <a:xfrm>
            <a:off x="10995502" y="1832139"/>
            <a:ext cx="2091309" cy="369332"/>
          </a:xfrm>
          <a:prstGeom prst="rect">
            <a:avLst/>
          </a:prstGeom>
          <a:noFill/>
        </p:spPr>
        <p:txBody>
          <a:bodyPr wrap="square" rtlCol="0">
            <a:spAutoFit/>
          </a:bodyPr>
          <a:lstStyle/>
          <a:p>
            <a:r>
              <a:rPr lang="zh-CN" altLang="en-US" dirty="0"/>
              <a:t>插值函数</a:t>
            </a:r>
          </a:p>
        </p:txBody>
      </p:sp>
      <p:sp>
        <p:nvSpPr>
          <p:cNvPr id="34" name="矩形 33">
            <a:extLst>
              <a:ext uri="{FF2B5EF4-FFF2-40B4-BE49-F238E27FC236}">
                <a16:creationId xmlns:a16="http://schemas.microsoft.com/office/drawing/2014/main" id="{FB5E1AD8-4419-4FA2-956A-80FE0CD03432}"/>
              </a:ext>
            </a:extLst>
          </p:cNvPr>
          <p:cNvSpPr/>
          <p:nvPr/>
        </p:nvSpPr>
        <p:spPr>
          <a:xfrm>
            <a:off x="6908731" y="11083"/>
            <a:ext cx="5283269" cy="1532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9836EFA-6EC4-40C3-81A6-BF3BC247CBFC}"/>
              </a:ext>
            </a:extLst>
          </p:cNvPr>
          <p:cNvSpPr txBox="1"/>
          <p:nvPr/>
        </p:nvSpPr>
        <p:spPr>
          <a:xfrm>
            <a:off x="10172170" y="1143889"/>
            <a:ext cx="2091309" cy="369332"/>
          </a:xfrm>
          <a:prstGeom prst="rect">
            <a:avLst/>
          </a:prstGeom>
          <a:noFill/>
        </p:spPr>
        <p:txBody>
          <a:bodyPr wrap="square" rtlCol="0">
            <a:spAutoFit/>
          </a:bodyPr>
          <a:lstStyle/>
          <a:p>
            <a:r>
              <a:rPr lang="zh-CN" altLang="en-US" dirty="0"/>
              <a:t>扩散方式假设函数</a:t>
            </a:r>
          </a:p>
        </p:txBody>
      </p:sp>
      <p:sp>
        <p:nvSpPr>
          <p:cNvPr id="36" name="矩形 35">
            <a:extLst>
              <a:ext uri="{FF2B5EF4-FFF2-40B4-BE49-F238E27FC236}">
                <a16:creationId xmlns:a16="http://schemas.microsoft.com/office/drawing/2014/main" id="{D85D628D-AA5F-434F-9B34-BFD77A74C668}"/>
              </a:ext>
            </a:extLst>
          </p:cNvPr>
          <p:cNvSpPr/>
          <p:nvPr/>
        </p:nvSpPr>
        <p:spPr>
          <a:xfrm>
            <a:off x="7918704" y="1765167"/>
            <a:ext cx="4122453" cy="12048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30FF65F9-AC87-4845-BF7B-1954A788D272}"/>
              </a:ext>
            </a:extLst>
          </p:cNvPr>
          <p:cNvCxnSpPr/>
          <p:nvPr/>
        </p:nvCxnSpPr>
        <p:spPr>
          <a:xfrm flipH="1">
            <a:off x="7827264" y="5319955"/>
            <a:ext cx="182880" cy="25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文本框 37">
            <a:extLst>
              <a:ext uri="{FF2B5EF4-FFF2-40B4-BE49-F238E27FC236}">
                <a16:creationId xmlns:a16="http://schemas.microsoft.com/office/drawing/2014/main" id="{490F479A-70A0-47EE-BE8B-E906DE0411F0}"/>
              </a:ext>
            </a:extLst>
          </p:cNvPr>
          <p:cNvSpPr txBox="1"/>
          <p:nvPr/>
        </p:nvSpPr>
        <p:spPr>
          <a:xfrm>
            <a:off x="7918704" y="5078059"/>
            <a:ext cx="2091309" cy="369332"/>
          </a:xfrm>
          <a:prstGeom prst="rect">
            <a:avLst/>
          </a:prstGeom>
          <a:noFill/>
        </p:spPr>
        <p:txBody>
          <a:bodyPr wrap="square" rtlCol="0">
            <a:spAutoFit/>
          </a:bodyPr>
          <a:lstStyle/>
          <a:p>
            <a:r>
              <a:rPr lang="zh-CN" altLang="en-US" dirty="0"/>
              <a:t>晶界迁移率</a:t>
            </a:r>
          </a:p>
        </p:txBody>
      </p:sp>
      <p:sp>
        <p:nvSpPr>
          <p:cNvPr id="39" name="矩形 38">
            <a:extLst>
              <a:ext uri="{FF2B5EF4-FFF2-40B4-BE49-F238E27FC236}">
                <a16:creationId xmlns:a16="http://schemas.microsoft.com/office/drawing/2014/main" id="{F241F94B-762C-47F8-8749-601104064AA5}"/>
              </a:ext>
            </a:extLst>
          </p:cNvPr>
          <p:cNvSpPr/>
          <p:nvPr/>
        </p:nvSpPr>
        <p:spPr>
          <a:xfrm>
            <a:off x="283049" y="338363"/>
            <a:ext cx="6342631" cy="3395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6BE6C880-9BB6-4AC4-B030-A64404345B79}"/>
              </a:ext>
            </a:extLst>
          </p:cNvPr>
          <p:cNvSpPr/>
          <p:nvPr/>
        </p:nvSpPr>
        <p:spPr>
          <a:xfrm>
            <a:off x="604013" y="5006909"/>
            <a:ext cx="9170923" cy="1300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B3486FEA-7CEA-4C97-80DF-DAE7B409F762}"/>
              </a:ext>
            </a:extLst>
          </p:cNvPr>
          <p:cNvSpPr txBox="1"/>
          <p:nvPr/>
        </p:nvSpPr>
        <p:spPr>
          <a:xfrm>
            <a:off x="617771" y="5006261"/>
            <a:ext cx="3655525" cy="369332"/>
          </a:xfrm>
          <a:prstGeom prst="rect">
            <a:avLst/>
          </a:prstGeom>
          <a:noFill/>
        </p:spPr>
        <p:txBody>
          <a:bodyPr wrap="square" rtlCol="0">
            <a:spAutoFit/>
          </a:bodyPr>
          <a:lstStyle/>
          <a:p>
            <a:r>
              <a:rPr lang="zh-CN" altLang="en-US" dirty="0"/>
              <a:t>密度场，相场有限差分求解函数</a:t>
            </a:r>
          </a:p>
        </p:txBody>
      </p:sp>
      <p:sp>
        <p:nvSpPr>
          <p:cNvPr id="43" name="文本框 42">
            <a:extLst>
              <a:ext uri="{FF2B5EF4-FFF2-40B4-BE49-F238E27FC236}">
                <a16:creationId xmlns:a16="http://schemas.microsoft.com/office/drawing/2014/main" id="{5E4388D5-671E-4C4A-8D06-E93F46B9DF8D}"/>
              </a:ext>
            </a:extLst>
          </p:cNvPr>
          <p:cNvSpPr txBox="1"/>
          <p:nvPr/>
        </p:nvSpPr>
        <p:spPr>
          <a:xfrm>
            <a:off x="7948786" y="2347600"/>
            <a:ext cx="4122453" cy="646331"/>
          </a:xfrm>
          <a:prstGeom prst="rect">
            <a:avLst/>
          </a:prstGeom>
          <a:noFill/>
        </p:spPr>
        <p:txBody>
          <a:bodyPr wrap="square">
            <a:spAutoFit/>
          </a:bodyPr>
          <a:lstStyle/>
          <a:p>
            <a:r>
              <a:rPr lang="zh-CN" altLang="en-US" dirty="0">
                <a:effectLst/>
                <a:latin typeface="Arial" panose="020B0604020202020204" pitchFamily="34" charset="0"/>
              </a:rPr>
              <a:t>确保晶格体扩散率孔处为零，固体区域最大</a:t>
            </a:r>
            <a:endParaRPr lang="zh-CN" altLang="en-US" dirty="0"/>
          </a:p>
        </p:txBody>
      </p:sp>
      <p:sp>
        <p:nvSpPr>
          <p:cNvPr id="45" name="文本框 44">
            <a:extLst>
              <a:ext uri="{FF2B5EF4-FFF2-40B4-BE49-F238E27FC236}">
                <a16:creationId xmlns:a16="http://schemas.microsoft.com/office/drawing/2014/main" id="{2E1CD9C0-523D-4750-BC9B-FB8863704C90}"/>
              </a:ext>
            </a:extLst>
          </p:cNvPr>
          <p:cNvSpPr txBox="1"/>
          <p:nvPr/>
        </p:nvSpPr>
        <p:spPr>
          <a:xfrm>
            <a:off x="913787" y="6006250"/>
            <a:ext cx="6546574" cy="369332"/>
          </a:xfrm>
          <a:prstGeom prst="rect">
            <a:avLst/>
          </a:prstGeom>
          <a:noFill/>
        </p:spPr>
        <p:txBody>
          <a:bodyPr wrap="square">
            <a:spAutoFit/>
          </a:bodyPr>
          <a:lstStyle/>
          <a:p>
            <a:pPr algn="just"/>
            <a:r>
              <a:rPr lang="en-US" altLang="zh-CN" dirty="0" err="1">
                <a:effectLst/>
                <a:latin typeface="Arial" panose="020B0604020202020204" pitchFamily="34" charset="0"/>
              </a:rPr>
              <a:t>cahn</a:t>
            </a:r>
            <a:r>
              <a:rPr lang="en-US" altLang="zh-CN" dirty="0">
                <a:effectLst/>
                <a:latin typeface="Arial" panose="020B0604020202020204" pitchFamily="34" charset="0"/>
              </a:rPr>
              <a:t>–Hilliard</a:t>
            </a:r>
            <a:r>
              <a:rPr lang="zh-CN" altLang="en-US" dirty="0">
                <a:effectLst/>
                <a:latin typeface="Arial" panose="020B0604020202020204" pitchFamily="34" charset="0"/>
              </a:rPr>
              <a:t>方程</a:t>
            </a:r>
          </a:p>
        </p:txBody>
      </p:sp>
      <p:sp>
        <p:nvSpPr>
          <p:cNvPr id="47" name="文本框 46">
            <a:extLst>
              <a:ext uri="{FF2B5EF4-FFF2-40B4-BE49-F238E27FC236}">
                <a16:creationId xmlns:a16="http://schemas.microsoft.com/office/drawing/2014/main" id="{A42FC5F7-4278-41A3-B8CD-CA97F3CCF1EF}"/>
              </a:ext>
            </a:extLst>
          </p:cNvPr>
          <p:cNvSpPr txBox="1"/>
          <p:nvPr/>
        </p:nvSpPr>
        <p:spPr>
          <a:xfrm>
            <a:off x="6092067" y="6001686"/>
            <a:ext cx="5700205" cy="369332"/>
          </a:xfrm>
          <a:prstGeom prst="rect">
            <a:avLst/>
          </a:prstGeom>
          <a:noFill/>
        </p:spPr>
        <p:txBody>
          <a:bodyPr wrap="square">
            <a:spAutoFit/>
          </a:bodyPr>
          <a:lstStyle/>
          <a:p>
            <a:r>
              <a:rPr lang="zh-CN" altLang="en-US" dirty="0"/>
              <a:t>Allen–Cahn方程</a:t>
            </a:r>
          </a:p>
        </p:txBody>
      </p:sp>
    </p:spTree>
    <p:extLst>
      <p:ext uri="{BB962C8B-B14F-4D97-AF65-F5344CB8AC3E}">
        <p14:creationId xmlns:p14="http://schemas.microsoft.com/office/powerpoint/2010/main" val="196952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99D3EE3-D3A6-4E7C-AAFB-FD06A6DE2EC0}"/>
              </a:ext>
            </a:extLst>
          </p:cNvPr>
          <p:cNvPicPr>
            <a:picLocks noChangeAspect="1"/>
          </p:cNvPicPr>
          <p:nvPr/>
        </p:nvPicPr>
        <p:blipFill>
          <a:blip r:embed="rId2"/>
          <a:stretch>
            <a:fillRect/>
          </a:stretch>
        </p:blipFill>
        <p:spPr>
          <a:xfrm>
            <a:off x="464196" y="611845"/>
            <a:ext cx="11115328" cy="5288321"/>
          </a:xfrm>
          <a:prstGeom prst="rect">
            <a:avLst/>
          </a:prstGeom>
        </p:spPr>
      </p:pic>
    </p:spTree>
    <p:extLst>
      <p:ext uri="{BB962C8B-B14F-4D97-AF65-F5344CB8AC3E}">
        <p14:creationId xmlns:p14="http://schemas.microsoft.com/office/powerpoint/2010/main" val="35310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E45845-2784-406E-A313-CF4A1D33C922}"/>
              </a:ext>
            </a:extLst>
          </p:cNvPr>
          <p:cNvGrpSpPr/>
          <p:nvPr/>
        </p:nvGrpSpPr>
        <p:grpSpPr>
          <a:xfrm>
            <a:off x="280356" y="515575"/>
            <a:ext cx="7388656" cy="6198114"/>
            <a:chOff x="280356" y="515575"/>
            <a:chExt cx="7388656" cy="6198114"/>
          </a:xfrm>
        </p:grpSpPr>
        <p:pic>
          <p:nvPicPr>
            <p:cNvPr id="3" name="图片 2">
              <a:extLst>
                <a:ext uri="{FF2B5EF4-FFF2-40B4-BE49-F238E27FC236}">
                  <a16:creationId xmlns:a16="http://schemas.microsoft.com/office/drawing/2014/main" id="{9AB82EA8-CC76-42A1-9C50-951564E4165C}"/>
                </a:ext>
              </a:extLst>
            </p:cNvPr>
            <p:cNvPicPr>
              <a:picLocks noChangeAspect="1"/>
            </p:cNvPicPr>
            <p:nvPr/>
          </p:nvPicPr>
          <p:blipFill>
            <a:blip r:embed="rId2"/>
            <a:stretch>
              <a:fillRect/>
            </a:stretch>
          </p:blipFill>
          <p:spPr>
            <a:xfrm>
              <a:off x="280356" y="515575"/>
              <a:ext cx="3752147" cy="6198114"/>
            </a:xfrm>
            <a:prstGeom prst="rect">
              <a:avLst/>
            </a:prstGeom>
          </p:spPr>
        </p:pic>
        <p:pic>
          <p:nvPicPr>
            <p:cNvPr id="5" name="图片 4">
              <a:extLst>
                <a:ext uri="{FF2B5EF4-FFF2-40B4-BE49-F238E27FC236}">
                  <a16:creationId xmlns:a16="http://schemas.microsoft.com/office/drawing/2014/main" id="{BDFB371F-8072-441D-AF05-99BB419544E3}"/>
                </a:ext>
              </a:extLst>
            </p:cNvPr>
            <p:cNvPicPr>
              <a:picLocks noChangeAspect="1"/>
            </p:cNvPicPr>
            <p:nvPr/>
          </p:nvPicPr>
          <p:blipFill rotWithShape="1">
            <a:blip r:embed="rId3"/>
            <a:srcRect t="1361"/>
            <a:stretch/>
          </p:blipFill>
          <p:spPr>
            <a:xfrm>
              <a:off x="4032503" y="969264"/>
              <a:ext cx="3636509" cy="2148840"/>
            </a:xfrm>
            <a:prstGeom prst="rect">
              <a:avLst/>
            </a:prstGeom>
          </p:spPr>
        </p:pic>
        <p:pic>
          <p:nvPicPr>
            <p:cNvPr id="7" name="图片 6">
              <a:extLst>
                <a:ext uri="{FF2B5EF4-FFF2-40B4-BE49-F238E27FC236}">
                  <a16:creationId xmlns:a16="http://schemas.microsoft.com/office/drawing/2014/main" id="{5CC6E1EC-4905-4D0F-9A8B-AECE1885C121}"/>
                </a:ext>
              </a:extLst>
            </p:cNvPr>
            <p:cNvPicPr>
              <a:picLocks noChangeAspect="1"/>
            </p:cNvPicPr>
            <p:nvPr/>
          </p:nvPicPr>
          <p:blipFill>
            <a:blip r:embed="rId4"/>
            <a:stretch>
              <a:fillRect/>
            </a:stretch>
          </p:blipFill>
          <p:spPr>
            <a:xfrm>
              <a:off x="3972655" y="2886856"/>
              <a:ext cx="3636509" cy="2114047"/>
            </a:xfrm>
            <a:prstGeom prst="rect">
              <a:avLst/>
            </a:prstGeom>
          </p:spPr>
        </p:pic>
      </p:grpSp>
    </p:spTree>
    <p:extLst>
      <p:ext uri="{BB962C8B-B14F-4D97-AF65-F5344CB8AC3E}">
        <p14:creationId xmlns:p14="http://schemas.microsoft.com/office/powerpoint/2010/main" val="4234870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325</Words>
  <Application>Microsoft Office PowerPoint</Application>
  <PresentationFormat>宽屏</PresentationFormat>
  <Paragraphs>21</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烧结过程的相场模拟</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烧结过程的相场模拟</dc:title>
  <dc:creator>QI XIAOPENG</dc:creator>
  <cp:lastModifiedBy>QI XIAOPENG</cp:lastModifiedBy>
  <cp:revision>21</cp:revision>
  <dcterms:created xsi:type="dcterms:W3CDTF">2020-08-17T09:53:23Z</dcterms:created>
  <dcterms:modified xsi:type="dcterms:W3CDTF">2020-08-19T12:33:16Z</dcterms:modified>
</cp:coreProperties>
</file>