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8" r:id="rId11"/>
    <p:sldId id="267" r:id="rId12"/>
    <p:sldId id="270" r:id="rId13"/>
    <p:sldId id="272" r:id="rId14"/>
    <p:sldId id="271" r:id="rId15"/>
    <p:sldId id="273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65" r:id="rId41"/>
    <p:sldId id="266" r:id="rId42"/>
    <p:sldId id="269" r:id="rId43"/>
    <p:sldId id="274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6-03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6-03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6-03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7-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7-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7-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ari\Downloads\BD_Final_Gera&#231;&#227;o%20de%20Renda%20Extra_Mar19_27-0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Extra_Mar19_26-03 (1).xlsx]Planilha5!Tabela dinâmica8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2-41E8-A004-F39C0B949E95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2C2-41E8-A004-F39C0B949E95}"/>
              </c:ext>
            </c:extLst>
          </c:dPt>
          <c:cat>
            <c:strRef>
              <c:f>Planilha5!$A$4:$A$10</c:f>
              <c:strCache>
                <c:ptCount val="6"/>
                <c:pt idx="0">
                  <c:v>Adicionar contatos</c:v>
                </c:pt>
                <c:pt idx="1">
                  <c:v>Compartilhar link de oferta</c:v>
                </c:pt>
                <c:pt idx="2">
                  <c:v>O aplicativo enviar ofertas aos meus contatos</c:v>
                </c:pt>
                <c:pt idx="3">
                  <c:v>Responder perguntas sobre os meus contatos</c:v>
                </c:pt>
                <c:pt idx="4">
                  <c:v>Ter parte do meu dinheiro de volta (caso eu mesmo compre)</c:v>
                </c:pt>
                <c:pt idx="5">
                  <c:v>Vender presencialmente</c:v>
                </c:pt>
              </c:strCache>
            </c:strRef>
          </c:cat>
          <c:val>
            <c:numRef>
              <c:f>Planilha5!$B$4:$B$10</c:f>
              <c:numCache>
                <c:formatCode>0.00%</c:formatCode>
                <c:ptCount val="6"/>
                <c:pt idx="0">
                  <c:v>0.18823529411764706</c:v>
                </c:pt>
                <c:pt idx="1">
                  <c:v>9.4117647058823528E-2</c:v>
                </c:pt>
                <c:pt idx="2">
                  <c:v>0.14117647058823529</c:v>
                </c:pt>
                <c:pt idx="3">
                  <c:v>0.23529411764705882</c:v>
                </c:pt>
                <c:pt idx="4">
                  <c:v>0.16470588235294117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2-41E8-A004-F39C0B949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075264"/>
        <c:axId val="590076904"/>
      </c:barChart>
      <c:catAx>
        <c:axId val="59007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076904"/>
        <c:crosses val="autoZero"/>
        <c:auto val="1"/>
        <c:lblAlgn val="ctr"/>
        <c:lblOffset val="100"/>
        <c:noMultiLvlLbl val="0"/>
      </c:catAx>
      <c:valAx>
        <c:axId val="59007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07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Extra_Mar19_26-03 (1).xlsx]Planilha5!Tabela dinâmica8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3373341258919677E-2"/>
          <c:y val="1.5648204230881396E-2"/>
          <c:w val="0.83940726385416919"/>
          <c:h val="0.73434932812885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EF-4222-ABFC-7D30DAA82F0B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7EF-4222-ABFC-7D30DAA82F0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7EF-4222-ABFC-7D30DAA82F0B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EF-4222-ABFC-7D30DAA82F0B}"/>
              </c:ext>
            </c:extLst>
          </c:dPt>
          <c:cat>
            <c:strRef>
              <c:f>Planilha5!$A$4:$A$10</c:f>
              <c:strCache>
                <c:ptCount val="6"/>
                <c:pt idx="0">
                  <c:v>Adicionar contatos</c:v>
                </c:pt>
                <c:pt idx="1">
                  <c:v>Compartilhar link de oferta</c:v>
                </c:pt>
                <c:pt idx="2">
                  <c:v>O aplicativo enviar ofertas aos meus contatos</c:v>
                </c:pt>
                <c:pt idx="3">
                  <c:v>Responder perguntas sobre os meus contatos</c:v>
                </c:pt>
                <c:pt idx="4">
                  <c:v>Ter parte do meu dinheiro de volta (caso eu mesmo compre)</c:v>
                </c:pt>
                <c:pt idx="5">
                  <c:v>Vender presencialmente</c:v>
                </c:pt>
              </c:strCache>
            </c:strRef>
          </c:cat>
          <c:val>
            <c:numRef>
              <c:f>Planilha5!$B$4:$B$10</c:f>
              <c:numCache>
                <c:formatCode>0.00%</c:formatCode>
                <c:ptCount val="6"/>
                <c:pt idx="0">
                  <c:v>0.15384615384615385</c:v>
                </c:pt>
                <c:pt idx="1">
                  <c:v>0.15384615384615385</c:v>
                </c:pt>
                <c:pt idx="2">
                  <c:v>0.19230769230769232</c:v>
                </c:pt>
                <c:pt idx="3">
                  <c:v>0.19230769230769232</c:v>
                </c:pt>
                <c:pt idx="4">
                  <c:v>0.11538461538461539</c:v>
                </c:pt>
                <c:pt idx="5">
                  <c:v>0.19230769230769232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EF-4222-ABFC-7D30DAA82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075264"/>
        <c:axId val="590076904"/>
      </c:barChart>
      <c:catAx>
        <c:axId val="59007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076904"/>
        <c:crosses val="autoZero"/>
        <c:auto val="1"/>
        <c:lblAlgn val="ctr"/>
        <c:lblOffset val="100"/>
        <c:noMultiLvlLbl val="0"/>
      </c:catAx>
      <c:valAx>
        <c:axId val="59007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07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Extra_Mar19_26-03 (1).xlsx]Planilha5!Tabela dinâmica8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BA9-4D14-864A-10E51F3E580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A9-4D14-864A-10E51F3E580D}"/>
              </c:ext>
            </c:extLst>
          </c:dPt>
          <c:cat>
            <c:strRef>
              <c:f>Planilha5!$A$4:$A$10</c:f>
              <c:strCache>
                <c:ptCount val="6"/>
                <c:pt idx="0">
                  <c:v>Adicionar contatos</c:v>
                </c:pt>
                <c:pt idx="1">
                  <c:v>Compartilhar link de oferta</c:v>
                </c:pt>
                <c:pt idx="2">
                  <c:v>O aplicativo enviar ofertas aos meus contatos</c:v>
                </c:pt>
                <c:pt idx="3">
                  <c:v>Responder perguntas sobre os meus contatos</c:v>
                </c:pt>
                <c:pt idx="4">
                  <c:v>Ter parte do meu dinheiro de volta (caso eu mesmo compre)</c:v>
                </c:pt>
                <c:pt idx="5">
                  <c:v>Vender presencialmente</c:v>
                </c:pt>
              </c:strCache>
            </c:strRef>
          </c:cat>
          <c:val>
            <c:numRef>
              <c:f>Planilha5!$B$4:$B$10</c:f>
              <c:numCache>
                <c:formatCode>0.00%</c:formatCode>
                <c:ptCount val="6"/>
                <c:pt idx="0">
                  <c:v>0.24561403508771928</c:v>
                </c:pt>
                <c:pt idx="1">
                  <c:v>0.21052631578947367</c:v>
                </c:pt>
                <c:pt idx="2">
                  <c:v>0.17543859649122806</c:v>
                </c:pt>
                <c:pt idx="3">
                  <c:v>0.17543859649122806</c:v>
                </c:pt>
                <c:pt idx="4">
                  <c:v>5.2631578947368418E-2</c:v>
                </c:pt>
                <c:pt idx="5">
                  <c:v>0.14035087719298245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9-4D14-864A-10E51F3E5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075264"/>
        <c:axId val="590076904"/>
      </c:barChart>
      <c:catAx>
        <c:axId val="59007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076904"/>
        <c:crosses val="autoZero"/>
        <c:auto val="1"/>
        <c:lblAlgn val="ctr"/>
        <c:lblOffset val="100"/>
        <c:noMultiLvlLbl val="0"/>
      </c:catAx>
      <c:valAx>
        <c:axId val="59007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07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Extra_Mar19_27-03.xlsx]ANÁLISE!Tabela dinâmica2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CLASSE</a:t>
            </a:r>
            <a:r>
              <a:rPr lang="en-US" baseline="0" dirty="0"/>
              <a:t> SOCIAL DE ACORDO COM A RENDA FAMILIAR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5769792374029334E-2"/>
          <c:y val="0.12094822020426116"/>
          <c:w val="0.84661003912972421"/>
          <c:h val="0.826757851389266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ANÁLISE!$B$3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ANÁLISE!$A$4:$A$8</c:f>
              <c:strCache>
                <c:ptCount val="4"/>
                <c:pt idx="0">
                  <c:v>B</c:v>
                </c:pt>
                <c:pt idx="1">
                  <c:v>C</c:v>
                </c:pt>
                <c:pt idx="2">
                  <c:v>D</c:v>
                </c:pt>
                <c:pt idx="3">
                  <c:v>E</c:v>
                </c:pt>
              </c:strCache>
            </c:strRef>
          </c:cat>
          <c:val>
            <c:numRef>
              <c:f>ANÁLISE!$B$4:$B$8</c:f>
              <c:numCache>
                <c:formatCode>General</c:formatCode>
                <c:ptCount val="4"/>
                <c:pt idx="0">
                  <c:v>10</c:v>
                </c:pt>
                <c:pt idx="1">
                  <c:v>47</c:v>
                </c:pt>
                <c:pt idx="2">
                  <c:v>41</c:v>
                </c:pt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1-40C6-BB3B-C9601D72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01208"/>
        <c:axId val="130505504"/>
      </c:barChart>
      <c:catAx>
        <c:axId val="20690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505504"/>
        <c:crosses val="autoZero"/>
        <c:auto val="1"/>
        <c:lblAlgn val="ctr"/>
        <c:lblOffset val="100"/>
        <c:noMultiLvlLbl val="0"/>
      </c:catAx>
      <c:valAx>
        <c:axId val="13050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90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Extra_Mar19_27-03.xlsx]ANÁLISE!Tabela dinâmica2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SEXO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ANÁLISE!$A$4:$A$6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ANÁLISE!$B$4:$B$6</c:f>
              <c:numCache>
                <c:formatCode>General</c:formatCode>
                <c:ptCount val="2"/>
                <c:pt idx="0">
                  <c:v>89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6-46C0-B0C0-5575C47D6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01208"/>
        <c:axId val="130505504"/>
      </c:barChart>
      <c:catAx>
        <c:axId val="20690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505504"/>
        <c:crosses val="autoZero"/>
        <c:auto val="1"/>
        <c:lblAlgn val="ctr"/>
        <c:lblOffset val="100"/>
        <c:noMultiLvlLbl val="0"/>
      </c:catAx>
      <c:valAx>
        <c:axId val="13050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90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Extra_Mar19_27-03.xlsx]ANÁLISE!Tabela dinâmica2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ANÁLISE!$A$4:$A$9</c:f>
              <c:strCache>
                <c:ptCount val="5"/>
                <c:pt idx="0">
                  <c:v>Centro-Oeste</c:v>
                </c:pt>
                <c:pt idx="1">
                  <c:v>Nordeste</c:v>
                </c:pt>
                <c:pt idx="2">
                  <c:v>Norte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ANÁLISE!$B$4:$B$9</c:f>
              <c:numCache>
                <c:formatCode>General</c:formatCode>
                <c:ptCount val="5"/>
                <c:pt idx="0">
                  <c:v>12</c:v>
                </c:pt>
                <c:pt idx="1">
                  <c:v>41</c:v>
                </c:pt>
                <c:pt idx="2">
                  <c:v>15</c:v>
                </c:pt>
                <c:pt idx="3">
                  <c:v>80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C-48DE-846A-98A8BAEEE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01208"/>
        <c:axId val="130505504"/>
      </c:barChart>
      <c:catAx>
        <c:axId val="20690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505504"/>
        <c:crosses val="autoZero"/>
        <c:auto val="1"/>
        <c:lblAlgn val="ctr"/>
        <c:lblOffset val="100"/>
        <c:noMultiLvlLbl val="0"/>
      </c:catAx>
      <c:valAx>
        <c:axId val="13050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90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[BD_Final_Geração de Renda Extra_Mar19_27-03.xlsx]ANÁLISE!Tabela dinâmica2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DISPOSIÇÃO EM PARTICIPAR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ANÁLISE!$A$4:$A$19</c:f>
              <c:strCache>
                <c:ptCount val="15"/>
                <c:pt idx="0">
                  <c:v>0 (Nenhuma chance)</c:v>
                </c:pt>
                <c:pt idx="1">
                  <c:v>1</c:v>
                </c:pt>
                <c:pt idx="2">
                  <c:v>10 (Instalaria com certeza)</c:v>
                </c:pt>
                <c:pt idx="3">
                  <c:v>10.0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4.0</c:v>
                </c:pt>
                <c:pt idx="8">
                  <c:v>5</c:v>
                </c:pt>
                <c:pt idx="9">
                  <c:v>5.0</c:v>
                </c:pt>
                <c:pt idx="10">
                  <c:v>6</c:v>
                </c:pt>
                <c:pt idx="11">
                  <c:v>7</c:v>
                </c:pt>
                <c:pt idx="12">
                  <c:v>7.0</c:v>
                </c:pt>
                <c:pt idx="13">
                  <c:v>8</c:v>
                </c:pt>
                <c:pt idx="14">
                  <c:v>9</c:v>
                </c:pt>
              </c:strCache>
            </c:strRef>
          </c:cat>
          <c:val>
            <c:numRef>
              <c:f>ANÁLISE!$B$4:$B$19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47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5</c:v>
                </c:pt>
                <c:pt idx="7">
                  <c:v>1</c:v>
                </c:pt>
                <c:pt idx="8">
                  <c:v>21</c:v>
                </c:pt>
                <c:pt idx="9">
                  <c:v>1</c:v>
                </c:pt>
                <c:pt idx="10">
                  <c:v>12</c:v>
                </c:pt>
                <c:pt idx="11">
                  <c:v>32</c:v>
                </c:pt>
                <c:pt idx="12">
                  <c:v>3</c:v>
                </c:pt>
                <c:pt idx="13">
                  <c:v>21</c:v>
                </c:pt>
                <c:pt idx="1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6-40EF-AF4E-E60990B72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01208"/>
        <c:axId val="130505504"/>
      </c:barChart>
      <c:catAx>
        <c:axId val="20690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505504"/>
        <c:crosses val="autoZero"/>
        <c:auto val="1"/>
        <c:lblAlgn val="ctr"/>
        <c:lblOffset val="100"/>
        <c:noMultiLvlLbl val="0"/>
      </c:catAx>
      <c:valAx>
        <c:axId val="13050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90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644-E5E3-4613-9CB5-FA64E520D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9DA70-FE64-44F0-9BE4-EE47F4BBA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C7FD1-B7D5-4170-B197-AEA83ECB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F7B03-DBF0-47CB-A3D5-731D91A4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BFFBE-8745-46B2-B931-0CC8C053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7074F-0163-4CD5-9A04-1624AEA0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AD06C-AB5C-4F61-8683-B178E4EB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0969F-73F7-4BEF-B174-1C794B82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DB5AD-0E3B-452E-B737-9AD03FBA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34A3A-D9AA-4204-83AB-5008CB9A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6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6634F-9A07-4006-A61A-A5085EADE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81E682-F6FF-4E04-A331-03686E29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564EC-108B-4C9B-BA98-5A137D52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AB7AD-3AC2-4284-A2C2-394F874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07EB8-960F-4C12-A34A-4970F140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2B8C1-A0F0-4711-92C1-64DE2853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A2364-B4D2-449C-A8FD-AB0B7779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C1F34-90CD-4320-AE0D-A0A87C4E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F1EDB-4E4A-40B2-B2C6-5120F1EB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3B023-B4C1-4528-B72A-D5C0FF7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8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A0FA3-E98A-49E5-9066-967E920C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5C4F7-3115-4958-949C-CAA07E83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55CE9-476F-4D7A-B05C-1D1979F6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8F66C-0EFA-447B-8869-E972B993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04B80-25C6-449B-A72E-D95E45F8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61865-220C-4668-98E7-9569D413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ABE69-A7E1-4156-8E22-BB8C71C1E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2E2E66-C505-48EE-8735-F9F124ED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4A106-BCBB-4FC9-B72B-44CA8855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5DA8D5-78AA-441E-BA7A-4DDD2BFD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0D0663-050A-4AC0-B217-C6EA32EA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5FCD-E0B6-45FC-83F7-AC6CFE2F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AD63-7B87-4C54-B8C3-EDA4F344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C415E3-A2D3-4917-ABD7-0A9443A4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7365E4-5966-45B3-B214-6A5E4643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9EF1AE-A33A-490C-BD53-B1DA242A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8F60A4-59BD-471C-B96A-ECF92E1F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3E2226-39F1-4A11-98ED-D5543BA9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3EDB9A-1D83-4811-8604-D090CD12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4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DF9F-2C74-4F87-9174-492B8D32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6D7FE8-9D9A-4D78-9BA0-2B1D2DBC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E2E93-79F7-40D7-B2E8-A9B11167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CE74AA-6C96-421E-9845-3D1840DD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68E4D5-57CC-45DC-8DF3-4887FAF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D6FFDB-419B-4206-AFA6-CBC7CB56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835907-F471-4BBB-A590-C0BA55A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58141-E807-4E82-8B8B-DAAFAFE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38553-B4ED-48CE-9D21-36DECF6C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9682EA-95B2-4708-B8A9-9FAC3F6C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9B897-1082-4600-BBED-856021E5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3A1522-DB03-4E73-95E8-AC1A7E18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8DF46A-B3C5-41CA-A4D1-5E867F7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82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2E1D7-0236-44A8-B862-DF0BC93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C78646-142F-4DF1-93DE-D91385645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B26D89-3212-43E2-9D05-10E44EA1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95244F-095D-4D83-93FC-A4884485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0E0D20-EE20-4148-9BF5-5E6F7DA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D3C82-24B9-4886-AFB1-C3BD2B39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AA0B95-4EFE-4594-A592-8C590386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26360-FB86-4B7D-9EE3-00AFBC35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1EA6E-CA5F-4136-A2DD-E71E43EF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1896-B48B-44C6-AA2D-01A349D5AAB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B48E6-FCBE-43CA-B22E-58F11C17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A1885-0C9D-46E5-B51A-74696F57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7973-2430-489F-92F0-065AA919B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iagorodrigo.com.br/artigo/faixas-salariais-classe-social-abep-ib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17B2B-D9A1-4F2D-9989-3D24DC82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OpinionBox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8A484-35C2-4E7A-8B6F-003C263C8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26/03/2019</a:t>
            </a:r>
          </a:p>
        </p:txBody>
      </p:sp>
    </p:spTree>
    <p:extLst>
      <p:ext uri="{BB962C8B-B14F-4D97-AF65-F5344CB8AC3E}">
        <p14:creationId xmlns:p14="http://schemas.microsoft.com/office/powerpoint/2010/main" val="367150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74A7E-8AA0-4A00-97C9-C5E9924D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Rejeição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D98D6-EF2F-4D5B-B4D0-CD6C00C0D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D2F968D-2FAF-4A6D-950B-3A7AE19AC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10134"/>
              </p:ext>
            </p:extLst>
          </p:nvPr>
        </p:nvGraphicFramePr>
        <p:xfrm>
          <a:off x="325029" y="5781500"/>
          <a:ext cx="296163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1635">
                  <a:extLst>
                    <a:ext uri="{9D8B030D-6E8A-4147-A177-3AD203B41FA5}">
                      <a16:colId xmlns:a16="http://schemas.microsoft.com/office/drawing/2014/main" val="18531331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Outros: A comissão de apenas 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5541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Outros: Rentabilidade baixa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857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Outros: recompensa financeira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9681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Outros: poderia acrescentar mais alguma coisa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83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Outros: começar do zero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7218205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80A540B3-55DA-4CD5-93B6-2A7C6623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2937"/>
            <a:ext cx="4351667" cy="44820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FB59CA6E-4357-42BD-AFFB-B65F903AE014}"/>
              </a:ext>
            </a:extLst>
          </p:cNvPr>
          <p:cNvGrpSpPr/>
          <p:nvPr/>
        </p:nvGrpSpPr>
        <p:grpSpPr>
          <a:xfrm>
            <a:off x="325029" y="1063917"/>
            <a:ext cx="4219509" cy="4481020"/>
            <a:chOff x="325029" y="619300"/>
            <a:chExt cx="4219509" cy="448102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776B65D-2C40-488D-A9D3-31D811BD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029" y="619300"/>
              <a:ext cx="4219509" cy="448102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238AD39-F326-447B-BEA1-881DCA2C8497}"/>
                </a:ext>
              </a:extLst>
            </p:cNvPr>
            <p:cNvSpPr txBox="1"/>
            <p:nvPr/>
          </p:nvSpPr>
          <p:spPr>
            <a:xfrm>
              <a:off x="3067415" y="4395831"/>
              <a:ext cx="1284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SEM FILTRO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8A855C44-075C-46BB-A428-525F63DB5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162100"/>
            <a:ext cx="6381750" cy="619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D49147-2B7C-4730-8A45-A143CCBA184C}"/>
              </a:ext>
            </a:extLst>
          </p:cNvPr>
          <p:cNvSpPr txBox="1"/>
          <p:nvPr/>
        </p:nvSpPr>
        <p:spPr>
          <a:xfrm>
            <a:off x="8673667" y="4840448"/>
            <a:ext cx="33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 C, D, E ; JOVEM/MADURO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FD38ED-6FA6-4EA6-A83D-C08CDE3A68C4}"/>
              </a:ext>
            </a:extLst>
          </p:cNvPr>
          <p:cNvSpPr txBox="1"/>
          <p:nvPr/>
        </p:nvSpPr>
        <p:spPr>
          <a:xfrm>
            <a:off x="3925166" y="5500036"/>
            <a:ext cx="8103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tendências são as mesmas com filtro ou sem filtro. As menores rejeições são: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Aplicativo ofertar aos contatos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Cash-</a:t>
            </a:r>
            <a:r>
              <a:rPr lang="pt-BR" dirty="0" err="1"/>
              <a:t>back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Compartilhamento de link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57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41901B-B2D9-44EE-B7DA-2C53F45F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32750"/>
            <a:ext cx="6638925" cy="352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A4FB77-825E-4103-9D7C-3D7299CA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1" y="1033943"/>
            <a:ext cx="2253462" cy="479011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D7BC71-3C89-4A34-9750-9ADA2CA0A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85" y="1032457"/>
            <a:ext cx="2292950" cy="4791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398644-7329-4646-85A4-0DDF86AD4886}"/>
              </a:ext>
            </a:extLst>
          </p:cNvPr>
          <p:cNvSpPr txBox="1"/>
          <p:nvPr/>
        </p:nvSpPr>
        <p:spPr>
          <a:xfrm>
            <a:off x="1314116" y="5824057"/>
            <a:ext cx="12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SEM FILTRO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1D2C5C-5459-4765-A524-AAEB95F2E382}"/>
              </a:ext>
            </a:extLst>
          </p:cNvPr>
          <p:cNvSpPr txBox="1"/>
          <p:nvPr/>
        </p:nvSpPr>
        <p:spPr>
          <a:xfrm>
            <a:off x="4000999" y="5824057"/>
            <a:ext cx="33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 C, D, E ; JOVEM/MADURO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C2FB00-AF3C-410D-BED9-FF6AE04920E0}"/>
              </a:ext>
            </a:extLst>
          </p:cNvPr>
          <p:cNvSpPr txBox="1"/>
          <p:nvPr/>
        </p:nvSpPr>
        <p:spPr>
          <a:xfrm>
            <a:off x="7592037" y="1199626"/>
            <a:ext cx="1914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NPS (SEM FILTRO):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Detratores: 58</a:t>
            </a:r>
          </a:p>
          <a:p>
            <a:r>
              <a:rPr lang="pt-BR" dirty="0"/>
              <a:t>- Neutros: 61</a:t>
            </a:r>
          </a:p>
          <a:p>
            <a:r>
              <a:rPr lang="pt-BR" dirty="0"/>
              <a:t>- Promotores: 66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NPS: 4 [razoável]</a:t>
            </a:r>
            <a:br>
              <a:rPr lang="pt-BR" b="1" dirty="0">
                <a:solidFill>
                  <a:srgbClr val="FF0000"/>
                </a:solidFill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153294-9778-4A66-ABCB-E7347908EAE3}"/>
              </a:ext>
            </a:extLst>
          </p:cNvPr>
          <p:cNvSpPr txBox="1"/>
          <p:nvPr/>
        </p:nvSpPr>
        <p:spPr>
          <a:xfrm>
            <a:off x="7193090" y="3753069"/>
            <a:ext cx="444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Percebe-se uma grande faixa em “Neutros”</a:t>
            </a:r>
          </a:p>
          <a:p>
            <a:r>
              <a:rPr lang="pt-BR" i="1" dirty="0"/>
              <a:t>e são esses que precisamos ser conquistados.</a:t>
            </a:r>
          </a:p>
        </p:txBody>
      </p:sp>
    </p:spTree>
    <p:extLst>
      <p:ext uri="{BB962C8B-B14F-4D97-AF65-F5344CB8AC3E}">
        <p14:creationId xmlns:p14="http://schemas.microsoft.com/office/powerpoint/2010/main" val="16281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1904E2-93DA-47EE-9EB9-C10D62B1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32750"/>
            <a:ext cx="6638925" cy="3524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F0AE1A7-4BEC-4AC5-AC46-52041F0E2B28}"/>
              </a:ext>
            </a:extLst>
          </p:cNvPr>
          <p:cNvSpPr txBox="1"/>
          <p:nvPr/>
        </p:nvSpPr>
        <p:spPr>
          <a:xfrm>
            <a:off x="1802868" y="1082180"/>
            <a:ext cx="98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Focando nos </a:t>
            </a:r>
            <a:r>
              <a:rPr lang="pt-BR" i="1" dirty="0"/>
              <a:t>“</a:t>
            </a:r>
            <a:r>
              <a:rPr lang="pt-BR" b="1" i="1" dirty="0"/>
              <a:t>Promotores</a:t>
            </a:r>
            <a:r>
              <a:rPr lang="pt-BR" i="1" dirty="0"/>
              <a:t>”</a:t>
            </a:r>
            <a:r>
              <a:rPr lang="pt-BR" dirty="0"/>
              <a:t> percebemos que o </a:t>
            </a:r>
            <a:r>
              <a:rPr lang="pt-BR" b="1" dirty="0"/>
              <a:t>compartilhamento</a:t>
            </a:r>
            <a:r>
              <a:rPr lang="pt-BR" dirty="0"/>
              <a:t> é o aspecto que tem menos rejeição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23BE454-7086-4DF7-9892-BD3B11F85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263341"/>
              </p:ext>
            </p:extLst>
          </p:nvPr>
        </p:nvGraphicFramePr>
        <p:xfrm>
          <a:off x="2411729" y="1837148"/>
          <a:ext cx="736854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83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23BE454-7086-4DF7-9892-BD3B11F85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73531"/>
              </p:ext>
            </p:extLst>
          </p:nvPr>
        </p:nvGraphicFramePr>
        <p:xfrm>
          <a:off x="2459674" y="2120796"/>
          <a:ext cx="7272647" cy="396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0E39E363-3D97-4CB5-B8EE-D09E23F3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232750"/>
            <a:ext cx="6638925" cy="3524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6F4C9D0-AC11-4658-9AF2-CAB2B1EC2CE5}"/>
              </a:ext>
            </a:extLst>
          </p:cNvPr>
          <p:cNvSpPr txBox="1"/>
          <p:nvPr/>
        </p:nvSpPr>
        <p:spPr>
          <a:xfrm>
            <a:off x="1802868" y="1082180"/>
            <a:ext cx="858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Focando nos </a:t>
            </a:r>
            <a:r>
              <a:rPr lang="pt-BR" i="1" dirty="0"/>
              <a:t>“</a:t>
            </a:r>
            <a:r>
              <a:rPr lang="pt-BR" b="1" i="1" dirty="0"/>
              <a:t>Neutros</a:t>
            </a:r>
            <a:r>
              <a:rPr lang="pt-BR" i="1" dirty="0"/>
              <a:t>”</a:t>
            </a:r>
            <a:r>
              <a:rPr lang="pt-BR" dirty="0"/>
              <a:t> percebemos que o </a:t>
            </a:r>
            <a:r>
              <a:rPr lang="pt-BR" b="1" dirty="0"/>
              <a:t>cash-</a:t>
            </a:r>
            <a:r>
              <a:rPr lang="pt-BR" b="1" dirty="0" err="1"/>
              <a:t>back</a:t>
            </a:r>
            <a:r>
              <a:rPr lang="pt-BR" dirty="0"/>
              <a:t> é o aspecto que tem menos rejeição</a:t>
            </a:r>
          </a:p>
        </p:txBody>
      </p:sp>
    </p:spTree>
    <p:extLst>
      <p:ext uri="{BB962C8B-B14F-4D97-AF65-F5344CB8AC3E}">
        <p14:creationId xmlns:p14="http://schemas.microsoft.com/office/powerpoint/2010/main" val="100358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23BE454-7086-4DF7-9892-BD3B11F85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210677"/>
              </p:ext>
            </p:extLst>
          </p:nvPr>
        </p:nvGraphicFramePr>
        <p:xfrm>
          <a:off x="2411730" y="1960437"/>
          <a:ext cx="736854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D95591CE-C8AD-462C-9D98-3A15E4A6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232750"/>
            <a:ext cx="6638925" cy="3524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39220A-CDE3-44DB-9470-92B51804B216}"/>
              </a:ext>
            </a:extLst>
          </p:cNvPr>
          <p:cNvSpPr txBox="1"/>
          <p:nvPr/>
        </p:nvSpPr>
        <p:spPr>
          <a:xfrm>
            <a:off x="1802868" y="1082180"/>
            <a:ext cx="888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Focando nos </a:t>
            </a:r>
            <a:r>
              <a:rPr lang="pt-BR" i="1" dirty="0"/>
              <a:t>“</a:t>
            </a:r>
            <a:r>
              <a:rPr lang="pt-BR" b="1" i="1" dirty="0"/>
              <a:t>Detratores</a:t>
            </a:r>
            <a:r>
              <a:rPr lang="pt-BR" i="1" dirty="0"/>
              <a:t>”</a:t>
            </a:r>
            <a:r>
              <a:rPr lang="pt-BR" dirty="0"/>
              <a:t> percebemos que o </a:t>
            </a:r>
            <a:r>
              <a:rPr lang="pt-BR" b="1" dirty="0"/>
              <a:t>cash-</a:t>
            </a:r>
            <a:r>
              <a:rPr lang="pt-BR" b="1" dirty="0" err="1"/>
              <a:t>back</a:t>
            </a:r>
            <a:r>
              <a:rPr lang="pt-BR" dirty="0"/>
              <a:t> é o aspecto que tem menos rejeição</a:t>
            </a:r>
          </a:p>
        </p:txBody>
      </p:sp>
    </p:spTree>
    <p:extLst>
      <p:ext uri="{BB962C8B-B14F-4D97-AF65-F5344CB8AC3E}">
        <p14:creationId xmlns:p14="http://schemas.microsoft.com/office/powerpoint/2010/main" val="51735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DF1A0-C7A0-4DD7-86B8-2E1AA8C4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renda própria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6DA732-3C58-4AD9-9A3E-79E910467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2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88E9B4-9C8B-4904-BC9F-89FF8371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51972"/>
            <a:ext cx="3105150" cy="53340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7CDF8D5E-6D5F-41B6-88F4-D019AE1F8AA9}"/>
              </a:ext>
            </a:extLst>
          </p:cNvPr>
          <p:cNvGrpSpPr/>
          <p:nvPr/>
        </p:nvGrpSpPr>
        <p:grpSpPr>
          <a:xfrm>
            <a:off x="389755" y="1153274"/>
            <a:ext cx="3761004" cy="5157134"/>
            <a:chOff x="389755" y="1153274"/>
            <a:chExt cx="3761004" cy="515713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AEDC4CF-A8E7-4B60-934B-F5C66287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755" y="1153274"/>
              <a:ext cx="3761004" cy="5157134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BAD96A0-3447-46CB-8A39-20C56D8231A7}"/>
                </a:ext>
              </a:extLst>
            </p:cNvPr>
            <p:cNvSpPr txBox="1"/>
            <p:nvPr/>
          </p:nvSpPr>
          <p:spPr>
            <a:xfrm>
              <a:off x="2409104" y="5520060"/>
              <a:ext cx="1284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SEM FILTRO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8F4689-5ECF-40B8-8FDD-F12AB0B0F818}"/>
              </a:ext>
            </a:extLst>
          </p:cNvPr>
          <p:cNvGrpSpPr/>
          <p:nvPr/>
        </p:nvGrpSpPr>
        <p:grpSpPr>
          <a:xfrm>
            <a:off x="4689214" y="1153274"/>
            <a:ext cx="5093682" cy="5158800"/>
            <a:chOff x="4689214" y="1153274"/>
            <a:chExt cx="5093682" cy="51588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9DD5A2D-150D-4BBC-AB8F-63FFFC88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14" y="1153274"/>
              <a:ext cx="5093682" cy="51588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5B303E4-A64E-4275-8DB4-E2150745A0D1}"/>
                </a:ext>
              </a:extLst>
            </p:cNvPr>
            <p:cNvSpPr txBox="1"/>
            <p:nvPr/>
          </p:nvSpPr>
          <p:spPr>
            <a:xfrm>
              <a:off x="7975984" y="5520060"/>
              <a:ext cx="15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IDADE: 16 à 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05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5D20CA-9FD6-4B33-9989-7236AB5E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51972"/>
            <a:ext cx="3105150" cy="5334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BC2FAB2-1068-4E46-BA21-D0A104880FA8}"/>
              </a:ext>
            </a:extLst>
          </p:cNvPr>
          <p:cNvGrpSpPr/>
          <p:nvPr/>
        </p:nvGrpSpPr>
        <p:grpSpPr>
          <a:xfrm>
            <a:off x="252353" y="1385473"/>
            <a:ext cx="3837734" cy="5158800"/>
            <a:chOff x="730526" y="1385473"/>
            <a:chExt cx="3837734" cy="5158800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A00C068-182E-4AA1-8395-6A09DF6F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26" y="1385473"/>
              <a:ext cx="3837734" cy="51588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5825F79-369A-412F-A421-B8F5A0FC7700}"/>
                </a:ext>
              </a:extLst>
            </p:cNvPr>
            <p:cNvSpPr txBox="1"/>
            <p:nvPr/>
          </p:nvSpPr>
          <p:spPr>
            <a:xfrm>
              <a:off x="2649393" y="5780118"/>
              <a:ext cx="15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IDADE: 25 à 29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6E2F02E-95BF-482A-BA0F-E68E5249E4F3}"/>
              </a:ext>
            </a:extLst>
          </p:cNvPr>
          <p:cNvGrpSpPr/>
          <p:nvPr/>
        </p:nvGrpSpPr>
        <p:grpSpPr>
          <a:xfrm>
            <a:off x="4758785" y="1385473"/>
            <a:ext cx="3343130" cy="5158800"/>
            <a:chOff x="5549798" y="1385473"/>
            <a:chExt cx="3343130" cy="51588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F8176F7-BDA8-47B6-928B-7B980814B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798" y="1385473"/>
              <a:ext cx="2855505" cy="51588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F0422A2-D33A-4C7F-B2D0-098C69704A25}"/>
                </a:ext>
              </a:extLst>
            </p:cNvPr>
            <p:cNvSpPr txBox="1"/>
            <p:nvPr/>
          </p:nvSpPr>
          <p:spPr>
            <a:xfrm>
              <a:off x="7323459" y="5780118"/>
              <a:ext cx="15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IDADE: 30 à 39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6FCDFBC-9924-42FD-8083-649E749AA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427" y="1385473"/>
            <a:ext cx="3353220" cy="5158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597DB6-8C97-4C03-A2D8-FE4B29379F42}"/>
              </a:ext>
            </a:extLst>
          </p:cNvPr>
          <p:cNvSpPr txBox="1"/>
          <p:nvPr/>
        </p:nvSpPr>
        <p:spPr>
          <a:xfrm>
            <a:off x="10370178" y="5780118"/>
            <a:ext cx="156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IDADE: 40 à 49</a:t>
            </a:r>
          </a:p>
        </p:txBody>
      </p:sp>
    </p:spTree>
    <p:extLst>
      <p:ext uri="{BB962C8B-B14F-4D97-AF65-F5344CB8AC3E}">
        <p14:creationId xmlns:p14="http://schemas.microsoft.com/office/powerpoint/2010/main" val="419123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A315E45-2E0C-47C7-AD39-0C6ED1E23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294544"/>
              </p:ext>
            </p:extLst>
          </p:nvPr>
        </p:nvGraphicFramePr>
        <p:xfrm>
          <a:off x="431077" y="1643400"/>
          <a:ext cx="4547408" cy="35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A598B80-CFA8-4FB2-B6B9-B18DCDF4AE28}"/>
              </a:ext>
            </a:extLst>
          </p:cNvPr>
          <p:cNvSpPr txBox="1"/>
          <p:nvPr/>
        </p:nvSpPr>
        <p:spPr>
          <a:xfrm>
            <a:off x="1449696" y="498764"/>
            <a:ext cx="929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Considerando as faixas de renda entre “0” e “R$ 3.620” (C, D, E) temos as seguintes distribuições: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A315E45-2E0C-47C7-AD39-0C6ED1E23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814665"/>
              </p:ext>
            </p:extLst>
          </p:nvPr>
        </p:nvGraphicFramePr>
        <p:xfrm>
          <a:off x="7214123" y="1643400"/>
          <a:ext cx="4546800" cy="357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486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24AA9-20B5-46E1-B769-F06531A9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 da amostra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5F889C2-D624-44F1-A7D6-EA408F93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0" y="2509911"/>
            <a:ext cx="114218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A315E45-2E0C-47C7-AD39-0C6ED1E23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05975"/>
              </p:ext>
            </p:extLst>
          </p:nvPr>
        </p:nvGraphicFramePr>
        <p:xfrm>
          <a:off x="461010" y="1783977"/>
          <a:ext cx="4546800" cy="357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B342585-651F-4B4C-A0EC-61D2FD232C02}"/>
              </a:ext>
            </a:extLst>
          </p:cNvPr>
          <p:cNvSpPr txBox="1"/>
          <p:nvPr/>
        </p:nvSpPr>
        <p:spPr>
          <a:xfrm>
            <a:off x="1449696" y="498764"/>
            <a:ext cx="929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Considerando as faixas de renda entre “” e “R$ 3.620” (C, D, E) temos as seguintes distribuições:</a:t>
            </a:r>
          </a:p>
        </p:txBody>
      </p:sp>
    </p:spTree>
    <p:extLst>
      <p:ext uri="{BB962C8B-B14F-4D97-AF65-F5344CB8AC3E}">
        <p14:creationId xmlns:p14="http://schemas.microsoft.com/office/powerpoint/2010/main" val="129370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18ADA0A-BF74-4C6F-8744-B22E6F8F83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640893"/>
              </p:ext>
            </p:extLst>
          </p:nvPr>
        </p:nvGraphicFramePr>
        <p:xfrm>
          <a:off x="174812" y="215153"/>
          <a:ext cx="11308976" cy="634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94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936CD-E130-4F20-BA3A-142C37C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atividades preferidas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4A46F1-53D4-4557-BF72-C51466334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7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7CF9C1-E993-4368-A1CC-A30B4A43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541231"/>
            <a:ext cx="7658100" cy="5172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89C8BA-F954-4423-9753-D80666D6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519430"/>
            <a:ext cx="6267450" cy="4953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C0F2176-EFA8-4746-B756-7287D5D58816}"/>
              </a:ext>
            </a:extLst>
          </p:cNvPr>
          <p:cNvSpPr/>
          <p:nvPr/>
        </p:nvSpPr>
        <p:spPr>
          <a:xfrm>
            <a:off x="1836069" y="1171794"/>
            <a:ext cx="876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Filtros aplicados: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</a:t>
            </a:r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Classe social: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C, D, E </a:t>
            </a:r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Faixa etária: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16 a 24, 25 a 29, 30 a 39 </a:t>
            </a:r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Sexo: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M, 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3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374C82-D098-4897-8A29-91E45314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6" y="643467"/>
            <a:ext cx="81033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3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C07707-2AD1-45BA-9F5C-4B532E8E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0" y="643467"/>
            <a:ext cx="91704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F48A78-9F18-4353-8AE1-EF59F5B6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0" y="643467"/>
            <a:ext cx="6814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F7FA48-9D64-404D-B3A4-114FBEF9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7"/>
            <a:ext cx="86709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8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1CC7F8-E59E-4A6B-AE26-81055D6C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1" y="152496"/>
            <a:ext cx="6908800" cy="63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93D440-441E-4FFF-9274-B9C8C97D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85" y="0"/>
            <a:ext cx="10547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ADCEB-5133-4B03-8CA5-3402FB89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Sobre Classe Social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9AB5A4-CEA1-4100-A275-16AB1BB7F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0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83C45-0081-41F6-87CC-6E314FA6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A </a:t>
            </a:r>
            <a:r>
              <a:rPr lang="pt-BR" sz="2000" dirty="0" err="1">
                <a:solidFill>
                  <a:srgbClr val="FFFFFF"/>
                </a:solidFill>
              </a:rPr>
              <a:t>OpinionBox</a:t>
            </a:r>
            <a:r>
              <a:rPr lang="pt-BR" sz="2000" dirty="0">
                <a:solidFill>
                  <a:srgbClr val="FFFFFF"/>
                </a:solidFill>
              </a:rPr>
              <a:t> classifica a classe social considerando a </a:t>
            </a:r>
            <a:r>
              <a:rPr lang="pt-BR" sz="2000" u="sng" dirty="0">
                <a:solidFill>
                  <a:srgbClr val="FFFFFF"/>
                </a:solidFill>
              </a:rPr>
              <a:t>renda familiar</a:t>
            </a:r>
            <a:r>
              <a:rPr lang="pt-BR" sz="2000" dirty="0">
                <a:solidFill>
                  <a:srgbClr val="FFFFFF"/>
                </a:solidFill>
              </a:rPr>
              <a:t> de acordo com a tabela ao lado.</a:t>
            </a: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Uma leitura interessante sobre:</a:t>
            </a: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  <a:hlinkClick r:id="rId3"/>
              </a:rPr>
              <a:t>https://thiagorodrigo.com.br/artigo/faixas-salariais-classe-social-abep-ibge/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09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19FD68-666A-49A2-9A8A-4B24CF49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61" y="0"/>
            <a:ext cx="9274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30B998-9810-4ADC-8340-4B333168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46" y="0"/>
            <a:ext cx="6849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8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B0A00D-956F-455D-875B-00B1FC3D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2" y="0"/>
            <a:ext cx="9992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87E28-BFD5-482C-A463-CA4EBD07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59" y="0"/>
            <a:ext cx="7776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3AA5-795C-4B67-B508-6C31BAB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Faixas de 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2850E-AD25-48A0-BADE-755AE47E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16 .. 20 – ADOLESCENTE</a:t>
            </a:r>
          </a:p>
          <a:p>
            <a:r>
              <a:rPr lang="pt-BR" dirty="0"/>
              <a:t>21 .. 30 – JOVEM </a:t>
            </a:r>
          </a:p>
          <a:p>
            <a:r>
              <a:rPr lang="pt-BR" dirty="0"/>
              <a:t>31 .. 40 – ADULTO </a:t>
            </a:r>
          </a:p>
          <a:p>
            <a:r>
              <a:rPr lang="pt-BR" dirty="0"/>
              <a:t>41 .. 50 – MADURO </a:t>
            </a:r>
          </a:p>
          <a:p>
            <a:r>
              <a:rPr lang="pt-BR" dirty="0"/>
              <a:t>51 .. 65 – MELHOR IDADE</a:t>
            </a:r>
          </a:p>
        </p:txBody>
      </p:sp>
    </p:spTree>
    <p:extLst>
      <p:ext uri="{BB962C8B-B14F-4D97-AF65-F5344CB8AC3E}">
        <p14:creationId xmlns:p14="http://schemas.microsoft.com/office/powerpoint/2010/main" val="2742180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AAD589-5678-4C31-919A-7D719C28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912" y="0"/>
            <a:ext cx="660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6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28F667-D9C0-4565-8140-CBFE7370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8" y="0"/>
            <a:ext cx="1026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57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128E2F-CF5D-4FD6-995C-7E103C88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31" y="0"/>
            <a:ext cx="9518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6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7AB447-56EA-44C6-A0A8-4D9AF28B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55" y="0"/>
            <a:ext cx="9015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9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4A0866-E720-4E87-9C83-2BB1BE68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22" y="0"/>
            <a:ext cx="751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4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7464-4A21-433F-8A6C-4A08904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valor pelo questionário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E31AF-132C-4A04-AC7A-EDABBF39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473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BC382-4B8E-4F91-9B7E-C8A3EBCE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 final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AE11D1-A81F-4E88-A03E-9C383C2AE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261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159C-608F-404F-9873-A9AE27FD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 #1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0B344-8A44-455A-9183-2CBD7789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Mulher</a:t>
            </a:r>
          </a:p>
          <a:p>
            <a:r>
              <a:rPr lang="pt-BR" dirty="0"/>
              <a:t>Idade entre 20 e 40 anos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ADOLESCENTE</a:t>
            </a:r>
            <a:r>
              <a:rPr lang="pt-BR" dirty="0"/>
              <a:t> - JOVEM – ADULTO -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MADURO</a:t>
            </a:r>
            <a:r>
              <a:rPr lang="pt-BR" dirty="0"/>
              <a:t>)</a:t>
            </a:r>
          </a:p>
          <a:p>
            <a:r>
              <a:rPr lang="pt-BR" dirty="0"/>
              <a:t>Renda familiar entre 0 e $5.000 (Classes C, D, E)</a:t>
            </a:r>
          </a:p>
          <a:p>
            <a:r>
              <a:rPr lang="pt-BR" dirty="0"/>
              <a:t>Sudeste e Nordeste</a:t>
            </a:r>
          </a:p>
          <a:p>
            <a:r>
              <a:rPr lang="pt-BR" dirty="0"/>
              <a:t>Consumidor</a:t>
            </a:r>
          </a:p>
          <a:p>
            <a:r>
              <a:rPr lang="pt-BR" dirty="0"/>
              <a:t>Sem tempo</a:t>
            </a:r>
          </a:p>
          <a:p>
            <a:r>
              <a:rPr lang="pt-BR" dirty="0"/>
              <a:t>Ativo nas redes sociais</a:t>
            </a:r>
          </a:p>
        </p:txBody>
      </p:sp>
    </p:spTree>
    <p:extLst>
      <p:ext uri="{BB962C8B-B14F-4D97-AF65-F5344CB8AC3E}">
        <p14:creationId xmlns:p14="http://schemas.microsoft.com/office/powerpoint/2010/main" val="4046745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54EC6-75D3-420A-9533-CD20344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ela esta disposta a fazer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0AA31-EB29-4B7B-A0BB-8B2DDF93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Cash-</a:t>
            </a:r>
            <a:r>
              <a:rPr lang="pt-BR" dirty="0" err="1"/>
              <a:t>back</a:t>
            </a:r>
            <a:endParaRPr lang="pt-BR" dirty="0"/>
          </a:p>
          <a:p>
            <a:r>
              <a:rPr lang="pt-BR" dirty="0"/>
              <a:t>Oferecer os seus contatos (mas não responder sobre)</a:t>
            </a:r>
          </a:p>
          <a:p>
            <a:r>
              <a:rPr lang="pt-BR" dirty="0"/>
              <a:t>Compartilhar link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56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4A6A5-EF57-4EBD-9722-84E7A384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sobre foco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A6B3C-1B5E-4B7C-9843-4A369E74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Cash-</a:t>
            </a:r>
            <a:r>
              <a:rPr lang="pt-BR" dirty="0" err="1"/>
              <a:t>back</a:t>
            </a:r>
            <a:endParaRPr lang="pt-BR" dirty="0"/>
          </a:p>
          <a:p>
            <a:r>
              <a:rPr lang="pt-BR" dirty="0"/>
              <a:t>Envio de ofertas aos contatos do Facebook, e outros.</a:t>
            </a:r>
          </a:p>
          <a:p>
            <a:pPr lvl="1"/>
            <a:r>
              <a:rPr lang="pt-BR" dirty="0"/>
              <a:t>Sem questionário ou correlatos</a:t>
            </a:r>
          </a:p>
        </p:txBody>
      </p:sp>
    </p:spTree>
    <p:extLst>
      <p:ext uri="{BB962C8B-B14F-4D97-AF65-F5344CB8AC3E}">
        <p14:creationId xmlns:p14="http://schemas.microsoft.com/office/powerpoint/2010/main" val="5114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9DE805-9CA6-4063-96DD-EDA5D33E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" y="367982"/>
            <a:ext cx="10696575" cy="371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9E097D-940B-43B5-B439-9CFA2F45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84" y="1032615"/>
            <a:ext cx="5643470" cy="24399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F66FBC-FB20-4A89-A1D7-84090D0D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02" y="3765744"/>
            <a:ext cx="5773098" cy="2440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18E995-5BEA-465D-81E8-755A169F1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105" y="3765744"/>
            <a:ext cx="5949993" cy="244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274C-9B0D-479D-A430-9CA6E9C975C5}"/>
              </a:ext>
            </a:extLst>
          </p:cNvPr>
          <p:cNvSpPr txBox="1"/>
          <p:nvPr/>
        </p:nvSpPr>
        <p:spPr>
          <a:xfrm>
            <a:off x="5575723" y="2541864"/>
            <a:ext cx="12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SEM FILTRO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1D4CA5-9C53-415A-ADFE-0CE378DB1DBA}"/>
              </a:ext>
            </a:extLst>
          </p:cNvPr>
          <p:cNvSpPr txBox="1"/>
          <p:nvPr/>
        </p:nvSpPr>
        <p:spPr>
          <a:xfrm>
            <a:off x="2544263" y="5286462"/>
            <a:ext cx="14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CLASSES A e 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73E150-75A4-4E2A-9953-68E4FF2BCDC3}"/>
              </a:ext>
            </a:extLst>
          </p:cNvPr>
          <p:cNvSpPr txBox="1"/>
          <p:nvPr/>
        </p:nvSpPr>
        <p:spPr>
          <a:xfrm>
            <a:off x="8029954" y="5286462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CLASSES C, D e </a:t>
            </a:r>
            <a:r>
              <a:rPr lang="pt-BR" dirty="0" err="1">
                <a:solidFill>
                  <a:srgbClr val="FF0000"/>
                </a:solidFill>
              </a:rPr>
              <a:t>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60DC0B-9A96-499C-9AA2-9AA2255B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" y="367982"/>
            <a:ext cx="10696575" cy="371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106D9B-C8FC-4A7D-84FB-BC2F650C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5" y="840078"/>
            <a:ext cx="5637673" cy="244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1EB2D43-ED83-4F03-ADE8-D3F103214AD9}"/>
              </a:ext>
            </a:extLst>
          </p:cNvPr>
          <p:cNvSpPr txBox="1"/>
          <p:nvPr/>
        </p:nvSpPr>
        <p:spPr>
          <a:xfrm>
            <a:off x="1814421" y="2283203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CLASSES C, D e </a:t>
            </a:r>
            <a:r>
              <a:rPr lang="pt-BR" dirty="0" err="1">
                <a:solidFill>
                  <a:srgbClr val="FF0000"/>
                </a:solidFill>
              </a:rPr>
              <a:t>E</a:t>
            </a:r>
            <a:r>
              <a:rPr lang="pt-BR" dirty="0">
                <a:solidFill>
                  <a:srgbClr val="FF0000"/>
                </a:solidFill>
              </a:rPr>
              <a:t> ; MULHER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6025F9-A7C3-4317-90CD-4CEB1E849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33" y="3381499"/>
            <a:ext cx="5914567" cy="244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CC91FA-FD25-4702-A2A0-BB365ABBBD75}"/>
              </a:ext>
            </a:extLst>
          </p:cNvPr>
          <p:cNvSpPr txBox="1"/>
          <p:nvPr/>
        </p:nvSpPr>
        <p:spPr>
          <a:xfrm>
            <a:off x="1985926" y="4925245"/>
            <a:ext cx="26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CLASSES C, D e </a:t>
            </a:r>
            <a:r>
              <a:rPr lang="pt-BR" dirty="0" err="1">
                <a:solidFill>
                  <a:srgbClr val="FF0000"/>
                </a:solidFill>
              </a:rPr>
              <a:t>E</a:t>
            </a:r>
            <a:r>
              <a:rPr lang="pt-BR" dirty="0">
                <a:solidFill>
                  <a:srgbClr val="FF0000"/>
                </a:solidFill>
              </a:rPr>
              <a:t> ; HOMEM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6B3032-8772-459B-A8D7-70FF0A13A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624" y="739457"/>
            <a:ext cx="5517583" cy="2440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E4E755-F6F7-4A2B-9305-3E259B22A999}"/>
              </a:ext>
            </a:extLst>
          </p:cNvPr>
          <p:cNvSpPr txBox="1"/>
          <p:nvPr/>
        </p:nvSpPr>
        <p:spPr>
          <a:xfrm>
            <a:off x="7713279" y="2283203"/>
            <a:ext cx="274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IDADE 40 à 49 e 50 ou mais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F26B7EA-D65F-48E1-A596-B837DEDBF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19" y="3381499"/>
            <a:ext cx="5518800" cy="213805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9D390A-588C-4DC9-B9A2-87679CF26E7C}"/>
              </a:ext>
            </a:extLst>
          </p:cNvPr>
          <p:cNvSpPr txBox="1"/>
          <p:nvPr/>
        </p:nvSpPr>
        <p:spPr>
          <a:xfrm>
            <a:off x="8197393" y="4724003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IDADE 16 à 39</a:t>
            </a:r>
          </a:p>
        </p:txBody>
      </p:sp>
    </p:spTree>
    <p:extLst>
      <p:ext uri="{BB962C8B-B14F-4D97-AF65-F5344CB8AC3E}">
        <p14:creationId xmlns:p14="http://schemas.microsoft.com/office/powerpoint/2010/main" val="411322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917EEE-144D-4917-896E-D3207738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43" y="1973463"/>
            <a:ext cx="7067550" cy="27336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5B20DC9-D0D1-4C28-9C9C-E2185474666C}"/>
              </a:ext>
            </a:extLst>
          </p:cNvPr>
          <p:cNvSpPr/>
          <p:nvPr/>
        </p:nvSpPr>
        <p:spPr>
          <a:xfrm>
            <a:off x="1836069" y="1171794"/>
            <a:ext cx="876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Filtros aplicados: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</a:t>
            </a:r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Classe social: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C, D, E </a:t>
            </a:r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Faixa etária: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16 a 24, 25 a 29, 30 a 39 </a:t>
            </a:r>
            <a:r>
              <a:rPr lang="pt-BR" b="1" i="0" dirty="0">
                <a:solidFill>
                  <a:srgbClr val="777777"/>
                </a:solidFill>
                <a:effectLst/>
                <a:latin typeface="Asap"/>
              </a:rPr>
              <a:t>Sexo:</a:t>
            </a:r>
            <a:r>
              <a:rPr lang="pt-BR" b="0" i="0" dirty="0">
                <a:solidFill>
                  <a:srgbClr val="777777"/>
                </a:solidFill>
                <a:effectLst/>
                <a:latin typeface="Asap"/>
              </a:rPr>
              <a:t> M, F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50884E-7084-433E-9D61-EBA31692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2" y="367982"/>
            <a:ext cx="10696575" cy="371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E3327D-B19C-4419-BC92-F11C72E0B8E3}"/>
              </a:ext>
            </a:extLst>
          </p:cNvPr>
          <p:cNvSpPr txBox="1"/>
          <p:nvPr/>
        </p:nvSpPr>
        <p:spPr>
          <a:xfrm>
            <a:off x="286909" y="5843687"/>
            <a:ext cx="1161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ALVO:</a:t>
            </a:r>
            <a:r>
              <a:rPr lang="pt-BR" i="1" dirty="0"/>
              <a:t> Pessoas jovens e em fase madura, de ambos os sexos, de classe média para baixo, tendem a considerar a premiação</a:t>
            </a:r>
          </a:p>
          <a:p>
            <a:r>
              <a:rPr lang="pt-BR" i="1" dirty="0"/>
              <a:t>por questão respondida justa.</a:t>
            </a:r>
          </a:p>
        </p:txBody>
      </p:sp>
    </p:spTree>
    <p:extLst>
      <p:ext uri="{BB962C8B-B14F-4D97-AF65-F5344CB8AC3E}">
        <p14:creationId xmlns:p14="http://schemas.microsoft.com/office/powerpoint/2010/main" val="263944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7B18-D79D-4678-97CD-01532B22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valor da comissão por venda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51240A-39FB-4A7A-8F43-8403F6FEE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1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4192E8-AD61-495C-A0FD-915667B5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7000"/>
            <a:ext cx="7315200" cy="43815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F6A969-21CD-4829-9E09-C9BF31ACD1DD}"/>
              </a:ext>
            </a:extLst>
          </p:cNvPr>
          <p:cNvGrpSpPr/>
          <p:nvPr/>
        </p:nvGrpSpPr>
        <p:grpSpPr>
          <a:xfrm>
            <a:off x="3448102" y="793569"/>
            <a:ext cx="5518800" cy="2368688"/>
            <a:chOff x="3336600" y="854541"/>
            <a:chExt cx="5518800" cy="236868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E4BAAA5-BCAF-49A4-BD61-C95180CF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6600" y="854541"/>
              <a:ext cx="5518800" cy="23686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D5FE4E1-1C94-461A-A983-7133056570C8}"/>
                </a:ext>
              </a:extLst>
            </p:cNvPr>
            <p:cNvSpPr txBox="1"/>
            <p:nvPr/>
          </p:nvSpPr>
          <p:spPr>
            <a:xfrm>
              <a:off x="5592501" y="2321721"/>
              <a:ext cx="1284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SEM FILTRO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AD659E9-5A73-4A03-B1B4-3E2F0DF69D1F}"/>
              </a:ext>
            </a:extLst>
          </p:cNvPr>
          <p:cNvGrpSpPr/>
          <p:nvPr/>
        </p:nvGrpSpPr>
        <p:grpSpPr>
          <a:xfrm>
            <a:off x="364984" y="4519388"/>
            <a:ext cx="5518800" cy="2283375"/>
            <a:chOff x="368961" y="4317625"/>
            <a:chExt cx="5518800" cy="228337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A10A665-F2EE-4381-B7D0-F11001ED5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961" y="4317625"/>
              <a:ext cx="5518800" cy="228337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BB8A87B-BC75-463F-9A2C-12AA7AC5378C}"/>
                </a:ext>
              </a:extLst>
            </p:cNvPr>
            <p:cNvSpPr txBox="1"/>
            <p:nvPr/>
          </p:nvSpPr>
          <p:spPr>
            <a:xfrm>
              <a:off x="2315991" y="5703882"/>
              <a:ext cx="16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CLASSE C, D e </a:t>
              </a:r>
              <a:r>
                <a:rPr lang="pt-BR" dirty="0" err="1">
                  <a:solidFill>
                    <a:srgbClr val="FF0000"/>
                  </a:solidFill>
                </a:rPr>
                <a:t>E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8F46B5-5BA1-4116-AB85-BE1F2A064034}"/>
              </a:ext>
            </a:extLst>
          </p:cNvPr>
          <p:cNvGrpSpPr/>
          <p:nvPr/>
        </p:nvGrpSpPr>
        <p:grpSpPr>
          <a:xfrm>
            <a:off x="6096000" y="4519388"/>
            <a:ext cx="5518800" cy="2338612"/>
            <a:chOff x="6096000" y="4519388"/>
            <a:chExt cx="5518800" cy="233861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35F5F99-C54D-430E-B9F0-B2B1E816D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4519388"/>
              <a:ext cx="5518800" cy="233861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4D5A397-4C29-4B7F-9BFF-2EDE026BFED0}"/>
                </a:ext>
              </a:extLst>
            </p:cNvPr>
            <p:cNvSpPr txBox="1"/>
            <p:nvPr/>
          </p:nvSpPr>
          <p:spPr>
            <a:xfrm>
              <a:off x="8323906" y="5972006"/>
              <a:ext cx="128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CLASSE A, B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31105B-EC25-4AC6-AECB-B0111662DE1F}"/>
              </a:ext>
            </a:extLst>
          </p:cNvPr>
          <p:cNvSpPr/>
          <p:nvPr/>
        </p:nvSpPr>
        <p:spPr>
          <a:xfrm>
            <a:off x="1828800" y="3306857"/>
            <a:ext cx="813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Percebe-se que o mesmo público que aprovou o prêmio rejeita o valor da comissão, porém as classes A e B considera justa uma comissão de 5%.</a:t>
            </a:r>
          </a:p>
        </p:txBody>
      </p:sp>
    </p:spTree>
    <p:extLst>
      <p:ext uri="{BB962C8B-B14F-4D97-AF65-F5344CB8AC3E}">
        <p14:creationId xmlns:p14="http://schemas.microsoft.com/office/powerpoint/2010/main" val="219680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488</Words>
  <Application>Microsoft Office PowerPoint</Application>
  <PresentationFormat>Widescreen</PresentationFormat>
  <Paragraphs>85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Asap</vt:lpstr>
      <vt:lpstr>Calibri</vt:lpstr>
      <vt:lpstr>Calibri Light</vt:lpstr>
      <vt:lpstr>Tema do Office</vt:lpstr>
      <vt:lpstr>Análise OpinionBox</vt:lpstr>
      <vt:lpstr>Perfil da amostra</vt:lpstr>
      <vt:lpstr>Sobre Classe Social </vt:lpstr>
      <vt:lpstr>Sobre o valor pelo questionário</vt:lpstr>
      <vt:lpstr>Apresentação do PowerPoint</vt:lpstr>
      <vt:lpstr>Apresentação do PowerPoint</vt:lpstr>
      <vt:lpstr>Apresentação do PowerPoint</vt:lpstr>
      <vt:lpstr>Sobre o valor da comissão por venda</vt:lpstr>
      <vt:lpstr>Apresentação do PowerPoint</vt:lpstr>
      <vt:lpstr>Pontos de Rejeição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 a renda própria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 atividades preferidas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Faixas de 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Persona final</vt:lpstr>
      <vt:lpstr>Persona #1</vt:lpstr>
      <vt:lpstr>O que ela esta disposta a fazer</vt:lpstr>
      <vt:lpstr>Sugestão sobre foco do 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OpinionBox</dc:title>
  <dc:creator>Mário Guedes</dc:creator>
  <cp:lastModifiedBy>Mário Guedes</cp:lastModifiedBy>
  <cp:revision>5</cp:revision>
  <dcterms:created xsi:type="dcterms:W3CDTF">2019-03-29T15:38:44Z</dcterms:created>
  <dcterms:modified xsi:type="dcterms:W3CDTF">2019-03-29T16:15:48Z</dcterms:modified>
</cp:coreProperties>
</file>