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1" r:id="rId7"/>
    <p:sldId id="260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B61"/>
    <a:srgbClr val="FFFFCC"/>
    <a:srgbClr val="99D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5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9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7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9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7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6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8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2816-9380-45D5-9AF6-F7CC0D1A330A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F51F-1A7C-4208-9729-6E21BB94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80520" y="908720"/>
            <a:ext cx="4187956" cy="5340922"/>
            <a:chOff x="548505" y="896389"/>
            <a:chExt cx="4187956" cy="5340922"/>
          </a:xfrm>
        </p:grpSpPr>
        <p:grpSp>
          <p:nvGrpSpPr>
            <p:cNvPr id="25" name="그룹 24"/>
            <p:cNvGrpSpPr/>
            <p:nvPr/>
          </p:nvGrpSpPr>
          <p:grpSpPr>
            <a:xfrm>
              <a:off x="1017604" y="896389"/>
              <a:ext cx="3348372" cy="5340922"/>
              <a:chOff x="1017604" y="896389"/>
              <a:chExt cx="3348372" cy="534092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17604" y="896389"/>
                <a:ext cx="3348372" cy="5038531"/>
                <a:chOff x="1259632" y="1268760"/>
                <a:chExt cx="3888432" cy="5213987"/>
              </a:xfrm>
              <a:solidFill>
                <a:srgbClr val="FFFFCC"/>
              </a:solidFill>
            </p:grpSpPr>
            <p:sp>
              <p:nvSpPr>
                <p:cNvPr id="4" name="타원 3"/>
                <p:cNvSpPr/>
                <p:nvPr/>
              </p:nvSpPr>
              <p:spPr>
                <a:xfrm>
                  <a:off x="1259632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2267744" y="126876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3347864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다리꼴 6"/>
                <p:cNvSpPr/>
                <p:nvPr/>
              </p:nvSpPr>
              <p:spPr>
                <a:xfrm flipV="1">
                  <a:off x="2080732" y="2660442"/>
                  <a:ext cx="2304255" cy="3822305"/>
                </a:xfrm>
                <a:prstGeom prst="trapezoid">
                  <a:avLst>
                    <a:gd name="adj" fmla="val 92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1816754" y="1827206"/>
                <a:ext cx="588064" cy="4133241"/>
                <a:chOff x="1885700" y="1961548"/>
                <a:chExt cx="588064" cy="4133241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885700" y="1961548"/>
                  <a:ext cx="588064" cy="792088"/>
                </a:xfrm>
                <a:prstGeom prst="ellipse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2110786" y="2681959"/>
                  <a:ext cx="160020" cy="3412830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2580758" y="1827206"/>
                <a:ext cx="399379" cy="4410105"/>
                <a:chOff x="2618442" y="1956914"/>
                <a:chExt cx="399379" cy="4410105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2618442" y="1956914"/>
                  <a:ext cx="399379" cy="723551"/>
                  <a:chOff x="2521092" y="2005241"/>
                  <a:chExt cx="399379" cy="723551"/>
                </a:xfrm>
              </p:grpSpPr>
              <p:sp>
                <p:nvSpPr>
                  <p:cNvPr id="10" name="순서도: 지연 9"/>
                  <p:cNvSpPr/>
                  <p:nvPr/>
                </p:nvSpPr>
                <p:spPr>
                  <a:xfrm rot="5400000">
                    <a:off x="2565774" y="2378751"/>
                    <a:ext cx="306039" cy="394044"/>
                  </a:xfrm>
                  <a:prstGeom prst="flowChartDelay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2521092" y="2005241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688176" y="2005244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2859237" y="2009746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9" name="직사각형 18"/>
                <p:cNvSpPr/>
                <p:nvPr/>
              </p:nvSpPr>
              <p:spPr>
                <a:xfrm>
                  <a:off x="2736133" y="2547616"/>
                  <a:ext cx="160020" cy="3819403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141437" y="1827206"/>
                <a:ext cx="284965" cy="4297356"/>
                <a:chOff x="3141437" y="1949833"/>
                <a:chExt cx="284965" cy="4297356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3141437" y="1949833"/>
                  <a:ext cx="281692" cy="1155220"/>
                  <a:chOff x="3184655" y="1956914"/>
                  <a:chExt cx="216024" cy="1155220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184655" y="2048415"/>
                    <a:ext cx="216024" cy="106371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타원 14"/>
                  <p:cNvSpPr/>
                  <p:nvPr/>
                </p:nvSpPr>
                <p:spPr>
                  <a:xfrm>
                    <a:off x="3184655" y="1956914"/>
                    <a:ext cx="216024" cy="183002"/>
                  </a:xfrm>
                  <a:prstGeom prst="ellipse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직사각형 19"/>
                <p:cNvSpPr/>
                <p:nvPr/>
              </p:nvSpPr>
              <p:spPr>
                <a:xfrm>
                  <a:off x="3266382" y="2834359"/>
                  <a:ext cx="160020" cy="3412830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4" name="위쪽 리본 23"/>
            <p:cNvSpPr/>
            <p:nvPr/>
          </p:nvSpPr>
          <p:spPr>
            <a:xfrm rot="20809210">
              <a:off x="548505" y="3755972"/>
              <a:ext cx="4187956" cy="936104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rgbClr val="E97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 smtClean="0">
                  <a:solidFill>
                    <a:srgbClr val="FFFFCC"/>
                  </a:solidFill>
                  <a:latin typeface="Andalus" pitchFamily="18" charset="-78"/>
                  <a:ea typeface="FangSong" pitchFamily="49" charset="-122"/>
                  <a:cs typeface="Andalus" pitchFamily="18" charset="-78"/>
                </a:rPr>
                <a:t>Menu</a:t>
              </a:r>
              <a:endParaRPr lang="ko-KR" altLang="en-US" sz="2000" dirty="0">
                <a:solidFill>
                  <a:srgbClr val="FFFFCC"/>
                </a:solidFill>
                <a:latin typeface="Andalus" pitchFamily="18" charset="-78"/>
                <a:cs typeface="Andalus" pitchFamily="18" charset="-7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61756" y="205612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식당관리프로젝트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0112" y="4815580"/>
            <a:ext cx="387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이태주</a:t>
            </a:r>
            <a:endParaRPr lang="ko-KR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0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1738643"/>
            <a:ext cx="9144000" cy="918602"/>
            <a:chOff x="0" y="1035669"/>
            <a:chExt cx="9144000" cy="918602"/>
          </a:xfrm>
        </p:grpSpPr>
        <p:sp>
          <p:nvSpPr>
            <p:cNvPr id="8" name="직사각형 7"/>
            <p:cNvSpPr/>
            <p:nvPr/>
          </p:nvSpPr>
          <p:spPr>
            <a:xfrm>
              <a:off x="0" y="1750671"/>
              <a:ext cx="9144000" cy="203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35669"/>
              <a:ext cx="9144000" cy="26318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1298852"/>
              <a:ext cx="9144000" cy="238334"/>
            </a:xfrm>
            <a:prstGeom prst="rect">
              <a:avLst/>
            </a:prstGeom>
            <a:solidFill>
              <a:srgbClr val="E97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537186"/>
              <a:ext cx="9144000" cy="213485"/>
            </a:xfrm>
            <a:prstGeom prst="rect">
              <a:avLst/>
            </a:prstGeom>
            <a:solidFill>
              <a:srgbClr val="99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563888" y="-16768"/>
            <a:ext cx="5580112" cy="6858000"/>
          </a:xfrm>
          <a:prstGeom prst="rect">
            <a:avLst/>
          </a:prstGeom>
          <a:solidFill>
            <a:srgbClr val="99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88637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tx2"/>
                </a:solidFill>
              </a:rPr>
              <a:t>목차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0942" y="2574151"/>
            <a:ext cx="53285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 smtClean="0"/>
              <a:t>동기와 목적</a:t>
            </a:r>
            <a:endParaRPr lang="en-US" altLang="ko-KR" sz="3200" b="1" dirty="0" smtClean="0"/>
          </a:p>
          <a:p>
            <a:pPr marL="514350" indent="-514350">
              <a:buAutoNum type="arabicPeriod"/>
            </a:pPr>
            <a:endParaRPr lang="en-US" altLang="ko-KR" sz="3200" b="1" dirty="0" smtClean="0"/>
          </a:p>
          <a:p>
            <a:pPr marL="514350" indent="-514350">
              <a:buAutoNum type="arabicPeriod"/>
            </a:pPr>
            <a:r>
              <a:rPr lang="ko-KR" altLang="en-US" sz="3200" b="1" dirty="0" smtClean="0"/>
              <a:t>주요기능</a:t>
            </a:r>
            <a:endParaRPr lang="en-US" altLang="ko-KR" sz="3200" b="1" dirty="0" smtClean="0"/>
          </a:p>
          <a:p>
            <a:pPr marL="514350" indent="-514350">
              <a:buAutoNum type="arabicPeriod"/>
            </a:pPr>
            <a:endParaRPr lang="en-US" altLang="ko-KR" sz="3200" b="1" dirty="0" smtClean="0"/>
          </a:p>
          <a:p>
            <a:pPr marL="514350" indent="-514350">
              <a:buAutoNum type="arabicPeriod"/>
            </a:pPr>
            <a:r>
              <a:rPr lang="ko-KR" altLang="en-US" sz="3200" b="1" dirty="0" smtClean="0"/>
              <a:t>구조</a:t>
            </a:r>
            <a:r>
              <a:rPr lang="en-US" altLang="ko-KR" sz="3200" b="1" dirty="0" smtClean="0"/>
              <a:t>&amp;</a:t>
            </a:r>
            <a:r>
              <a:rPr lang="ko-KR" altLang="en-US" sz="3200" b="1" dirty="0" smtClean="0"/>
              <a:t>구동화면</a:t>
            </a:r>
            <a:endParaRPr lang="en-US" altLang="ko-KR" sz="3200" b="1" dirty="0" smtClean="0"/>
          </a:p>
          <a:p>
            <a:pPr marL="514350" indent="-514350">
              <a:buAutoNum type="arabicPeriod"/>
            </a:pPr>
            <a:endParaRPr lang="en-US" altLang="ko-KR" sz="3200" b="1" dirty="0" smtClean="0"/>
          </a:p>
          <a:p>
            <a:pPr marL="514350" indent="-514350">
              <a:buAutoNum type="arabicPeriod"/>
            </a:pPr>
            <a:r>
              <a:rPr lang="en-US" altLang="ko-KR" sz="3200" b="1" dirty="0" smtClean="0"/>
              <a:t>Q&amp;A</a:t>
            </a:r>
          </a:p>
        </p:txBody>
      </p:sp>
      <p:pic>
        <p:nvPicPr>
          <p:cNvPr id="31" name="Picture 2" descr="식당 그림 이미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" y="2708074"/>
            <a:ext cx="3493553" cy="40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9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335"/>
            <a:ext cx="9144000" cy="40719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8284878" y="61046"/>
            <a:ext cx="847578" cy="1021110"/>
            <a:chOff x="548505" y="896389"/>
            <a:chExt cx="4187956" cy="5045396"/>
          </a:xfrm>
        </p:grpSpPr>
        <p:grpSp>
          <p:nvGrpSpPr>
            <p:cNvPr id="49" name="그룹 48"/>
            <p:cNvGrpSpPr/>
            <p:nvPr/>
          </p:nvGrpSpPr>
          <p:grpSpPr>
            <a:xfrm>
              <a:off x="1017604" y="896389"/>
              <a:ext cx="3348372" cy="5045396"/>
              <a:chOff x="1017604" y="896389"/>
              <a:chExt cx="3348372" cy="5045396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017604" y="896389"/>
                <a:ext cx="3348372" cy="5038531"/>
                <a:chOff x="1259632" y="1268760"/>
                <a:chExt cx="3888432" cy="5213987"/>
              </a:xfrm>
              <a:solidFill>
                <a:srgbClr val="FFFFCC"/>
              </a:solidFill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1259632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2267744" y="126876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3347864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사다리꼴 69"/>
                <p:cNvSpPr/>
                <p:nvPr/>
              </p:nvSpPr>
              <p:spPr>
                <a:xfrm flipV="1">
                  <a:off x="2080732" y="2660442"/>
                  <a:ext cx="2304255" cy="3822305"/>
                </a:xfrm>
                <a:prstGeom prst="trapezoid">
                  <a:avLst>
                    <a:gd name="adj" fmla="val 92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1816754" y="1827206"/>
                <a:ext cx="588064" cy="4114579"/>
                <a:chOff x="1885700" y="1961548"/>
                <a:chExt cx="588064" cy="4114579"/>
              </a:xfrm>
            </p:grpSpPr>
            <p:sp>
              <p:nvSpPr>
                <p:cNvPr id="65" name="타원 64"/>
                <p:cNvSpPr/>
                <p:nvPr/>
              </p:nvSpPr>
              <p:spPr>
                <a:xfrm>
                  <a:off x="1885700" y="1961548"/>
                  <a:ext cx="588064" cy="792088"/>
                </a:xfrm>
                <a:prstGeom prst="ellipse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110786" y="2663297"/>
                  <a:ext cx="160020" cy="3412830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2580758" y="1827206"/>
                <a:ext cx="399379" cy="4107715"/>
                <a:chOff x="2618442" y="1956914"/>
                <a:chExt cx="399379" cy="4107715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618442" y="1956914"/>
                  <a:ext cx="399379" cy="723551"/>
                  <a:chOff x="2521092" y="2005241"/>
                  <a:chExt cx="399379" cy="723551"/>
                </a:xfrm>
              </p:grpSpPr>
              <p:sp>
                <p:nvSpPr>
                  <p:cNvPr id="61" name="순서도: 지연 60"/>
                  <p:cNvSpPr/>
                  <p:nvPr/>
                </p:nvSpPr>
                <p:spPr>
                  <a:xfrm rot="5400000">
                    <a:off x="2565774" y="2378751"/>
                    <a:ext cx="306039" cy="394044"/>
                  </a:xfrm>
                  <a:prstGeom prst="flowChartDelay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2521092" y="2005241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2688176" y="2005244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2859237" y="2009746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0" name="직사각형 59"/>
                <p:cNvSpPr/>
                <p:nvPr/>
              </p:nvSpPr>
              <p:spPr>
                <a:xfrm>
                  <a:off x="2747370" y="2547617"/>
                  <a:ext cx="155867" cy="3517012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3141437" y="1827206"/>
                <a:ext cx="284965" cy="4105248"/>
                <a:chOff x="3141437" y="1949833"/>
                <a:chExt cx="284965" cy="4105248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3141437" y="1949833"/>
                  <a:ext cx="281692" cy="1155220"/>
                  <a:chOff x="3184655" y="1956914"/>
                  <a:chExt cx="216024" cy="1155220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3184655" y="2048415"/>
                    <a:ext cx="216024" cy="106371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타원 57"/>
                  <p:cNvSpPr/>
                  <p:nvPr/>
                </p:nvSpPr>
                <p:spPr>
                  <a:xfrm>
                    <a:off x="3184655" y="1956914"/>
                    <a:ext cx="216024" cy="183002"/>
                  </a:xfrm>
                  <a:prstGeom prst="ellipse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6" name="직사각형 55"/>
                <p:cNvSpPr/>
                <p:nvPr/>
              </p:nvSpPr>
              <p:spPr>
                <a:xfrm>
                  <a:off x="3266382" y="2806366"/>
                  <a:ext cx="160020" cy="3248715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0" name="위쪽 리본 49"/>
            <p:cNvSpPr/>
            <p:nvPr/>
          </p:nvSpPr>
          <p:spPr>
            <a:xfrm rot="20809210">
              <a:off x="548505" y="3755972"/>
              <a:ext cx="4187956" cy="936104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rgbClr val="E97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FFCC"/>
                  </a:solidFill>
                  <a:latin typeface="Andalus" pitchFamily="18" charset="-78"/>
                  <a:ea typeface="FangSong" pitchFamily="49" charset="-122"/>
                  <a:cs typeface="Andalus" pitchFamily="18" charset="-78"/>
                </a:rPr>
                <a:t>Menu</a:t>
              </a:r>
              <a:endParaRPr lang="ko-KR" altLang="en-US" sz="400" dirty="0">
                <a:solidFill>
                  <a:srgbClr val="FFFFCC"/>
                </a:solidFill>
                <a:latin typeface="Andalus" pitchFamily="18" charset="-78"/>
                <a:cs typeface="Andalus" pitchFamily="18" charset="-78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3528" y="267947"/>
            <a:ext cx="47525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동기와 목적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59" y="1484784"/>
            <a:ext cx="8198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동기</a:t>
            </a:r>
            <a:endParaRPr lang="en-US" altLang="ko-KR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smtClean="0"/>
              <a:t>수기로 작성 </a:t>
            </a:r>
            <a:r>
              <a:rPr lang="en-US" altLang="ko-KR" sz="3600" b="1" dirty="0" smtClean="0">
                <a:sym typeface="Wingdings" panose="05000000000000000000" pitchFamily="2" charset="2"/>
              </a:rPr>
              <a:t>: </a:t>
            </a:r>
            <a:r>
              <a:rPr lang="ko-KR" altLang="en-US" sz="3600" b="1" dirty="0" smtClean="0">
                <a:sym typeface="Wingdings" panose="05000000000000000000" pitchFamily="2" charset="2"/>
              </a:rPr>
              <a:t>시간소요</a:t>
            </a:r>
            <a:r>
              <a:rPr lang="en-US" altLang="ko-KR" sz="3600" b="1" dirty="0" smtClean="0">
                <a:sym typeface="Wingdings" panose="05000000000000000000" pitchFamily="2" charset="2"/>
              </a:rPr>
              <a:t>,</a:t>
            </a:r>
            <a:r>
              <a:rPr lang="ko-KR" altLang="en-US" sz="3600" b="1" dirty="0" smtClean="0">
                <a:sym typeface="Wingdings" panose="05000000000000000000" pitchFamily="2" charset="2"/>
              </a:rPr>
              <a:t>필기구 필요</a:t>
            </a:r>
            <a:endParaRPr lang="en-US" altLang="ko-KR" sz="3600" b="1" dirty="0" smtClean="0"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smtClean="0">
                <a:sym typeface="Wingdings" panose="05000000000000000000" pitchFamily="2" charset="2"/>
              </a:rPr>
              <a:t>오류 발생</a:t>
            </a:r>
            <a:r>
              <a:rPr lang="en-US" altLang="ko-KR" sz="3600" b="1" dirty="0">
                <a:sym typeface="Wingdings" panose="05000000000000000000" pitchFamily="2" charset="2"/>
              </a:rPr>
              <a:t> </a:t>
            </a:r>
            <a:r>
              <a:rPr lang="en-US" altLang="ko-KR" sz="3600" b="1" dirty="0" smtClean="0">
                <a:sym typeface="Wingdings" panose="05000000000000000000" pitchFamily="2" charset="2"/>
              </a:rPr>
              <a:t>: </a:t>
            </a:r>
            <a:r>
              <a:rPr lang="ko-KR" altLang="en-US" sz="3600" b="1" dirty="0" smtClean="0">
                <a:sym typeface="Wingdings" panose="05000000000000000000" pitchFamily="2" charset="2"/>
              </a:rPr>
              <a:t>중복 주문</a:t>
            </a:r>
            <a:r>
              <a:rPr lang="en-US" altLang="ko-KR" sz="3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3600" b="1" dirty="0" smtClean="0">
                <a:sym typeface="Wingdings" panose="05000000000000000000" pitchFamily="2" charset="2"/>
              </a:rPr>
              <a:t>주문 누락</a:t>
            </a:r>
            <a:r>
              <a:rPr lang="en-US" altLang="ko-KR" sz="3600" b="1" dirty="0" smtClean="0">
                <a:sym typeface="Wingdings" panose="05000000000000000000" pitchFamily="2" charset="2"/>
              </a:rPr>
              <a:t>,  </a:t>
            </a:r>
          </a:p>
          <a:p>
            <a:r>
              <a:rPr lang="ko-KR" altLang="en-US" sz="3600" b="1" dirty="0" smtClean="0">
                <a:sym typeface="Wingdings" panose="05000000000000000000" pitchFamily="2" charset="2"/>
              </a:rPr>
              <a:t>동선 복잡</a:t>
            </a:r>
            <a:endParaRPr lang="en-US" altLang="ko-KR" sz="3600" b="1" dirty="0" smtClean="0"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 smtClean="0">
              <a:sym typeface="Wingdings" panose="05000000000000000000" pitchFamily="2" charset="2"/>
            </a:endParaRPr>
          </a:p>
          <a:p>
            <a:r>
              <a:rPr lang="ko-KR" alt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목적</a:t>
            </a:r>
            <a:endParaRPr lang="en-US" altLang="ko-KR" sz="3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smtClean="0"/>
              <a:t>주문 확인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동선의 간결화</a:t>
            </a:r>
            <a:r>
              <a:rPr lang="en-US" altLang="ko-KR" sz="3600" b="1" dirty="0" smtClean="0"/>
              <a:t> 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2028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9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453335"/>
            <a:ext cx="9144000" cy="407199"/>
          </a:xfrm>
          <a:prstGeom prst="rect">
            <a:avLst/>
          </a:prstGeom>
          <a:solidFill>
            <a:srgbClr val="E97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8284878" y="61046"/>
            <a:ext cx="847578" cy="1021110"/>
            <a:chOff x="548505" y="896389"/>
            <a:chExt cx="4187956" cy="5045396"/>
          </a:xfrm>
        </p:grpSpPr>
        <p:grpSp>
          <p:nvGrpSpPr>
            <p:cNvPr id="49" name="그룹 48"/>
            <p:cNvGrpSpPr/>
            <p:nvPr/>
          </p:nvGrpSpPr>
          <p:grpSpPr>
            <a:xfrm>
              <a:off x="1017604" y="896389"/>
              <a:ext cx="3348372" cy="5045396"/>
              <a:chOff x="1017604" y="896389"/>
              <a:chExt cx="3348372" cy="5045396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017604" y="896389"/>
                <a:ext cx="3348372" cy="5038531"/>
                <a:chOff x="1259632" y="1268760"/>
                <a:chExt cx="3888432" cy="5213987"/>
              </a:xfrm>
              <a:solidFill>
                <a:srgbClr val="FFFFCC"/>
              </a:solidFill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1259632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2267744" y="126876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3347864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사다리꼴 69"/>
                <p:cNvSpPr/>
                <p:nvPr/>
              </p:nvSpPr>
              <p:spPr>
                <a:xfrm flipV="1">
                  <a:off x="2080732" y="2660442"/>
                  <a:ext cx="2304255" cy="3822305"/>
                </a:xfrm>
                <a:prstGeom prst="trapezoid">
                  <a:avLst>
                    <a:gd name="adj" fmla="val 92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1816754" y="1827206"/>
                <a:ext cx="588064" cy="4114579"/>
                <a:chOff x="1885700" y="1961548"/>
                <a:chExt cx="588064" cy="4114579"/>
              </a:xfrm>
            </p:grpSpPr>
            <p:sp>
              <p:nvSpPr>
                <p:cNvPr id="65" name="타원 64"/>
                <p:cNvSpPr/>
                <p:nvPr/>
              </p:nvSpPr>
              <p:spPr>
                <a:xfrm>
                  <a:off x="1885700" y="1961548"/>
                  <a:ext cx="588064" cy="792088"/>
                </a:xfrm>
                <a:prstGeom prst="ellipse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110786" y="2663297"/>
                  <a:ext cx="160020" cy="3412830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2580758" y="1827206"/>
                <a:ext cx="399379" cy="4107715"/>
                <a:chOff x="2618442" y="1956914"/>
                <a:chExt cx="399379" cy="4107715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618442" y="1956914"/>
                  <a:ext cx="399379" cy="723551"/>
                  <a:chOff x="2521092" y="2005241"/>
                  <a:chExt cx="399379" cy="723551"/>
                </a:xfrm>
              </p:grpSpPr>
              <p:sp>
                <p:nvSpPr>
                  <p:cNvPr id="61" name="순서도: 지연 60"/>
                  <p:cNvSpPr/>
                  <p:nvPr/>
                </p:nvSpPr>
                <p:spPr>
                  <a:xfrm rot="5400000">
                    <a:off x="2565774" y="2378751"/>
                    <a:ext cx="306039" cy="394044"/>
                  </a:xfrm>
                  <a:prstGeom prst="flowChartDelay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2521092" y="2005241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2688176" y="2005244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2859237" y="2009746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0" name="직사각형 59"/>
                <p:cNvSpPr/>
                <p:nvPr/>
              </p:nvSpPr>
              <p:spPr>
                <a:xfrm>
                  <a:off x="2747370" y="2547617"/>
                  <a:ext cx="155867" cy="3517012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3141437" y="1827206"/>
                <a:ext cx="284965" cy="4105248"/>
                <a:chOff x="3141437" y="1949833"/>
                <a:chExt cx="284965" cy="4105248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3141437" y="1949833"/>
                  <a:ext cx="281692" cy="1155220"/>
                  <a:chOff x="3184655" y="1956914"/>
                  <a:chExt cx="216024" cy="1155220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3184655" y="2048415"/>
                    <a:ext cx="216024" cy="106371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타원 57"/>
                  <p:cNvSpPr/>
                  <p:nvPr/>
                </p:nvSpPr>
                <p:spPr>
                  <a:xfrm>
                    <a:off x="3184655" y="1956914"/>
                    <a:ext cx="216024" cy="183002"/>
                  </a:xfrm>
                  <a:prstGeom prst="ellipse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6" name="직사각형 55"/>
                <p:cNvSpPr/>
                <p:nvPr/>
              </p:nvSpPr>
              <p:spPr>
                <a:xfrm>
                  <a:off x="3266382" y="2806366"/>
                  <a:ext cx="160020" cy="3248715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0" name="위쪽 리본 49"/>
            <p:cNvSpPr/>
            <p:nvPr/>
          </p:nvSpPr>
          <p:spPr>
            <a:xfrm rot="20809210">
              <a:off x="548505" y="3755972"/>
              <a:ext cx="4187956" cy="936104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rgbClr val="E97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FFCC"/>
                  </a:solidFill>
                  <a:latin typeface="Andalus" pitchFamily="18" charset="-78"/>
                  <a:ea typeface="FangSong" pitchFamily="49" charset="-122"/>
                  <a:cs typeface="Andalus" pitchFamily="18" charset="-78"/>
                </a:rPr>
                <a:t>Menu</a:t>
              </a:r>
              <a:endParaRPr lang="ko-KR" altLang="en-US" sz="400" dirty="0">
                <a:solidFill>
                  <a:srgbClr val="FFFFCC"/>
                </a:solidFill>
                <a:latin typeface="Andalus" pitchFamily="18" charset="-78"/>
                <a:cs typeface="Andalus" pitchFamily="18" charset="-78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709" y="383426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b="1" dirty="0" smtClean="0"/>
          </a:p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91705"/>
            <a:ext cx="28083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주요기능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1849101"/>
            <a:ext cx="63367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err="1" smtClean="0"/>
              <a:t>모바일을</a:t>
            </a:r>
            <a:r>
              <a:rPr lang="ko-KR" altLang="en-US" sz="3600" b="1" dirty="0" smtClean="0"/>
              <a:t> 이용한 </a:t>
            </a:r>
            <a:r>
              <a:rPr lang="ko-KR" altLang="en-US" sz="3600" b="1" dirty="0" err="1" smtClean="0"/>
              <a:t>서빙</a:t>
            </a:r>
            <a:endParaRPr lang="en-US" altLang="ko-KR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err="1" smtClean="0"/>
              <a:t>주문시</a:t>
            </a:r>
            <a:r>
              <a:rPr lang="ko-KR" altLang="en-US" sz="3600" b="1" dirty="0" smtClean="0"/>
              <a:t> 주방에서 확인</a:t>
            </a:r>
            <a:endParaRPr lang="en-US" altLang="ko-KR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err="1" smtClean="0"/>
              <a:t>주문시</a:t>
            </a:r>
            <a:r>
              <a:rPr lang="ko-KR" altLang="en-US" sz="3600" b="1" dirty="0" smtClean="0"/>
              <a:t> 자동 테이블 </a:t>
            </a:r>
            <a:r>
              <a:rPr lang="ko-KR" altLang="en-US" sz="3600" b="1" dirty="0" err="1" smtClean="0"/>
              <a:t>색변화</a:t>
            </a:r>
            <a:endParaRPr lang="en-US" altLang="ko-KR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smtClean="0"/>
              <a:t>날짜 별 매출 확인 가능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88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9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335"/>
            <a:ext cx="9144000" cy="407199"/>
          </a:xfrm>
          <a:prstGeom prst="rect">
            <a:avLst/>
          </a:prstGeom>
          <a:solidFill>
            <a:srgbClr val="99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8284878" y="61046"/>
            <a:ext cx="847578" cy="1021110"/>
            <a:chOff x="548505" y="896389"/>
            <a:chExt cx="4187956" cy="5045396"/>
          </a:xfrm>
        </p:grpSpPr>
        <p:grpSp>
          <p:nvGrpSpPr>
            <p:cNvPr id="49" name="그룹 48"/>
            <p:cNvGrpSpPr/>
            <p:nvPr/>
          </p:nvGrpSpPr>
          <p:grpSpPr>
            <a:xfrm>
              <a:off x="1017604" y="896389"/>
              <a:ext cx="3348372" cy="5045396"/>
              <a:chOff x="1017604" y="896389"/>
              <a:chExt cx="3348372" cy="5045396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017604" y="896389"/>
                <a:ext cx="3348372" cy="5038531"/>
                <a:chOff x="1259632" y="1268760"/>
                <a:chExt cx="3888432" cy="5213987"/>
              </a:xfrm>
              <a:solidFill>
                <a:srgbClr val="FFFFCC"/>
              </a:solidFill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1259632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2267744" y="126876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3347864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사다리꼴 69"/>
                <p:cNvSpPr/>
                <p:nvPr/>
              </p:nvSpPr>
              <p:spPr>
                <a:xfrm flipV="1">
                  <a:off x="2080732" y="2660442"/>
                  <a:ext cx="2304255" cy="3822305"/>
                </a:xfrm>
                <a:prstGeom prst="trapezoid">
                  <a:avLst>
                    <a:gd name="adj" fmla="val 92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1816754" y="1827206"/>
                <a:ext cx="588064" cy="4114579"/>
                <a:chOff x="1885700" y="1961548"/>
                <a:chExt cx="588064" cy="4114579"/>
              </a:xfrm>
            </p:grpSpPr>
            <p:sp>
              <p:nvSpPr>
                <p:cNvPr id="65" name="타원 64"/>
                <p:cNvSpPr/>
                <p:nvPr/>
              </p:nvSpPr>
              <p:spPr>
                <a:xfrm>
                  <a:off x="1885700" y="1961548"/>
                  <a:ext cx="588064" cy="792088"/>
                </a:xfrm>
                <a:prstGeom prst="ellipse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110786" y="2663297"/>
                  <a:ext cx="160020" cy="3412830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2580758" y="1827206"/>
                <a:ext cx="399379" cy="4107715"/>
                <a:chOff x="2618442" y="1956914"/>
                <a:chExt cx="399379" cy="4107715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618442" y="1956914"/>
                  <a:ext cx="399379" cy="723551"/>
                  <a:chOff x="2521092" y="2005241"/>
                  <a:chExt cx="399379" cy="723551"/>
                </a:xfrm>
              </p:grpSpPr>
              <p:sp>
                <p:nvSpPr>
                  <p:cNvPr id="61" name="순서도: 지연 60"/>
                  <p:cNvSpPr/>
                  <p:nvPr/>
                </p:nvSpPr>
                <p:spPr>
                  <a:xfrm rot="5400000">
                    <a:off x="2565774" y="2378751"/>
                    <a:ext cx="306039" cy="394044"/>
                  </a:xfrm>
                  <a:prstGeom prst="flowChartDelay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2521092" y="2005241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2688176" y="2005244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2859237" y="2009746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0" name="직사각형 59"/>
                <p:cNvSpPr/>
                <p:nvPr/>
              </p:nvSpPr>
              <p:spPr>
                <a:xfrm>
                  <a:off x="2747370" y="2547617"/>
                  <a:ext cx="155867" cy="3517012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3141437" y="1827206"/>
                <a:ext cx="284965" cy="4105248"/>
                <a:chOff x="3141437" y="1949833"/>
                <a:chExt cx="284965" cy="4105248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3141437" y="1949833"/>
                  <a:ext cx="281692" cy="1155220"/>
                  <a:chOff x="3184655" y="1956914"/>
                  <a:chExt cx="216024" cy="1155220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3184655" y="2048415"/>
                    <a:ext cx="216024" cy="106371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타원 57"/>
                  <p:cNvSpPr/>
                  <p:nvPr/>
                </p:nvSpPr>
                <p:spPr>
                  <a:xfrm>
                    <a:off x="3184655" y="1956914"/>
                    <a:ext cx="216024" cy="183002"/>
                  </a:xfrm>
                  <a:prstGeom prst="ellipse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6" name="직사각형 55"/>
                <p:cNvSpPr/>
                <p:nvPr/>
              </p:nvSpPr>
              <p:spPr>
                <a:xfrm>
                  <a:off x="3266382" y="2806366"/>
                  <a:ext cx="160020" cy="3248715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0" name="위쪽 리본 49"/>
            <p:cNvSpPr/>
            <p:nvPr/>
          </p:nvSpPr>
          <p:spPr>
            <a:xfrm rot="20809210">
              <a:off x="548505" y="3755972"/>
              <a:ext cx="4187956" cy="936104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rgbClr val="E97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FFCC"/>
                  </a:solidFill>
                  <a:latin typeface="Andalus" pitchFamily="18" charset="-78"/>
                  <a:ea typeface="FangSong" pitchFamily="49" charset="-122"/>
                  <a:cs typeface="Andalus" pitchFamily="18" charset="-78"/>
                </a:rPr>
                <a:t>Menu</a:t>
              </a:r>
              <a:endParaRPr lang="ko-KR" altLang="en-US" sz="400" dirty="0">
                <a:solidFill>
                  <a:srgbClr val="FFFFCC"/>
                </a:solidFill>
                <a:latin typeface="Andalus" pitchFamily="18" charset="-78"/>
                <a:cs typeface="Andalus" pitchFamily="18" charset="-7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7096" y="191705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 </a:t>
            </a:r>
            <a:r>
              <a:rPr lang="en-US" altLang="ko-KR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ko-KR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구동화면</a:t>
            </a:r>
            <a:endParaRPr lang="ko-KR" alt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747801" y="2790120"/>
            <a:ext cx="1656184" cy="1917698"/>
            <a:chOff x="3275856" y="1484784"/>
            <a:chExt cx="2215133" cy="289454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1484784"/>
              <a:ext cx="2215133" cy="221513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02757" y="3682502"/>
              <a:ext cx="2088232" cy="69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PC</a:t>
              </a:r>
              <a:endParaRPr lang="ko-KR" altLang="en-US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11348" y="3760239"/>
            <a:ext cx="2448272" cy="2189669"/>
            <a:chOff x="575556" y="2574384"/>
            <a:chExt cx="2448272" cy="2189669"/>
          </a:xfrm>
        </p:grpSpPr>
        <p:pic>
          <p:nvPicPr>
            <p:cNvPr id="2050" name="Picture 2" descr="갤럭시 s7사진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2574384"/>
              <a:ext cx="2448272" cy="1437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87624" y="3933056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Mobile(</a:t>
              </a:r>
              <a:r>
                <a:rPr lang="ko-KR" altLang="en-US" sz="2400" b="1" dirty="0" err="1" smtClean="0"/>
                <a:t>홀전용</a:t>
              </a:r>
              <a:r>
                <a:rPr lang="en-US" altLang="ko-KR" sz="2400" b="1" dirty="0" smtClean="0"/>
                <a:t>)</a:t>
              </a:r>
              <a:endParaRPr lang="ko-KR" altLang="en-US" sz="2000" b="1" dirty="0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2258840" y="2775487"/>
            <a:ext cx="1782506" cy="149819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64088" y="2425360"/>
            <a:ext cx="1510693" cy="104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374412" y="1337559"/>
            <a:ext cx="2448272" cy="2128113"/>
            <a:chOff x="575556" y="2574384"/>
            <a:chExt cx="2448272" cy="2128113"/>
          </a:xfrm>
        </p:grpSpPr>
        <p:pic>
          <p:nvPicPr>
            <p:cNvPr id="72" name="Picture 2" descr="갤럭시 s7사진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2574384"/>
              <a:ext cx="2448272" cy="1437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187624" y="3933056"/>
              <a:ext cx="12241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Mobile</a:t>
              </a:r>
            </a:p>
            <a:p>
              <a:r>
                <a:rPr lang="en-US" altLang="ko-KR" sz="2000" b="1" dirty="0" smtClean="0"/>
                <a:t>  (</a:t>
              </a:r>
              <a:r>
                <a:rPr lang="ko-KR" altLang="en-US" sz="2000" b="1" dirty="0" smtClean="0"/>
                <a:t>주방</a:t>
              </a:r>
              <a:r>
                <a:rPr lang="en-US" altLang="ko-KR" sz="2000" b="1" dirty="0" smtClean="0"/>
                <a:t>)</a:t>
              </a:r>
              <a:endParaRPr lang="ko-KR" altLang="en-US" sz="2000" b="1" dirty="0"/>
            </a:p>
          </p:txBody>
        </p:sp>
      </p:grpSp>
      <p:cxnSp>
        <p:nvCxnSpPr>
          <p:cNvPr id="74" name="직선 화살표 연결선 73"/>
          <p:cNvCxnSpPr>
            <a:endCxn id="2052" idx="1"/>
          </p:cNvCxnSpPr>
          <p:nvPr/>
        </p:nvCxnSpPr>
        <p:spPr>
          <a:xfrm flipV="1">
            <a:off x="2321202" y="1940650"/>
            <a:ext cx="1529488" cy="1860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3850690" y="1353131"/>
            <a:ext cx="1517516" cy="1636702"/>
            <a:chOff x="3850690" y="1353131"/>
            <a:chExt cx="1517516" cy="1636702"/>
          </a:xfrm>
        </p:grpSpPr>
        <p:pic>
          <p:nvPicPr>
            <p:cNvPr id="2052" name="Picture 4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690" y="1353131"/>
              <a:ext cx="1369382" cy="117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83018" y="2528168"/>
              <a:ext cx="1385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/>
                <a:t> 서버</a:t>
              </a:r>
              <a:endParaRPr lang="ko-KR" altLang="en-US" b="1" dirty="0"/>
            </a:p>
          </p:txBody>
        </p:sp>
      </p:grpSp>
      <p:cxnSp>
        <p:nvCxnSpPr>
          <p:cNvPr id="75" name="직선 화살표 연결선 74"/>
          <p:cNvCxnSpPr/>
          <p:nvPr/>
        </p:nvCxnSpPr>
        <p:spPr>
          <a:xfrm>
            <a:off x="4685673" y="3029146"/>
            <a:ext cx="21439" cy="144726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서버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19" y="4806108"/>
            <a:ext cx="1044840" cy="120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131048" y="6108019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DB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88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9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453335"/>
            <a:ext cx="9144000" cy="407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8284878" y="61046"/>
            <a:ext cx="847578" cy="1021110"/>
            <a:chOff x="548505" y="896389"/>
            <a:chExt cx="4187956" cy="5045396"/>
          </a:xfrm>
        </p:grpSpPr>
        <p:grpSp>
          <p:nvGrpSpPr>
            <p:cNvPr id="49" name="그룹 48"/>
            <p:cNvGrpSpPr/>
            <p:nvPr/>
          </p:nvGrpSpPr>
          <p:grpSpPr>
            <a:xfrm>
              <a:off x="1017604" y="896389"/>
              <a:ext cx="3348372" cy="5045396"/>
              <a:chOff x="1017604" y="896389"/>
              <a:chExt cx="3348372" cy="5045396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017604" y="896389"/>
                <a:ext cx="3348372" cy="5038531"/>
                <a:chOff x="1259632" y="1268760"/>
                <a:chExt cx="3888432" cy="5213987"/>
              </a:xfrm>
              <a:solidFill>
                <a:srgbClr val="FFFFCC"/>
              </a:solidFill>
            </p:grpSpPr>
            <p:sp>
              <p:nvSpPr>
                <p:cNvPr id="67" name="타원 66"/>
                <p:cNvSpPr/>
                <p:nvPr/>
              </p:nvSpPr>
              <p:spPr>
                <a:xfrm>
                  <a:off x="1259632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2267744" y="126876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3347864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사다리꼴 69"/>
                <p:cNvSpPr/>
                <p:nvPr/>
              </p:nvSpPr>
              <p:spPr>
                <a:xfrm flipV="1">
                  <a:off x="2080732" y="2660442"/>
                  <a:ext cx="2304255" cy="3822305"/>
                </a:xfrm>
                <a:prstGeom prst="trapezoid">
                  <a:avLst>
                    <a:gd name="adj" fmla="val 92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1816754" y="1827206"/>
                <a:ext cx="588064" cy="4114579"/>
                <a:chOff x="1885700" y="1961548"/>
                <a:chExt cx="588064" cy="4114579"/>
              </a:xfrm>
            </p:grpSpPr>
            <p:sp>
              <p:nvSpPr>
                <p:cNvPr id="65" name="타원 64"/>
                <p:cNvSpPr/>
                <p:nvPr/>
              </p:nvSpPr>
              <p:spPr>
                <a:xfrm>
                  <a:off x="1885700" y="1961548"/>
                  <a:ext cx="588064" cy="792088"/>
                </a:xfrm>
                <a:prstGeom prst="ellipse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110786" y="2663297"/>
                  <a:ext cx="160020" cy="3412830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2580758" y="1827206"/>
                <a:ext cx="399379" cy="4107715"/>
                <a:chOff x="2618442" y="1956914"/>
                <a:chExt cx="399379" cy="4107715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618442" y="1956914"/>
                  <a:ext cx="399379" cy="723551"/>
                  <a:chOff x="2521092" y="2005241"/>
                  <a:chExt cx="399379" cy="723551"/>
                </a:xfrm>
              </p:grpSpPr>
              <p:sp>
                <p:nvSpPr>
                  <p:cNvPr id="61" name="순서도: 지연 60"/>
                  <p:cNvSpPr/>
                  <p:nvPr/>
                </p:nvSpPr>
                <p:spPr>
                  <a:xfrm rot="5400000">
                    <a:off x="2565774" y="2378751"/>
                    <a:ext cx="306039" cy="394044"/>
                  </a:xfrm>
                  <a:prstGeom prst="flowChartDelay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2521092" y="2005241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2688176" y="2005244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2859237" y="2009746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0" name="직사각형 59"/>
                <p:cNvSpPr/>
                <p:nvPr/>
              </p:nvSpPr>
              <p:spPr>
                <a:xfrm>
                  <a:off x="2747370" y="2547617"/>
                  <a:ext cx="155867" cy="3517012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3141437" y="1827206"/>
                <a:ext cx="284965" cy="4105248"/>
                <a:chOff x="3141437" y="1949833"/>
                <a:chExt cx="284965" cy="4105248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3141437" y="1949833"/>
                  <a:ext cx="281692" cy="1155220"/>
                  <a:chOff x="3184655" y="1956914"/>
                  <a:chExt cx="216024" cy="1155220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3184655" y="2048415"/>
                    <a:ext cx="216024" cy="106371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타원 57"/>
                  <p:cNvSpPr/>
                  <p:nvPr/>
                </p:nvSpPr>
                <p:spPr>
                  <a:xfrm>
                    <a:off x="3184655" y="1956914"/>
                    <a:ext cx="216024" cy="183002"/>
                  </a:xfrm>
                  <a:prstGeom prst="ellipse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6" name="직사각형 55"/>
                <p:cNvSpPr/>
                <p:nvPr/>
              </p:nvSpPr>
              <p:spPr>
                <a:xfrm>
                  <a:off x="3266382" y="2806366"/>
                  <a:ext cx="160020" cy="3248715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0" name="위쪽 리본 49"/>
            <p:cNvSpPr/>
            <p:nvPr/>
          </p:nvSpPr>
          <p:spPr>
            <a:xfrm rot="20809210">
              <a:off x="548505" y="3755972"/>
              <a:ext cx="4187956" cy="936104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rgbClr val="E97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FFCC"/>
                  </a:solidFill>
                  <a:latin typeface="Andalus" pitchFamily="18" charset="-78"/>
                  <a:ea typeface="FangSong" pitchFamily="49" charset="-122"/>
                  <a:cs typeface="Andalus" pitchFamily="18" charset="-78"/>
                </a:rPr>
                <a:t>Menu</a:t>
              </a:r>
              <a:endParaRPr lang="ko-KR" altLang="en-US" sz="400" dirty="0">
                <a:solidFill>
                  <a:srgbClr val="FFFFCC"/>
                </a:solidFill>
                <a:latin typeface="Andalus" pitchFamily="18" charset="-78"/>
                <a:cs typeface="Andalus" pitchFamily="18" charset="-7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1988840"/>
            <a:ext cx="6768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0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866" y="980728"/>
            <a:ext cx="4187956" cy="5340922"/>
            <a:chOff x="548505" y="896389"/>
            <a:chExt cx="4187956" cy="5340922"/>
          </a:xfrm>
        </p:grpSpPr>
        <p:grpSp>
          <p:nvGrpSpPr>
            <p:cNvPr id="25" name="그룹 24"/>
            <p:cNvGrpSpPr/>
            <p:nvPr/>
          </p:nvGrpSpPr>
          <p:grpSpPr>
            <a:xfrm>
              <a:off x="1017604" y="896389"/>
              <a:ext cx="3348372" cy="5340922"/>
              <a:chOff x="1017604" y="896389"/>
              <a:chExt cx="3348372" cy="534092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17604" y="896389"/>
                <a:ext cx="3348372" cy="5038531"/>
                <a:chOff x="1259632" y="1268760"/>
                <a:chExt cx="3888432" cy="5213987"/>
              </a:xfrm>
              <a:solidFill>
                <a:srgbClr val="FFFFCC"/>
              </a:solidFill>
            </p:grpSpPr>
            <p:sp>
              <p:nvSpPr>
                <p:cNvPr id="4" name="타원 3"/>
                <p:cNvSpPr/>
                <p:nvPr/>
              </p:nvSpPr>
              <p:spPr>
                <a:xfrm>
                  <a:off x="1259632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2267744" y="126876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3347864" y="1628800"/>
                  <a:ext cx="1800200" cy="15841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다리꼴 6"/>
                <p:cNvSpPr/>
                <p:nvPr/>
              </p:nvSpPr>
              <p:spPr>
                <a:xfrm flipV="1">
                  <a:off x="2080732" y="2660442"/>
                  <a:ext cx="2304255" cy="3822305"/>
                </a:xfrm>
                <a:prstGeom prst="trapezoid">
                  <a:avLst>
                    <a:gd name="adj" fmla="val 928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1816754" y="1827206"/>
                <a:ext cx="588064" cy="4133241"/>
                <a:chOff x="1885700" y="1961548"/>
                <a:chExt cx="588064" cy="4133241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885700" y="1961548"/>
                  <a:ext cx="588064" cy="792088"/>
                </a:xfrm>
                <a:prstGeom prst="ellipse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2110786" y="2681959"/>
                  <a:ext cx="160020" cy="3412830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2580758" y="1827206"/>
                <a:ext cx="399379" cy="4410105"/>
                <a:chOff x="2618442" y="1956914"/>
                <a:chExt cx="399379" cy="4410105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2618442" y="1956914"/>
                  <a:ext cx="399379" cy="723551"/>
                  <a:chOff x="2521092" y="2005241"/>
                  <a:chExt cx="399379" cy="723551"/>
                </a:xfrm>
              </p:grpSpPr>
              <p:sp>
                <p:nvSpPr>
                  <p:cNvPr id="10" name="순서도: 지연 9"/>
                  <p:cNvSpPr/>
                  <p:nvPr/>
                </p:nvSpPr>
                <p:spPr>
                  <a:xfrm rot="5400000">
                    <a:off x="2565774" y="2378751"/>
                    <a:ext cx="306039" cy="394044"/>
                  </a:xfrm>
                  <a:prstGeom prst="flowChartDelay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2521092" y="2005241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688176" y="2005244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2859237" y="2009746"/>
                    <a:ext cx="61234" cy="57052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9" name="직사각형 18"/>
                <p:cNvSpPr/>
                <p:nvPr/>
              </p:nvSpPr>
              <p:spPr>
                <a:xfrm>
                  <a:off x="2736133" y="2547616"/>
                  <a:ext cx="160020" cy="3819403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3141437" y="1827206"/>
                <a:ext cx="284965" cy="4297356"/>
                <a:chOff x="3141437" y="1949833"/>
                <a:chExt cx="284965" cy="4297356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3141437" y="1949833"/>
                  <a:ext cx="281692" cy="1155220"/>
                  <a:chOff x="3184655" y="1956914"/>
                  <a:chExt cx="216024" cy="1155220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184655" y="2048415"/>
                    <a:ext cx="216024" cy="1063719"/>
                  </a:xfrm>
                  <a:prstGeom prst="rect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타원 14"/>
                  <p:cNvSpPr/>
                  <p:nvPr/>
                </p:nvSpPr>
                <p:spPr>
                  <a:xfrm>
                    <a:off x="3184655" y="1956914"/>
                    <a:ext cx="216024" cy="183002"/>
                  </a:xfrm>
                  <a:prstGeom prst="ellipse">
                    <a:avLst/>
                  </a:prstGeom>
                  <a:solidFill>
                    <a:srgbClr val="99D9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직사각형 19"/>
                <p:cNvSpPr/>
                <p:nvPr/>
              </p:nvSpPr>
              <p:spPr>
                <a:xfrm>
                  <a:off x="3266382" y="2834359"/>
                  <a:ext cx="160020" cy="3412830"/>
                </a:xfrm>
                <a:prstGeom prst="rect">
                  <a:avLst/>
                </a:prstGeom>
                <a:solidFill>
                  <a:srgbClr val="99D9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4" name="위쪽 리본 23"/>
            <p:cNvSpPr/>
            <p:nvPr/>
          </p:nvSpPr>
          <p:spPr>
            <a:xfrm rot="20809210">
              <a:off x="548505" y="3755972"/>
              <a:ext cx="4187956" cy="936104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rgbClr val="E97B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 smtClean="0">
                  <a:solidFill>
                    <a:srgbClr val="FFFFCC"/>
                  </a:solidFill>
                  <a:latin typeface="Andalus" pitchFamily="18" charset="-78"/>
                  <a:ea typeface="FangSong" pitchFamily="49" charset="-122"/>
                  <a:cs typeface="Andalus" pitchFamily="18" charset="-78"/>
                </a:rPr>
                <a:t>Menu</a:t>
              </a:r>
              <a:endParaRPr lang="ko-KR" altLang="en-US" sz="2000" dirty="0">
                <a:solidFill>
                  <a:srgbClr val="FFFFCC"/>
                </a:solidFill>
                <a:latin typeface="Andalus" pitchFamily="18" charset="-78"/>
                <a:cs typeface="Andalus" pitchFamily="18" charset="-78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73365" y="2631956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tx2"/>
                </a:solidFill>
                <a:latin typeface="Andalus" pitchFamily="18" charset="-78"/>
                <a:cs typeface="Andalus" pitchFamily="18" charset="-78"/>
              </a:rPr>
              <a:t>감사합니다</a:t>
            </a:r>
            <a:endParaRPr lang="ko-KR" altLang="en-US" sz="7200" dirty="0">
              <a:solidFill>
                <a:schemeClr val="tx2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094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유튜브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://youtu.be/IQWmVG21M_I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7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83</Words>
  <Application>Microsoft Office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FangSong</vt:lpstr>
      <vt:lpstr>맑은 고딕</vt:lpstr>
      <vt:lpstr>Andalus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유튜브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gerry</dc:creator>
  <cp:lastModifiedBy>ltj</cp:lastModifiedBy>
  <cp:revision>25</cp:revision>
  <dcterms:created xsi:type="dcterms:W3CDTF">2017-03-02T10:04:34Z</dcterms:created>
  <dcterms:modified xsi:type="dcterms:W3CDTF">2017-03-03T04:04:20Z</dcterms:modified>
</cp:coreProperties>
</file>