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2" r:id="rId6"/>
    <p:sldId id="259" r:id="rId7"/>
    <p:sldId id="271" r:id="rId8"/>
    <p:sldId id="261" r:id="rId9"/>
    <p:sldId id="270" r:id="rId10"/>
    <p:sldId id="260" r:id="rId11"/>
    <p:sldId id="272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94660"/>
  </p:normalViewPr>
  <p:slideViewPr>
    <p:cSldViewPr>
      <p:cViewPr varScale="1">
        <p:scale>
          <a:sx n="71" d="100"/>
          <a:sy n="71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75C08-0B70-4AE6-B6C5-B9D571360191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A63680-F70F-4230-BA43-21A7AAD62C39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기사검색기능 </a:t>
          </a:r>
          <a:endParaRPr lang="ko-KR" altLang="en-US" sz="1800" dirty="0"/>
        </a:p>
      </dgm:t>
    </dgm:pt>
    <dgm:pt modelId="{ED70BCC9-9F02-463A-925C-D7055E77A0D2}" type="parTrans" cxnId="{FEA44BEE-17B4-4AAE-B2D9-2B1D4E3229B2}">
      <dgm:prSet/>
      <dgm:spPr/>
      <dgm:t>
        <a:bodyPr/>
        <a:lstStyle/>
        <a:p>
          <a:pPr latinLnBrk="1"/>
          <a:endParaRPr lang="ko-KR" altLang="en-US"/>
        </a:p>
      </dgm:t>
    </dgm:pt>
    <dgm:pt modelId="{9027543B-A4B8-4500-9B5C-F97DAF8566BC}" type="sibTrans" cxnId="{FEA44BEE-17B4-4AAE-B2D9-2B1D4E3229B2}">
      <dgm:prSet/>
      <dgm:spPr/>
      <dgm:t>
        <a:bodyPr/>
        <a:lstStyle/>
        <a:p>
          <a:pPr latinLnBrk="1"/>
          <a:endParaRPr lang="ko-KR" altLang="en-US"/>
        </a:p>
      </dgm:t>
    </dgm:pt>
    <dgm:pt modelId="{00451442-D69F-4CC2-8217-9AAB45FF83FC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서비스구현</a:t>
          </a:r>
          <a:endParaRPr lang="ko-KR" altLang="en-US" sz="2000" dirty="0"/>
        </a:p>
      </dgm:t>
    </dgm:pt>
    <dgm:pt modelId="{804F74EE-686B-45E6-AD2B-C6954A19D5F4}" type="parTrans" cxnId="{D9A40928-03E5-4F92-99E4-5E646142719C}">
      <dgm:prSet/>
      <dgm:spPr/>
      <dgm:t>
        <a:bodyPr/>
        <a:lstStyle/>
        <a:p>
          <a:pPr latinLnBrk="1"/>
          <a:endParaRPr lang="ko-KR" altLang="en-US"/>
        </a:p>
      </dgm:t>
    </dgm:pt>
    <dgm:pt modelId="{173E9AE3-12AB-4E09-AE26-AEABAF42A8A4}" type="sibTrans" cxnId="{D9A40928-03E5-4F92-99E4-5E646142719C}">
      <dgm:prSet/>
      <dgm:spPr/>
      <dgm:t>
        <a:bodyPr/>
        <a:lstStyle/>
        <a:p>
          <a:pPr latinLnBrk="1"/>
          <a:endParaRPr lang="ko-KR" altLang="en-US"/>
        </a:p>
      </dgm:t>
    </dgm:pt>
    <dgm:pt modelId="{007001B9-0C70-4C4B-AE71-BCD1A545C80C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콜 기능</a:t>
          </a:r>
          <a:endParaRPr lang="ko-KR" altLang="en-US" sz="2000" dirty="0"/>
        </a:p>
      </dgm:t>
    </dgm:pt>
    <dgm:pt modelId="{20568AB8-A71D-4AFD-BF95-D57B28D50758}" type="parTrans" cxnId="{99AA6FC2-4010-4292-A5EE-9413E025F44E}">
      <dgm:prSet/>
      <dgm:spPr/>
      <dgm:t>
        <a:bodyPr/>
        <a:lstStyle/>
        <a:p>
          <a:pPr latinLnBrk="1"/>
          <a:endParaRPr lang="ko-KR" altLang="en-US"/>
        </a:p>
      </dgm:t>
    </dgm:pt>
    <dgm:pt modelId="{A39171C4-4833-4647-AE18-4F2F31D14252}" type="sibTrans" cxnId="{99AA6FC2-4010-4292-A5EE-9413E025F44E}">
      <dgm:prSet/>
      <dgm:spPr/>
      <dgm:t>
        <a:bodyPr/>
        <a:lstStyle/>
        <a:p>
          <a:pPr latinLnBrk="1"/>
          <a:endParaRPr lang="ko-KR" altLang="en-US"/>
        </a:p>
      </dgm:t>
    </dgm:pt>
    <dgm:pt modelId="{128D4889-E815-4809-8AF6-4DACDA0DB5B0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예약취소</a:t>
          </a:r>
          <a:endParaRPr lang="ko-KR" altLang="en-US" sz="2000" dirty="0"/>
        </a:p>
      </dgm:t>
    </dgm:pt>
    <dgm:pt modelId="{61D973D7-33D3-49CA-869C-89258E7D9A2D}" type="parTrans" cxnId="{927EF4E9-45C8-4E45-856B-17658BC98AAC}">
      <dgm:prSet/>
      <dgm:spPr/>
      <dgm:t>
        <a:bodyPr/>
        <a:lstStyle/>
        <a:p>
          <a:pPr latinLnBrk="1"/>
          <a:endParaRPr lang="ko-KR" altLang="en-US"/>
        </a:p>
      </dgm:t>
    </dgm:pt>
    <dgm:pt modelId="{69180718-D11C-4A6D-95D7-E25D40E3A007}" type="sibTrans" cxnId="{927EF4E9-45C8-4E45-856B-17658BC98AAC}">
      <dgm:prSet/>
      <dgm:spPr/>
      <dgm:t>
        <a:bodyPr/>
        <a:lstStyle/>
        <a:p>
          <a:pPr latinLnBrk="1"/>
          <a:endParaRPr lang="ko-KR" altLang="en-US"/>
        </a:p>
      </dgm:t>
    </dgm:pt>
    <dgm:pt modelId="{114E9F14-4499-463A-B6F7-8145293C6E77}" type="pres">
      <dgm:prSet presAssocID="{8BC75C08-0B70-4AE6-B6C5-B9D5713601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2B026-43C3-4B20-AB09-85AE7B668B51}" type="pres">
      <dgm:prSet presAssocID="{9AA63680-F70F-4230-BA43-21A7AAD62C3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F5117A-B181-4972-B623-12F283CF122A}" type="pres">
      <dgm:prSet presAssocID="{9027543B-A4B8-4500-9B5C-F97DAF8566BC}" presName="sibTrans" presStyleCnt="0"/>
      <dgm:spPr/>
    </dgm:pt>
    <dgm:pt modelId="{70AF86DC-7561-406F-B9DF-1694771C8342}" type="pres">
      <dgm:prSet presAssocID="{00451442-D69F-4CC2-8217-9AAB45FF83F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E61CDA-2D19-4B00-B55A-BFAAC7042F95}" type="pres">
      <dgm:prSet presAssocID="{173E9AE3-12AB-4E09-AE26-AEABAF42A8A4}" presName="sibTrans" presStyleCnt="0"/>
      <dgm:spPr/>
    </dgm:pt>
    <dgm:pt modelId="{B49E47FF-42B0-4AAB-A44E-C1620C367C01}" type="pres">
      <dgm:prSet presAssocID="{007001B9-0C70-4C4B-AE71-BCD1A545C8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7C1BFF-0122-4755-9EEA-AEC2BAE6DE83}" type="pres">
      <dgm:prSet presAssocID="{A39171C4-4833-4647-AE18-4F2F31D14252}" presName="sibTrans" presStyleCnt="0"/>
      <dgm:spPr/>
    </dgm:pt>
    <dgm:pt modelId="{F3195F2A-D19B-41F6-9E4E-626010455BEA}" type="pres">
      <dgm:prSet presAssocID="{128D4889-E815-4809-8AF6-4DACDA0DB5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A44BEE-17B4-4AAE-B2D9-2B1D4E3229B2}" srcId="{8BC75C08-0B70-4AE6-B6C5-B9D571360191}" destId="{9AA63680-F70F-4230-BA43-21A7AAD62C39}" srcOrd="0" destOrd="0" parTransId="{ED70BCC9-9F02-463A-925C-D7055E77A0D2}" sibTransId="{9027543B-A4B8-4500-9B5C-F97DAF8566BC}"/>
    <dgm:cxn modelId="{D9A40928-03E5-4F92-99E4-5E646142719C}" srcId="{8BC75C08-0B70-4AE6-B6C5-B9D571360191}" destId="{00451442-D69F-4CC2-8217-9AAB45FF83FC}" srcOrd="1" destOrd="0" parTransId="{804F74EE-686B-45E6-AD2B-C6954A19D5F4}" sibTransId="{173E9AE3-12AB-4E09-AE26-AEABAF42A8A4}"/>
    <dgm:cxn modelId="{7AF56F19-DCB5-4A0C-AD8D-187C60D4A93A}" type="presOf" srcId="{128D4889-E815-4809-8AF6-4DACDA0DB5B0}" destId="{F3195F2A-D19B-41F6-9E4E-626010455BEA}" srcOrd="0" destOrd="0" presId="urn:microsoft.com/office/officeart/2005/8/layout/default"/>
    <dgm:cxn modelId="{FD427784-3337-45CD-9C8C-919E428A8D14}" type="presOf" srcId="{007001B9-0C70-4C4B-AE71-BCD1A545C80C}" destId="{B49E47FF-42B0-4AAB-A44E-C1620C367C01}" srcOrd="0" destOrd="0" presId="urn:microsoft.com/office/officeart/2005/8/layout/default"/>
    <dgm:cxn modelId="{BA309DAE-526F-4923-9AED-B1364D95F3D0}" type="presOf" srcId="{9AA63680-F70F-4230-BA43-21A7AAD62C39}" destId="{2962B026-43C3-4B20-AB09-85AE7B668B51}" srcOrd="0" destOrd="0" presId="urn:microsoft.com/office/officeart/2005/8/layout/default"/>
    <dgm:cxn modelId="{927EF4E9-45C8-4E45-856B-17658BC98AAC}" srcId="{8BC75C08-0B70-4AE6-B6C5-B9D571360191}" destId="{128D4889-E815-4809-8AF6-4DACDA0DB5B0}" srcOrd="3" destOrd="0" parTransId="{61D973D7-33D3-49CA-869C-89258E7D9A2D}" sibTransId="{69180718-D11C-4A6D-95D7-E25D40E3A007}"/>
    <dgm:cxn modelId="{99AA6FC2-4010-4292-A5EE-9413E025F44E}" srcId="{8BC75C08-0B70-4AE6-B6C5-B9D571360191}" destId="{007001B9-0C70-4C4B-AE71-BCD1A545C80C}" srcOrd="2" destOrd="0" parTransId="{20568AB8-A71D-4AFD-BF95-D57B28D50758}" sibTransId="{A39171C4-4833-4647-AE18-4F2F31D14252}"/>
    <dgm:cxn modelId="{2024EE40-1463-4967-815A-B204C17CFDE5}" type="presOf" srcId="{00451442-D69F-4CC2-8217-9AAB45FF83FC}" destId="{70AF86DC-7561-406F-B9DF-1694771C8342}" srcOrd="0" destOrd="0" presId="urn:microsoft.com/office/officeart/2005/8/layout/default"/>
    <dgm:cxn modelId="{29F484A8-1CE6-4986-B7F3-9A2C19DA07A4}" type="presOf" srcId="{8BC75C08-0B70-4AE6-B6C5-B9D571360191}" destId="{114E9F14-4499-463A-B6F7-8145293C6E77}" srcOrd="0" destOrd="0" presId="urn:microsoft.com/office/officeart/2005/8/layout/default"/>
    <dgm:cxn modelId="{87959259-62EF-4D2E-9DEA-972B19ECB7B0}" type="presParOf" srcId="{114E9F14-4499-463A-B6F7-8145293C6E77}" destId="{2962B026-43C3-4B20-AB09-85AE7B668B51}" srcOrd="0" destOrd="0" presId="urn:microsoft.com/office/officeart/2005/8/layout/default"/>
    <dgm:cxn modelId="{A2FB2D56-03E7-4AB7-BD91-84D46FB4C26C}" type="presParOf" srcId="{114E9F14-4499-463A-B6F7-8145293C6E77}" destId="{4CF5117A-B181-4972-B623-12F283CF122A}" srcOrd="1" destOrd="0" presId="urn:microsoft.com/office/officeart/2005/8/layout/default"/>
    <dgm:cxn modelId="{F4C6C259-909A-43E9-8FE1-895EEB7CC8A7}" type="presParOf" srcId="{114E9F14-4499-463A-B6F7-8145293C6E77}" destId="{70AF86DC-7561-406F-B9DF-1694771C8342}" srcOrd="2" destOrd="0" presId="urn:microsoft.com/office/officeart/2005/8/layout/default"/>
    <dgm:cxn modelId="{E46DA9B7-4A08-42E4-B780-A455550D0073}" type="presParOf" srcId="{114E9F14-4499-463A-B6F7-8145293C6E77}" destId="{5EE61CDA-2D19-4B00-B55A-BFAAC7042F95}" srcOrd="3" destOrd="0" presId="urn:microsoft.com/office/officeart/2005/8/layout/default"/>
    <dgm:cxn modelId="{767255A9-A39F-42C8-B346-A036C85BBC58}" type="presParOf" srcId="{114E9F14-4499-463A-B6F7-8145293C6E77}" destId="{B49E47FF-42B0-4AAB-A44E-C1620C367C01}" srcOrd="4" destOrd="0" presId="urn:microsoft.com/office/officeart/2005/8/layout/default"/>
    <dgm:cxn modelId="{C069043C-6E21-4F8D-BAE4-FCE3ACD5B064}" type="presParOf" srcId="{114E9F14-4499-463A-B6F7-8145293C6E77}" destId="{617C1BFF-0122-4755-9EEA-AEC2BAE6DE83}" srcOrd="5" destOrd="0" presId="urn:microsoft.com/office/officeart/2005/8/layout/default"/>
    <dgm:cxn modelId="{44B89F0E-17C2-42DF-BF9B-F248FF5E544A}" type="presParOf" srcId="{114E9F14-4499-463A-B6F7-8145293C6E77}" destId="{F3195F2A-D19B-41F6-9E4E-626010455BE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2B026-43C3-4B20-AB09-85AE7B668B51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기사검색기능 </a:t>
          </a:r>
          <a:endParaRPr lang="ko-KR" altLang="en-US" sz="1800" kern="1200" dirty="0"/>
        </a:p>
      </dsp:txBody>
      <dsp:txXfrm>
        <a:off x="744" y="145603"/>
        <a:ext cx="2902148" cy="1741289"/>
      </dsp:txXfrm>
    </dsp:sp>
    <dsp:sp modelId="{70AF86DC-7561-406F-B9DF-1694771C8342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서비스구현</a:t>
          </a:r>
          <a:endParaRPr lang="ko-KR" altLang="en-US" sz="2000" kern="1200" dirty="0"/>
        </a:p>
      </dsp:txBody>
      <dsp:txXfrm>
        <a:off x="3193107" y="145603"/>
        <a:ext cx="2902148" cy="1741289"/>
      </dsp:txXfrm>
    </dsp:sp>
    <dsp:sp modelId="{B49E47FF-42B0-4AAB-A44E-C1620C367C01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콜 기능</a:t>
          </a:r>
          <a:endParaRPr lang="ko-KR" altLang="en-US" sz="2000" kern="1200" dirty="0"/>
        </a:p>
      </dsp:txBody>
      <dsp:txXfrm>
        <a:off x="744" y="2177107"/>
        <a:ext cx="2902148" cy="1741289"/>
      </dsp:txXfrm>
    </dsp:sp>
    <dsp:sp modelId="{F3195F2A-D19B-41F6-9E4E-626010455BEA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예약취소</a:t>
          </a:r>
          <a:endParaRPr lang="ko-KR" altLang="en-US" sz="20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9B876-BB2F-4F87-A6AD-F742B1FC5A9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FF58-D49D-4F40-826F-1B980DF2BB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8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FC52-6938-4E3F-A983-BA55D9415ED3}" type="datetimeFigureOut">
              <a:rPr lang="ko-KR" altLang="en-US" smtClean="0"/>
              <a:pPr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390F3-3B40-4658-9EE9-3B1818C72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312732"/>
            <a:ext cx="5109091" cy="646331"/>
          </a:xfrm>
          <a:prstGeom prst="rect">
            <a:avLst/>
          </a:prstGeom>
          <a:solidFill>
            <a:srgbClr val="009900"/>
          </a:solidFill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고객의 안전을 책임지는</a:t>
            </a:r>
            <a:endParaRPr lang="en-US" altLang="ko-KR" sz="36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9672" y="3090555"/>
            <a:ext cx="6211957" cy="707886"/>
          </a:xfrm>
          <a:prstGeom prst="rect">
            <a:avLst/>
          </a:prstGeom>
          <a:solidFill>
            <a:srgbClr val="009900"/>
          </a:solidFill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chemeClr val="tx2"/>
                </a:solidFill>
                <a:latin typeface="나눔고딕 ExtraBold" pitchFamily="50" charset="-127"/>
                <a:ea typeface="나눔고딕 ExtraBold" pitchFamily="50" charset="-127"/>
              </a:rPr>
              <a:t>안전대리</a:t>
            </a:r>
            <a:r>
              <a:rPr lang="ko-KR" altLang="en-US" sz="3600" dirty="0" smtClean="0">
                <a:solidFill>
                  <a:schemeClr val="accent6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000" b="1" dirty="0" err="1" smtClean="0">
                <a:latin typeface="나눔고딕 ExtraBold" pitchFamily="50" charset="-127"/>
                <a:ea typeface="나눔고딕 ExtraBold" pitchFamily="50" charset="-127"/>
              </a:rPr>
              <a:t>바톤터치프로젝트</a:t>
            </a:r>
            <a:endParaRPr lang="en-US" altLang="ko-KR" sz="4000" b="1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 flipV="1">
            <a:off x="-252536" y="2780928"/>
            <a:ext cx="9647238" cy="366712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>
            <a:spAutoFit/>
            <a:scene3d>
              <a:camera prst="perspectiveFront"/>
              <a:lightRig rig="threePt" dir="t"/>
            </a:scene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ko-KR" spc="-15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19872" y="4366818"/>
            <a:ext cx="2051720" cy="136815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  <a:scene3d>
              <a:camera prst="perspectiveFront"/>
              <a:lightRig rig="threePt" dir="t"/>
            </a:scene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spc="-150" dirty="0" smtClean="0">
                <a:solidFill>
                  <a:schemeClr val="accent2">
                    <a:lumMod val="5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군산대학교</a:t>
            </a:r>
            <a:endParaRPr lang="en-US" altLang="ko-KR" sz="2000" b="1" spc="-150" dirty="0" smtClean="0">
              <a:solidFill>
                <a:schemeClr val="accent2">
                  <a:lumMod val="50000"/>
                </a:schemeClr>
              </a:solidFill>
              <a:latin typeface="a옛날목욕탕B" pitchFamily="18" charset="-127"/>
              <a:ea typeface="a옛날목욕탕B" pitchFamily="18" charset="-127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spc="-150" dirty="0" smtClean="0">
                <a:latin typeface="a옛날목욕탕B" pitchFamily="18" charset="-127"/>
                <a:ea typeface="a옛날목욕탕B" pitchFamily="18" charset="-127"/>
              </a:rPr>
              <a:t>경영학부</a:t>
            </a:r>
            <a:endParaRPr lang="en-US" altLang="ko-KR" sz="2000" spc="-150" dirty="0" smtClean="0">
              <a:latin typeface="a옛날목욕탕B" pitchFamily="18" charset="-127"/>
              <a:ea typeface="a옛날목욕탕B" pitchFamily="18" charset="-127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ko-KR" sz="2000" spc="-150" dirty="0" smtClean="0">
              <a:latin typeface="a옛날목욕탕B" pitchFamily="18" charset="-127"/>
              <a:ea typeface="a옛날목욕탕B" pitchFamily="18" charset="-127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spc="-150" dirty="0" smtClean="0">
                <a:latin typeface="a옛날목욕탕B" pitchFamily="18" charset="-127"/>
                <a:ea typeface="a옛날목욕탕B" pitchFamily="18" charset="-127"/>
              </a:rPr>
              <a:t>박  기 현</a:t>
            </a:r>
            <a:endParaRPr lang="ko-KR" altLang="en-US" sz="2800" b="1" spc="-150" dirty="0"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3059832" y="3716017"/>
            <a:ext cx="2808312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cene3d>
              <a:camera prst="perspectiveFront"/>
              <a:lightRig rig="threePt" dir="t"/>
            </a:scene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pc="-15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V="1">
            <a:off x="3059832" y="3953018"/>
            <a:ext cx="2808312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cene3d>
              <a:camera prst="perspectiveFront"/>
              <a:lightRig rig="threePt" dir="t"/>
            </a:scene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pc="-15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382 0.357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650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6" grpId="2" animBg="1"/>
      <p:bldP spid="9" grpId="0"/>
      <p:bldP spid="10" grpId="0" animBg="1"/>
      <p:bldP spid="10" grpId="1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   조</a:t>
            </a:r>
            <a:endParaRPr lang="en-US" altLang="ko-KR" sz="1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구동화면</a:t>
            </a:r>
            <a:endParaRPr lang="en-US" altLang="ko-KR" sz="1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12776"/>
            <a:ext cx="7939529" cy="5203184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08720"/>
            <a:ext cx="2438740" cy="3696216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30" y="1844824"/>
            <a:ext cx="2553056" cy="3515216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38585"/>
            <a:ext cx="3248478" cy="4477375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83" y="1445727"/>
            <a:ext cx="6658904" cy="4925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683568" y="2636912"/>
            <a:ext cx="8064896" cy="1872208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추후예정</a:t>
            </a:r>
            <a:endParaRPr lang="en-US" altLang="ko-KR" sz="16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마무리</a:t>
            </a:r>
            <a:endParaRPr lang="ko-KR" altLang="en-US" sz="1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2924944"/>
            <a:ext cx="7560840" cy="110799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추후예정 </a:t>
            </a:r>
            <a:r>
              <a:rPr lang="en-US" altLang="ko-KR" sz="6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ko-KR" altLang="en-US" sz="6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마무리</a:t>
            </a:r>
            <a:endParaRPr lang="ko-KR" altLang="en-US" sz="6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-8533456" y="5767268"/>
            <a:ext cx="8721482" cy="1090732"/>
            <a:chOff x="92775" y="5623982"/>
            <a:chExt cx="8721482" cy="1090732"/>
          </a:xfrm>
        </p:grpSpPr>
        <p:pic>
          <p:nvPicPr>
            <p:cNvPr id="18" name="그림 17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570" y="5647765"/>
              <a:ext cx="1695687" cy="1066949"/>
            </a:xfrm>
            <a:prstGeom prst="rect">
              <a:avLst/>
            </a:prstGeom>
          </p:spPr>
        </p:pic>
        <p:pic>
          <p:nvPicPr>
            <p:cNvPr id="19" name="그림 18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623982"/>
              <a:ext cx="1886213" cy="981212"/>
            </a:xfrm>
            <a:prstGeom prst="rect">
              <a:avLst/>
            </a:prstGeom>
          </p:spPr>
        </p:pic>
        <p:pic>
          <p:nvPicPr>
            <p:cNvPr id="20" name="그림 19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5" y="5623982"/>
              <a:ext cx="2324424" cy="866896"/>
            </a:xfrm>
            <a:prstGeom prst="rect">
              <a:avLst/>
            </a:prstGeom>
          </p:spPr>
        </p:pic>
        <p:pic>
          <p:nvPicPr>
            <p:cNvPr id="21" name="그림 20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443" y="5623982"/>
              <a:ext cx="2257740" cy="93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1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7 L 0.97205 -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738664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추후예정</a:t>
            </a:r>
            <a:endParaRPr lang="en-US" altLang="ko-KR" sz="14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마무리</a:t>
            </a:r>
            <a:endParaRPr lang="ko-KR" altLang="en-US" sz="1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5742390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36004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03648" y="332656"/>
            <a:ext cx="1904689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다이아몬드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726996"/>
            <a:ext cx="1827744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진정한 보석 감정</a:t>
            </a:r>
            <a:endParaRPr lang="ko-KR" altLang="en-US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738664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4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마무리</a:t>
            </a:r>
            <a:endParaRPr lang="en-US" altLang="ko-KR" sz="14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172851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다이아몬드 같은 남자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32040" y="2636912"/>
            <a:ext cx="72008" cy="7200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4048" y="2492896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9900"/>
                </a:solidFill>
                <a:latin typeface="나눔고딕 ExtraBold" pitchFamily="50" charset="-127"/>
                <a:ea typeface="나눔고딕 ExtraBold" pitchFamily="50" charset="-127"/>
              </a:rPr>
              <a:t>흔한 탄소로 이루어져 있다</a:t>
            </a:r>
            <a:endParaRPr lang="en-US" altLang="ko-KR" sz="1400" dirty="0" smtClean="0">
              <a:solidFill>
                <a:srgbClr val="0099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32040" y="3501008"/>
            <a:ext cx="72008" cy="7200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04048" y="335699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9900"/>
                </a:solidFill>
                <a:latin typeface="나눔고딕 ExtraBold" pitchFamily="50" charset="-127"/>
                <a:ea typeface="나눔고딕 ExtraBold" pitchFamily="50" charset="-127"/>
              </a:rPr>
              <a:t>여러 번 가공해야 한다</a:t>
            </a:r>
            <a:endParaRPr lang="en-US" altLang="ko-KR" sz="1400" dirty="0" smtClean="0">
              <a:solidFill>
                <a:srgbClr val="0099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040" y="4337396"/>
            <a:ext cx="72008" cy="7200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4048" y="422108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9900"/>
                </a:solidFill>
                <a:latin typeface="나눔고딕 ExtraBold" pitchFamily="50" charset="-127"/>
                <a:ea typeface="나눔고딕 ExtraBold" pitchFamily="50" charset="-127"/>
              </a:rPr>
              <a:t>세상에서 가장 단단하다</a:t>
            </a:r>
            <a:endParaRPr lang="en-US" altLang="ko-KR" sz="1400" dirty="0" smtClean="0">
              <a:solidFill>
                <a:srgbClr val="0099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1508" name="Picture 4" descr="http://ncc.phinf.naver.net/ncc02/2011/10/14/189/3-1.jpg?type=w6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132856"/>
            <a:ext cx="3600400" cy="360040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4932040" y="5201492"/>
            <a:ext cx="72008" cy="7200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04048" y="5085184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9900"/>
                </a:solidFill>
                <a:latin typeface="나눔고딕 ExtraBold" pitchFamily="50" charset="-127"/>
                <a:ea typeface="나눔고딕 ExtraBold" pitchFamily="50" charset="-127"/>
              </a:rPr>
              <a:t>A diamonds is forever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420888"/>
            <a:ext cx="52950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>
                <a:solidFill>
                  <a:srgbClr val="00B05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감사합니다</a:t>
            </a:r>
            <a:endParaRPr lang="ko-KR" altLang="en-US" sz="8800" dirty="0">
              <a:solidFill>
                <a:srgbClr val="00B05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4409" y="3698231"/>
            <a:ext cx="3339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A2A3A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YOU</a:t>
            </a:r>
            <a:endParaRPr lang="ko-KR" altLang="en-US" sz="4400" dirty="0">
              <a:solidFill>
                <a:srgbClr val="A2A3A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348880"/>
            <a:ext cx="1259632" cy="2016224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 flipV="1">
            <a:off x="1403648" y="1124744"/>
            <a:ext cx="5760640" cy="3600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83568" y="2348880"/>
            <a:ext cx="5400600" cy="33843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4128" y="2348880"/>
            <a:ext cx="1365010" cy="40011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목차소개</a:t>
            </a:r>
            <a:endParaRPr lang="ko-KR" altLang="en-US" sz="2000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141277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01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880" y="27089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02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3717032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03</a:t>
            </a:r>
            <a:endParaRPr lang="ko-KR" altLang="en-US" sz="24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492896"/>
            <a:ext cx="3600400" cy="2304256"/>
          </a:xfrm>
          <a:prstGeom prst="line">
            <a:avLst/>
          </a:prstGeom>
          <a:ln w="762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475656" y="1916832"/>
            <a:ext cx="816634" cy="848445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9691" y="2098630"/>
            <a:ext cx="1032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제작목적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동기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27784" y="2642834"/>
            <a:ext cx="504056" cy="498132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8718" y="2780928"/>
            <a:ext cx="57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개요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635896" y="3284984"/>
            <a:ext cx="816634" cy="848445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0710" y="3297382"/>
            <a:ext cx="600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구조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  &amp;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구동화면</a:t>
            </a: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76056" y="4221088"/>
            <a:ext cx="816634" cy="848445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8064" y="450912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마 무 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1520" y="5699030"/>
            <a:ext cx="8721482" cy="1090732"/>
            <a:chOff x="92775" y="5623982"/>
            <a:chExt cx="8721482" cy="1090732"/>
          </a:xfrm>
        </p:grpSpPr>
        <p:pic>
          <p:nvPicPr>
            <p:cNvPr id="2" name="그림 1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570" y="5647765"/>
              <a:ext cx="1695687" cy="1066949"/>
            </a:xfrm>
            <a:prstGeom prst="rect">
              <a:avLst/>
            </a:prstGeom>
          </p:spPr>
        </p:pic>
        <p:pic>
          <p:nvPicPr>
            <p:cNvPr id="3" name="그림 2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623982"/>
              <a:ext cx="1886213" cy="981212"/>
            </a:xfrm>
            <a:prstGeom prst="rect">
              <a:avLst/>
            </a:prstGeom>
          </p:spPr>
        </p:pic>
        <p:pic>
          <p:nvPicPr>
            <p:cNvPr id="22" name="그림 21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5" y="5623982"/>
              <a:ext cx="2324424" cy="866896"/>
            </a:xfrm>
            <a:prstGeom prst="rect">
              <a:avLst/>
            </a:prstGeom>
          </p:spPr>
        </p:pic>
        <p:pic>
          <p:nvPicPr>
            <p:cNvPr id="25" name="그림 24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443" y="5623982"/>
              <a:ext cx="2257740" cy="9335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96424 0.03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12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683568" y="2636912"/>
            <a:ext cx="8064896" cy="1872208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제작동기</a:t>
            </a:r>
            <a:endParaRPr lang="en-US" altLang="ko-KR" sz="16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목적</a:t>
            </a:r>
            <a:endParaRPr lang="ko-KR" altLang="en-US" sz="1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2924944"/>
            <a:ext cx="7560840" cy="132343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제작동기 </a:t>
            </a:r>
            <a:r>
              <a:rPr lang="en-US" altLang="ko-KR" sz="8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ko-KR" altLang="en-US" sz="8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목적</a:t>
            </a:r>
            <a:endParaRPr lang="ko-KR" altLang="en-US" sz="7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8533456" y="5767268"/>
            <a:ext cx="8721482" cy="1090732"/>
            <a:chOff x="92775" y="5623982"/>
            <a:chExt cx="8721482" cy="1090732"/>
          </a:xfrm>
        </p:grpSpPr>
        <p:pic>
          <p:nvPicPr>
            <p:cNvPr id="10" name="그림 9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570" y="5647765"/>
              <a:ext cx="1695687" cy="1066949"/>
            </a:xfrm>
            <a:prstGeom prst="rect">
              <a:avLst/>
            </a:prstGeom>
          </p:spPr>
        </p:pic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623982"/>
              <a:ext cx="1886213" cy="981212"/>
            </a:xfrm>
            <a:prstGeom prst="rect">
              <a:avLst/>
            </a:prstGeom>
          </p:spPr>
        </p:pic>
        <p:pic>
          <p:nvPicPr>
            <p:cNvPr id="14" name="그림 13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5" y="5623982"/>
              <a:ext cx="2324424" cy="866896"/>
            </a:xfrm>
            <a:prstGeom prst="rect">
              <a:avLst/>
            </a:prstGeom>
          </p:spPr>
        </p:pic>
        <p:pic>
          <p:nvPicPr>
            <p:cNvPr id="15" name="그림 14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443" y="5623982"/>
              <a:ext cx="2257740" cy="9335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7 L 0.97205 -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80021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제작동기</a:t>
            </a:r>
            <a:endParaRPr lang="en-US" altLang="ko-KR" sz="16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목적</a:t>
            </a:r>
            <a:endParaRPr lang="ko-KR" altLang="en-US" sz="1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9" y="404664"/>
            <a:ext cx="1224136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제작동기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836712"/>
            <a:ext cx="646331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경험</a:t>
            </a:r>
            <a:endParaRPr lang="ko-KR" altLang="en-US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44824"/>
            <a:ext cx="2880320" cy="3753859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27" y="1854267"/>
            <a:ext cx="2790425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683568" y="2636912"/>
            <a:ext cx="8064896" cy="1872208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80021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6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  요</a:t>
            </a:r>
            <a:endParaRPr lang="en-US" altLang="ko-KR" sz="16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2924944"/>
            <a:ext cx="7560840" cy="132343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    요</a:t>
            </a:r>
            <a:endParaRPr lang="ko-KR" altLang="en-US" sz="7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-8533456" y="5767268"/>
            <a:ext cx="8721482" cy="1090732"/>
            <a:chOff x="92775" y="5623982"/>
            <a:chExt cx="8721482" cy="1090732"/>
          </a:xfrm>
        </p:grpSpPr>
        <p:pic>
          <p:nvPicPr>
            <p:cNvPr id="18" name="그림 17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570" y="5647765"/>
              <a:ext cx="1695687" cy="1066949"/>
            </a:xfrm>
            <a:prstGeom prst="rect">
              <a:avLst/>
            </a:prstGeom>
          </p:spPr>
        </p:pic>
        <p:pic>
          <p:nvPicPr>
            <p:cNvPr id="19" name="그림 18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623982"/>
              <a:ext cx="1886213" cy="981212"/>
            </a:xfrm>
            <a:prstGeom prst="rect">
              <a:avLst/>
            </a:prstGeom>
          </p:spPr>
        </p:pic>
        <p:pic>
          <p:nvPicPr>
            <p:cNvPr id="20" name="그림 19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5" y="5623982"/>
              <a:ext cx="2324424" cy="866896"/>
            </a:xfrm>
            <a:prstGeom prst="rect">
              <a:avLst/>
            </a:prstGeom>
          </p:spPr>
        </p:pic>
        <p:pic>
          <p:nvPicPr>
            <p:cNvPr id="21" name="그림 20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443" y="5623982"/>
              <a:ext cx="2257740" cy="9335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7 L 0.97205 -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  요</a:t>
            </a:r>
            <a:endParaRPr lang="en-US" altLang="ko-KR" sz="1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404664"/>
            <a:ext cx="1904689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프로젝트에 대한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836712"/>
            <a:ext cx="1646605" cy="36933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기본적인 설명</a:t>
            </a:r>
            <a:endParaRPr lang="ko-KR" altLang="en-US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6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1387166"/>
              </p:ext>
            </p:extLst>
          </p:nvPr>
        </p:nvGraphicFramePr>
        <p:xfrm>
          <a:off x="611560" y="1628800"/>
          <a:ext cx="8280920" cy="46085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70584"/>
                <a:gridCol w="6110336"/>
              </a:tblGrid>
              <a:tr h="693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/>
                        <a:t>프로그램명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 smtClean="0"/>
                        <a:t>바톤터치</a:t>
                      </a:r>
                      <a:r>
                        <a:rPr lang="en-US" altLang="ko-KR" sz="2800" dirty="0" smtClean="0"/>
                        <a:t>(</a:t>
                      </a:r>
                      <a:r>
                        <a:rPr lang="ko-KR" altLang="en-US" sz="2800" dirty="0" err="1" smtClean="0"/>
                        <a:t>대리기사매칭프로그램</a:t>
                      </a:r>
                      <a:r>
                        <a:rPr lang="en-US" altLang="ko-KR" sz="2800" dirty="0" smtClean="0"/>
                        <a:t>)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693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Roboto Cn" pitchFamily="2" charset="0"/>
                        </a:rPr>
                        <a:t>제 작 기 간</a:t>
                      </a:r>
                      <a:endParaRPr lang="ko-KR" altLang="en-US" sz="2800" b="1" dirty="0">
                        <a:latin typeface="Roboto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2015</a:t>
                      </a:r>
                      <a:r>
                        <a:rPr lang="ko-KR" altLang="en-US" sz="2800" dirty="0" smtClean="0">
                          <a:latin typeface="Roboto Cn" pitchFamily="2" charset="0"/>
                        </a:rPr>
                        <a:t>년 </a:t>
                      </a:r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1</a:t>
                      </a:r>
                      <a:r>
                        <a:rPr lang="ko-KR" altLang="en-US" sz="2800" dirty="0" smtClean="0">
                          <a:latin typeface="Roboto Cn" pitchFamily="2" charset="0"/>
                        </a:rPr>
                        <a:t>월 </a:t>
                      </a:r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24</a:t>
                      </a:r>
                      <a:r>
                        <a:rPr lang="ko-KR" altLang="en-US" sz="2800" dirty="0" smtClean="0">
                          <a:latin typeface="Roboto Cn" pitchFamily="2" charset="0"/>
                        </a:rPr>
                        <a:t>일</a:t>
                      </a:r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~2015</a:t>
                      </a:r>
                      <a:r>
                        <a:rPr lang="ko-KR" altLang="en-US" sz="2800" dirty="0" smtClean="0">
                          <a:latin typeface="Roboto Cn" pitchFamily="2" charset="0"/>
                        </a:rPr>
                        <a:t>년</a:t>
                      </a:r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 1</a:t>
                      </a:r>
                      <a:r>
                        <a:rPr lang="ko-KR" altLang="en-US" sz="2800" dirty="0" smtClean="0">
                          <a:latin typeface="Roboto Cn" pitchFamily="2" charset="0"/>
                        </a:rPr>
                        <a:t>월 </a:t>
                      </a:r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30</a:t>
                      </a:r>
                      <a:r>
                        <a:rPr lang="ko-KR" altLang="en-US" sz="2800" dirty="0" smtClean="0">
                          <a:latin typeface="Roboto Cn" pitchFamily="2" charset="0"/>
                        </a:rPr>
                        <a:t>일</a:t>
                      </a:r>
                      <a:endParaRPr lang="ko-KR" altLang="en-US" sz="2800" b="1" dirty="0">
                        <a:latin typeface="Roboto Cn" pitchFamily="2" charset="0"/>
                      </a:endParaRPr>
                    </a:p>
                  </a:txBody>
                  <a:tcPr/>
                </a:tc>
              </a:tr>
              <a:tr h="1835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Roboto Cn" pitchFamily="2" charset="0"/>
                        </a:rPr>
                        <a:t>제 작 환 경</a:t>
                      </a:r>
                      <a:endParaRPr lang="ko-KR" altLang="en-US" sz="2800" b="1" dirty="0">
                        <a:latin typeface="Roboto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- O    S  :  Windows</a:t>
                      </a:r>
                      <a:r>
                        <a:rPr lang="en-US" altLang="ko-KR" sz="2800" baseline="0" dirty="0" smtClean="0">
                          <a:latin typeface="Roboto Cn" pitchFamily="2" charset="0"/>
                          <a:ea typeface="Roboto Cn" pitchFamily="2" charset="0"/>
                        </a:rPr>
                        <a:t> 7, Android</a:t>
                      </a:r>
                    </a:p>
                    <a:p>
                      <a:pPr latinLnBrk="1"/>
                      <a:r>
                        <a:rPr lang="en-US" altLang="ko-KR" sz="2800" baseline="0" dirty="0" smtClean="0">
                          <a:latin typeface="Roboto Cn" pitchFamily="2" charset="0"/>
                          <a:ea typeface="Roboto Cn" pitchFamily="2" charset="0"/>
                        </a:rPr>
                        <a:t>- Tools  :  </a:t>
                      </a:r>
                      <a:r>
                        <a:rPr lang="en-US" altLang="ko-KR" sz="2800" baseline="0" dirty="0" err="1" smtClean="0">
                          <a:latin typeface="Roboto Cn" pitchFamily="2" charset="0"/>
                          <a:ea typeface="Roboto Cn" pitchFamily="2" charset="0"/>
                        </a:rPr>
                        <a:t>DelPhi</a:t>
                      </a:r>
                      <a:r>
                        <a:rPr lang="ko-KR" altLang="en-US" sz="2800" baseline="0" dirty="0" smtClean="0">
                          <a:latin typeface="Roboto Cn" pitchFamily="2" charset="0"/>
                        </a:rPr>
                        <a:t> </a:t>
                      </a:r>
                      <a:r>
                        <a:rPr lang="en-US" altLang="ko-KR" sz="2800" baseline="0" dirty="0" smtClean="0">
                          <a:latin typeface="Roboto Cn" pitchFamily="2" charset="0"/>
                          <a:ea typeface="Roboto Cn" pitchFamily="2" charset="0"/>
                        </a:rPr>
                        <a:t>XE7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baseline="0" dirty="0" smtClean="0">
                          <a:latin typeface="Roboto Cn" pitchFamily="2" charset="0"/>
                          <a:ea typeface="Roboto Cn" pitchFamily="2" charset="0"/>
                        </a:rPr>
                        <a:t>- Server :  </a:t>
                      </a:r>
                      <a:r>
                        <a:rPr lang="en-US" altLang="ko-KR" sz="2800" baseline="0" dirty="0" err="1" smtClean="0">
                          <a:latin typeface="Roboto Cn" pitchFamily="2" charset="0"/>
                          <a:ea typeface="Roboto Cn" pitchFamily="2" charset="0"/>
                        </a:rPr>
                        <a:t>InterBase</a:t>
                      </a:r>
                      <a:r>
                        <a:rPr lang="en-US" altLang="ko-KR" sz="2800" baseline="0" dirty="0" smtClean="0">
                          <a:latin typeface="Roboto Cn" pitchFamily="2" charset="0"/>
                          <a:ea typeface="Roboto Cn" pitchFamily="2" charset="0"/>
                        </a:rPr>
                        <a:t>, </a:t>
                      </a:r>
                      <a:r>
                        <a:rPr lang="en-US" altLang="ko-KR" sz="2800" baseline="0" dirty="0" err="1" smtClean="0">
                          <a:latin typeface="Roboto Cn" pitchFamily="2" charset="0"/>
                          <a:ea typeface="Roboto Cn" pitchFamily="2" charset="0"/>
                        </a:rPr>
                        <a:t>DBExpress</a:t>
                      </a:r>
                      <a:endParaRPr lang="en-US" altLang="ko-KR" sz="2800" baseline="0" dirty="0" smtClean="0">
                        <a:latin typeface="Roboto Cn" pitchFamily="2" charset="0"/>
                        <a:ea typeface="Roboto Cn" pitchFamily="2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baseline="0" dirty="0" smtClean="0">
                          <a:latin typeface="Roboto Cn" pitchFamily="2" charset="0"/>
                          <a:ea typeface="Roboto Cn" pitchFamily="2" charset="0"/>
                        </a:rPr>
                        <a:t>- </a:t>
                      </a:r>
                      <a:r>
                        <a:rPr lang="en-US" altLang="ko-KR" sz="2800" baseline="0" dirty="0" err="1" smtClean="0">
                          <a:latin typeface="Roboto Cn" pitchFamily="2" charset="0"/>
                          <a:ea typeface="Roboto Cn" pitchFamily="2" charset="0"/>
                        </a:rPr>
                        <a:t>WepServer</a:t>
                      </a:r>
                      <a:r>
                        <a:rPr lang="en-US" altLang="ko-KR" sz="2800" baseline="0" dirty="0" smtClean="0">
                          <a:latin typeface="Roboto Cn" pitchFamily="2" charset="0"/>
                          <a:ea typeface="Roboto Cn" pitchFamily="2" charset="0"/>
                        </a:rPr>
                        <a:t> : </a:t>
                      </a:r>
                      <a:r>
                        <a:rPr lang="en-US" altLang="ko-KR" sz="2800" baseline="0" dirty="0" err="1" smtClean="0">
                          <a:latin typeface="Roboto Cn" pitchFamily="2" charset="0"/>
                          <a:ea typeface="Roboto Cn" pitchFamily="2" charset="0"/>
                        </a:rPr>
                        <a:t>Kinvey</a:t>
                      </a:r>
                      <a:endParaRPr lang="en-US" altLang="ko-KR" sz="2800" b="1" baseline="0" dirty="0" smtClean="0"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/>
                </a:tc>
              </a:tr>
              <a:tr h="693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Roboto Cn" pitchFamily="2" charset="0"/>
                        </a:rPr>
                        <a:t>주 요 기 능</a:t>
                      </a:r>
                      <a:endParaRPr lang="ko-KR" altLang="en-US" sz="2800" b="1" dirty="0">
                        <a:latin typeface="Roboto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latin typeface="Roboto Cn" pitchFamily="2" charset="0"/>
                        </a:rPr>
                        <a:t>위치추적</a:t>
                      </a:r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, </a:t>
                      </a:r>
                      <a:r>
                        <a:rPr lang="ko-KR" altLang="en-US" sz="2800" dirty="0" smtClean="0">
                          <a:latin typeface="Roboto Cn" pitchFamily="2" charset="0"/>
                        </a:rPr>
                        <a:t>기사관리</a:t>
                      </a:r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, </a:t>
                      </a:r>
                      <a:r>
                        <a:rPr lang="ko-KR" altLang="en-US" sz="2800" dirty="0" smtClean="0">
                          <a:latin typeface="Roboto Cn" pitchFamily="2" charset="0"/>
                        </a:rPr>
                        <a:t>기사</a:t>
                      </a:r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-</a:t>
                      </a:r>
                      <a:r>
                        <a:rPr lang="ko-KR" altLang="en-US" sz="2800" dirty="0" err="1" smtClean="0">
                          <a:latin typeface="Roboto Cn" pitchFamily="2" charset="0"/>
                        </a:rPr>
                        <a:t>고객매칭</a:t>
                      </a:r>
                      <a:endParaRPr lang="ko-KR" altLang="en-US" sz="2800" b="1" dirty="0">
                        <a:latin typeface="Roboto Cn" pitchFamily="2" charset="0"/>
                      </a:endParaRPr>
                    </a:p>
                  </a:txBody>
                  <a:tcPr/>
                </a:tc>
              </a:tr>
              <a:tr h="693316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latin typeface="Roboto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 smtClean="0">
                          <a:latin typeface="Roboto Cn" pitchFamily="2" charset="0"/>
                          <a:ea typeface="Roboto Cn" pitchFamily="2" charset="0"/>
                        </a:rPr>
                        <a:t>Datasnap</a:t>
                      </a:r>
                      <a:r>
                        <a:rPr lang="ko-KR" altLang="en-US" sz="2800" dirty="0" smtClean="0">
                          <a:latin typeface="Roboto Cn" pitchFamily="2" charset="0"/>
                        </a:rPr>
                        <a:t>을 이용한 </a:t>
                      </a:r>
                      <a:r>
                        <a:rPr lang="en-US" altLang="ko-KR" sz="2800" dirty="0" smtClean="0">
                          <a:latin typeface="Roboto Cn" pitchFamily="2" charset="0"/>
                          <a:ea typeface="Roboto Cn" pitchFamily="2" charset="0"/>
                        </a:rPr>
                        <a:t>Multi-tier</a:t>
                      </a:r>
                      <a:endParaRPr lang="ko-KR" altLang="en-US" sz="2800" b="1" dirty="0">
                        <a:latin typeface="Roboto Cn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899592" y="5589240"/>
            <a:ext cx="169001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683568" y="2636912"/>
            <a:ext cx="8064896" cy="1872208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   조</a:t>
            </a:r>
            <a:endParaRPr lang="en-US" altLang="ko-KR" sz="16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구동화면</a:t>
            </a:r>
            <a:endParaRPr lang="en-US" altLang="ko-KR" sz="16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2924944"/>
            <a:ext cx="7560840" cy="132343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구조 </a:t>
            </a:r>
            <a:r>
              <a:rPr lang="en-US" altLang="ko-KR" sz="8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ko-KR" altLang="en-US" sz="8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구동화면</a:t>
            </a:r>
            <a:endParaRPr lang="ko-KR" altLang="en-US" sz="7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-8533456" y="5767268"/>
            <a:ext cx="8721482" cy="1090732"/>
            <a:chOff x="92775" y="5623982"/>
            <a:chExt cx="8721482" cy="1090732"/>
          </a:xfrm>
        </p:grpSpPr>
        <p:pic>
          <p:nvPicPr>
            <p:cNvPr id="18" name="그림 17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570" y="5647765"/>
              <a:ext cx="1695687" cy="1066949"/>
            </a:xfrm>
            <a:prstGeom prst="rect">
              <a:avLst/>
            </a:prstGeom>
          </p:spPr>
        </p:pic>
        <p:pic>
          <p:nvPicPr>
            <p:cNvPr id="19" name="그림 18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623982"/>
              <a:ext cx="1886213" cy="981212"/>
            </a:xfrm>
            <a:prstGeom prst="rect">
              <a:avLst/>
            </a:prstGeom>
          </p:spPr>
        </p:pic>
        <p:pic>
          <p:nvPicPr>
            <p:cNvPr id="20" name="그림 19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5" y="5623982"/>
              <a:ext cx="2324424" cy="866896"/>
            </a:xfrm>
            <a:prstGeom prst="rect">
              <a:avLst/>
            </a:prstGeom>
          </p:spPr>
        </p:pic>
        <p:pic>
          <p:nvPicPr>
            <p:cNvPr id="21" name="그림 20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443" y="5623982"/>
              <a:ext cx="2257740" cy="93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5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7 L 0.97205 -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2656"/>
            <a:ext cx="1008112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  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조</a:t>
            </a:r>
            <a:endParaRPr lang="en-US" altLang="ko-KR" sz="1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구동화면</a:t>
            </a:r>
            <a:endParaRPr lang="en-US" altLang="ko-KR" sz="1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1" name="Group 4"/>
          <p:cNvGrpSpPr/>
          <p:nvPr/>
        </p:nvGrpSpPr>
        <p:grpSpPr>
          <a:xfrm>
            <a:off x="3385100" y="2492896"/>
            <a:ext cx="2599380" cy="1448314"/>
            <a:chOff x="3377679" y="2132856"/>
            <a:chExt cx="2599380" cy="1448314"/>
          </a:xfrm>
        </p:grpSpPr>
        <p:pic>
          <p:nvPicPr>
            <p:cNvPr id="12" name="Picture 10" descr="http://t2.gstatic.com/images?q=tbn:ANd9GcQT3tgXcIjkfU3YScN8ZlUyiXVAyyNRxFKYqcHbXhd0XqhwwJunw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679" y="2132856"/>
              <a:ext cx="936104" cy="1448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313783" y="2483646"/>
              <a:ext cx="16632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/>
                <a:t>MiddleWare</a:t>
              </a:r>
              <a:endParaRPr lang="ko-KR" altLang="en-US" sz="2000" b="1" dirty="0"/>
            </a:p>
          </p:txBody>
        </p:sp>
      </p:grpSp>
      <p:grpSp>
        <p:nvGrpSpPr>
          <p:cNvPr id="14" name="Group 5"/>
          <p:cNvGrpSpPr/>
          <p:nvPr/>
        </p:nvGrpSpPr>
        <p:grpSpPr>
          <a:xfrm>
            <a:off x="904828" y="4221088"/>
            <a:ext cx="1559722" cy="1981227"/>
            <a:chOff x="599277" y="3920775"/>
            <a:chExt cx="1559722" cy="1981227"/>
          </a:xfrm>
        </p:grpSpPr>
        <p:pic>
          <p:nvPicPr>
            <p:cNvPr id="15" name="Picture 14" descr="http://t0.gstatic.com/images?q=tbn:ANd9GcTO6mH-izeT6GVr2chNpyfv9JRTskEm1JQ3PH-pzbI9hWwfEuHcUrNiooEVZ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124" y="3920775"/>
              <a:ext cx="1285875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99277" y="5224894"/>
              <a:ext cx="152952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Client</a:t>
              </a:r>
            </a:p>
            <a:p>
              <a:r>
                <a:rPr lang="en-US" altLang="ko-KR" b="1" dirty="0" smtClean="0"/>
                <a:t>(</a:t>
              </a:r>
              <a:r>
                <a:rPr lang="ko-KR" altLang="en-US" b="1" dirty="0" smtClean="0"/>
                <a:t>관리자 </a:t>
              </a:r>
              <a:r>
                <a:rPr lang="en-US" altLang="ko-KR" b="1" dirty="0" smtClean="0"/>
                <a:t>VCL)</a:t>
              </a:r>
              <a:endParaRPr lang="ko-KR" altLang="en-US" b="1" dirty="0"/>
            </a:p>
          </p:txBody>
        </p:sp>
      </p:grpSp>
      <p:grpSp>
        <p:nvGrpSpPr>
          <p:cNvPr id="19" name="Group 3"/>
          <p:cNvGrpSpPr/>
          <p:nvPr/>
        </p:nvGrpSpPr>
        <p:grpSpPr>
          <a:xfrm>
            <a:off x="5148064" y="448799"/>
            <a:ext cx="3440770" cy="1368152"/>
            <a:chOff x="4319716" y="98759"/>
            <a:chExt cx="3440770" cy="1368152"/>
          </a:xfrm>
        </p:grpSpPr>
        <p:pic>
          <p:nvPicPr>
            <p:cNvPr id="20" name="Picture 2" descr="http://t1.gstatic.com/images?q=tbn:ANd9GcQSM0Ml1Z80LeumKCWCIQhoX-N_QrLbs24QuYb-m39xvzaFty0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9716" y="98759"/>
              <a:ext cx="1368152" cy="1368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586045" y="438837"/>
              <a:ext cx="217444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Database Server</a:t>
              </a:r>
            </a:p>
            <a:p>
              <a:r>
                <a:rPr lang="en-US" altLang="ko-KR" dirty="0" smtClean="0"/>
                <a:t>(</a:t>
              </a:r>
              <a:r>
                <a:rPr lang="en-US" altLang="ko-KR" dirty="0" err="1" smtClean="0"/>
                <a:t>InterBase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115941" y="5194616"/>
            <a:ext cx="2159284" cy="1265314"/>
            <a:chOff x="3635896" y="4864026"/>
            <a:chExt cx="3450177" cy="1926495"/>
          </a:xfrm>
        </p:grpSpPr>
        <p:pic>
          <p:nvPicPr>
            <p:cNvPr id="4" name="그림 3" descr="화면 캡처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4864026"/>
              <a:ext cx="1018607" cy="192649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680470" y="5525207"/>
              <a:ext cx="2405603" cy="1030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 </a:t>
              </a:r>
              <a:r>
                <a:rPr lang="en-US" altLang="ko-KR" b="1" dirty="0" smtClean="0"/>
                <a:t>Client</a:t>
              </a:r>
            </a:p>
            <a:p>
              <a:r>
                <a:rPr lang="en-US" altLang="ko-KR" b="1" dirty="0" smtClean="0"/>
                <a:t>(</a:t>
              </a:r>
              <a:r>
                <a:rPr lang="ko-KR" altLang="en-US" b="1" dirty="0" err="1" smtClean="0"/>
                <a:t>고객모바일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414393" y="5176373"/>
            <a:ext cx="2149131" cy="1283557"/>
            <a:chOff x="494285" y="1639593"/>
            <a:chExt cx="3401414" cy="1926495"/>
          </a:xfrm>
        </p:grpSpPr>
        <p:pic>
          <p:nvPicPr>
            <p:cNvPr id="24" name="그림 23" descr="화면 캡처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149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85" y="1639593"/>
              <a:ext cx="1018607" cy="192649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512892" y="2300774"/>
              <a:ext cx="2382807" cy="1016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 </a:t>
              </a:r>
              <a:r>
                <a:rPr lang="en-US" altLang="ko-KR" b="1" dirty="0" smtClean="0"/>
                <a:t>Client</a:t>
              </a:r>
            </a:p>
            <a:p>
              <a:r>
                <a:rPr lang="en-US" altLang="ko-KR" b="1" dirty="0" smtClean="0"/>
                <a:t>(</a:t>
              </a:r>
              <a:r>
                <a:rPr lang="ko-KR" altLang="en-US" b="1" dirty="0" err="1" smtClean="0"/>
                <a:t>기사모바일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6" name="Picture 2" descr="http://topnews.com.sg/images/kinvey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" y="136201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 flipH="1">
            <a:off x="4321204" y="1700808"/>
            <a:ext cx="1048877" cy="10081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26" idx="2"/>
          </p:cNvCxnSpPr>
          <p:nvPr/>
        </p:nvCxnSpPr>
        <p:spPr>
          <a:xfrm>
            <a:off x="1311776" y="2802178"/>
            <a:ext cx="235888" cy="146835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237531" y="3789040"/>
            <a:ext cx="1147569" cy="4814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115941" y="3789040"/>
            <a:ext cx="1608188" cy="15841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32656"/>
            <a:ext cx="1008112" cy="936104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990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332656"/>
            <a:ext cx="1008112" cy="83099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   조</a:t>
            </a:r>
            <a:endParaRPr lang="en-US" altLang="ko-KR" sz="1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구동화면</a:t>
            </a:r>
            <a:endParaRPr lang="en-US" altLang="ko-KR" sz="1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80728"/>
            <a:ext cx="3629532" cy="5582429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89" y="989856"/>
            <a:ext cx="3581900" cy="562053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06" y="989856"/>
            <a:ext cx="3562847" cy="556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190</Words>
  <Application>Microsoft Office PowerPoint</Application>
  <PresentationFormat>화면 슬라이드 쇼(4:3)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a옛날목욕탕B</vt:lpstr>
      <vt:lpstr>나눔고딕</vt:lpstr>
      <vt:lpstr>나눔고딕 ExtraBold</vt:lpstr>
      <vt:lpstr>나눔손글씨 붓</vt:lpstr>
      <vt:lpstr>나눔손글씨 펜</vt:lpstr>
      <vt:lpstr>맑은 고딕</vt:lpstr>
      <vt:lpstr>Arial</vt:lpstr>
      <vt:lpstr>Roboto Cn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박기현</dc:creator>
  <cp:lastModifiedBy>pkh</cp:lastModifiedBy>
  <cp:revision>44</cp:revision>
  <dcterms:created xsi:type="dcterms:W3CDTF">2014-06-02T11:30:46Z</dcterms:created>
  <dcterms:modified xsi:type="dcterms:W3CDTF">2015-03-08T10:54:22Z</dcterms:modified>
</cp:coreProperties>
</file>