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759592" x="731225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6000" lang="ko"/>
              <a:t>INTRA-TALK</a:t>
            </a:r>
            <a:r>
              <a:rPr lang="ko"/>
              <a:t>	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1951450" x="2482625"/>
            <a:ext cy="636600" cx="426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ko"/>
              <a:t>그룹 메신저 프로그램.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y="3982475" x="5143525"/>
            <a:ext cy="1420199" cx="420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sz="1800" lang="ko"/>
              <a:t>발표자  : 유래홍</a:t>
            </a:r>
          </a:p>
          <a:p>
            <a:pPr indent="0" marL="0">
              <a:spcBef>
                <a:spcPts val="0"/>
              </a:spcBef>
              <a:buNone/>
            </a:pPr>
            <a:r>
              <a:rPr b="1" sz="1800" lang="ko"/>
              <a:t>소    속 : 서울과학기술대학교</a:t>
            </a:r>
            <a:r>
              <a:rPr b="1" sz="2400" lang="ko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/>
              <a:t>제작 동기 &amp; 목적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063375" x="567450"/>
            <a:ext cy="3725699" cx="8337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Dotum"/>
              <a:buChar char="-"/>
            </a:pPr>
            <a:r>
              <a:rPr lang="ko">
                <a:latin typeface="Dotum"/>
                <a:ea typeface="Dotum"/>
                <a:cs typeface="Dotum"/>
                <a:sym typeface="Dotum"/>
              </a:rPr>
              <a:t>스마트폰 이용자라면 한번 정도는 써봤을 모바일 메신저.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700">
              <a:latin typeface="Dotum"/>
              <a:ea typeface="Dotum"/>
              <a:cs typeface="Dotum"/>
              <a:sym typeface="Dotum"/>
            </a:endParaRP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Dotum"/>
              <a:buChar char="-"/>
            </a:pPr>
            <a:r>
              <a:rPr lang="ko">
                <a:latin typeface="Dotum"/>
                <a:ea typeface="Dotum"/>
                <a:cs typeface="Dotum"/>
                <a:sym typeface="Dotum"/>
              </a:rPr>
              <a:t>이를 분석하고 구현해</a:t>
            </a:r>
          </a:p>
          <a:p>
            <a:pPr rtl="0">
              <a:spcBef>
                <a:spcPts val="0"/>
              </a:spcBef>
              <a:buNone/>
            </a:pPr>
            <a:r>
              <a:rPr lang="ko">
                <a:latin typeface="Dotum"/>
                <a:ea typeface="Dotum"/>
                <a:cs typeface="Dotum"/>
                <a:sym typeface="Dotum"/>
              </a:rPr>
              <a:t>	봄으로써 개발 경험을</a:t>
            </a:r>
          </a:p>
          <a:p>
            <a:pPr rtl="0" lvl="0">
              <a:spcBef>
                <a:spcPts val="0"/>
              </a:spcBef>
              <a:buNone/>
            </a:pPr>
            <a:r>
              <a:rPr lang="ko">
                <a:latin typeface="Dotum"/>
                <a:ea typeface="Dotum"/>
                <a:cs typeface="Dotum"/>
                <a:sym typeface="Dotum"/>
              </a:rPr>
              <a:t>	쌓을 수 있을거라 판단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65050" x="5007275"/>
            <a:ext cy="2978450" cx="413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19950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/>
              <a:t>메신저 구조 &amp; 기술</a:t>
            </a:r>
          </a:p>
        </p:txBody>
      </p:sp>
      <p:sp>
        <p:nvSpPr>
          <p:cNvPr id="45" name="Shape 45"/>
          <p:cNvSpPr/>
          <p:nvPr/>
        </p:nvSpPr>
        <p:spPr>
          <a:xfrm>
            <a:off y="1656987" x="499425"/>
            <a:ext cy="1031400" cx="10767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ko"/>
              <a:t>DataBase</a:t>
            </a:r>
          </a:p>
          <a:p>
            <a:pPr algn="r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algn="ctr">
              <a:spcBef>
                <a:spcPts val="0"/>
              </a:spcBef>
              <a:buNone/>
            </a:pPr>
            <a:r>
              <a:rPr sz="1000" lang="ko"/>
              <a:t>Mysql_5.6</a:t>
            </a:r>
          </a:p>
        </p:txBody>
      </p:sp>
      <p:sp>
        <p:nvSpPr>
          <p:cNvPr id="46" name="Shape 46"/>
          <p:cNvSpPr/>
          <p:nvPr/>
        </p:nvSpPr>
        <p:spPr>
          <a:xfrm>
            <a:off y="1550037" x="2175525"/>
            <a:ext cy="1245300" cx="2419200"/>
          </a:xfrm>
          <a:prstGeom prst="flowChartAlternate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2400" lang="ko"/>
              <a:t>Server</a:t>
            </a:r>
          </a:p>
          <a:p>
            <a:pPr algn="ctr">
              <a:spcBef>
                <a:spcPts val="0"/>
              </a:spcBef>
              <a:buNone/>
            </a:pPr>
            <a:r>
              <a:rPr lang="ko"/>
              <a:t>delphi xe7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y="4280387" x="7068200"/>
            <a:ext cy="610200" cx="1248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1800" lang="ko"/>
              <a:t>Mobile</a:t>
            </a:r>
          </a:p>
          <a:p>
            <a:pPr algn="ctr">
              <a:spcBef>
                <a:spcPts val="0"/>
              </a:spcBef>
              <a:buNone/>
            </a:pPr>
            <a:r>
              <a:rPr b="1" sz="1800" lang="ko"/>
              <a:t>Client</a:t>
            </a: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 t="40839" b="37577" r="82068" l="7445"/>
          <a:stretch/>
        </p:blipFill>
        <p:spPr>
          <a:xfrm>
            <a:off y="2561900" x="5422362"/>
            <a:ext cy="2257225" cx="1576149"/>
          </a:xfrm>
          <a:prstGeom prst="rect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pic>
      <p:pic>
        <p:nvPicPr>
          <p:cNvPr id="49" name="Shape 49"/>
          <p:cNvPicPr preferRelativeResize="0"/>
          <p:nvPr/>
        </p:nvPicPr>
        <p:blipFill rotWithShape="1">
          <a:blip r:embed="rId3">
            <a:alphaModFix/>
          </a:blip>
          <a:srcRect t="12884" b="65347" r="79986" l="4607"/>
          <a:stretch/>
        </p:blipFill>
        <p:spPr>
          <a:xfrm>
            <a:off y="504350" x="5422375"/>
            <a:ext cy="1734600" cx="1764249"/>
          </a:xfrm>
          <a:prstGeom prst="rect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pic>
      <p:sp>
        <p:nvSpPr>
          <p:cNvPr id="50" name="Shape 50"/>
          <p:cNvSpPr txBox="1"/>
          <p:nvPr/>
        </p:nvSpPr>
        <p:spPr>
          <a:xfrm>
            <a:off y="1591900" x="7246525"/>
            <a:ext cy="610200" cx="997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800" lang="ko"/>
              <a:t>PC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sz="1800" lang="ko"/>
              <a:t>Client</a:t>
            </a:r>
          </a:p>
        </p:txBody>
      </p:sp>
      <p:cxnSp>
        <p:nvCxnSpPr>
          <p:cNvPr id="51" name="Shape 51"/>
          <p:cNvCxnSpPr>
            <a:stCxn id="45" idx="4"/>
            <a:endCxn id="46" idx="1"/>
          </p:cNvCxnSpPr>
          <p:nvPr/>
        </p:nvCxnSpPr>
        <p:spPr>
          <a:xfrm>
            <a:off y="2172687" x="1576125"/>
            <a:ext cy="0" cx="599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2" name="Shape 52"/>
          <p:cNvCxnSpPr>
            <a:stCxn id="46" idx="3"/>
            <a:endCxn id="49" idx="1"/>
          </p:cNvCxnSpPr>
          <p:nvPr/>
        </p:nvCxnSpPr>
        <p:spPr>
          <a:xfrm rot="10800000" flipH="1">
            <a:off y="1371687" x="4594725"/>
            <a:ext cy="801000" cx="827700"/>
          </a:xfrm>
          <a:prstGeom prst="bentConnector3">
            <a:avLst>
              <a:gd fmla="val 49997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3" name="Shape 53"/>
          <p:cNvCxnSpPr>
            <a:stCxn id="46" idx="3"/>
            <a:endCxn id="48" idx="1"/>
          </p:cNvCxnSpPr>
          <p:nvPr/>
        </p:nvCxnSpPr>
        <p:spPr>
          <a:xfrm>
            <a:off y="2172687" x="4594725"/>
            <a:ext cy="1517700" cx="827700"/>
          </a:xfrm>
          <a:prstGeom prst="bentConnector3">
            <a:avLst>
              <a:gd fmla="val 49996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54" name="Shape 54"/>
          <p:cNvSpPr txBox="1"/>
          <p:nvPr/>
        </p:nvSpPr>
        <p:spPr>
          <a:xfrm>
            <a:off y="3132825" x="551325"/>
            <a:ext cy="1686299" cx="3975899"/>
          </a:xfrm>
          <a:prstGeom prst="rect">
            <a:avLst/>
          </a:prstGeom>
          <a:noFill/>
          <a:ln w="762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ko"/>
              <a:t>주요기술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ko"/>
              <a:t>DataSnap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ko"/>
              <a:t>멀티 플랫폼의 미들 웨어 구현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ko"/>
              <a:t>CallBackChannelManager</a:t>
            </a:r>
          </a:p>
          <a:p>
            <a:pPr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ko"/>
              <a:t>실시간 메시지 알람 기능.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1812253" x="1533875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/>
              <a:t>프로그램 시연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28737" x="5727250"/>
            <a:ext cy="4286024" cx="293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/>
              <a:t>추후 업데이트 기능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1. 방 개설, 친구 추가, 채팅중 초대 기능</a:t>
            </a:r>
          </a:p>
          <a:p>
            <a:pPr rtl="0" lvl="0">
              <a:spcBef>
                <a:spcPts val="0"/>
              </a:spcBef>
              <a:buNone/>
            </a:pPr>
            <a:r>
              <a:rPr lang="ko">
                <a:solidFill>
                  <a:schemeClr val="dk1"/>
                </a:solidFill>
              </a:rPr>
              <a:t>2. 클라이언트에 로컬디비 추가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ko">
                <a:solidFill>
                  <a:schemeClr val="dk1"/>
                </a:solidFill>
              </a:rPr>
              <a:t>한번 받은 메세지를 저장, 데이터량 감소</a:t>
            </a:r>
          </a:p>
          <a:p>
            <a:pPr rtl="0" indent="0" marL="0">
              <a:spcBef>
                <a:spcPts val="0"/>
              </a:spcBef>
              <a:buNone/>
            </a:pPr>
            <a:r>
              <a:rPr lang="ko"/>
              <a:t>3. 사진, 파일, 동영상 전송 기능.</a:t>
            </a:r>
          </a:p>
          <a:p>
            <a:pPr lvl="0" indent="0" marL="0">
              <a:spcBef>
                <a:spcPts val="0"/>
              </a:spcBef>
              <a:buNone/>
            </a:pPr>
            <a:r>
              <a:rPr lang="ko"/>
              <a:t>4. 모바일일 경우 앱이 종료된 상태에서도 ‘실시간’으로알람받는 기능.                                                                                                         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