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9" r:id="rId5"/>
    <p:sldId id="284" r:id="rId6"/>
    <p:sldId id="261" r:id="rId7"/>
    <p:sldId id="264" r:id="rId8"/>
    <p:sldId id="285" r:id="rId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radial6#1" loCatId="cycle" qsTypeId="urn:microsoft.com/office/officeart/2005/8/quickstyle/simple2#2" qsCatId="simple" csTypeId="urn:microsoft.com/office/officeart/2005/8/colors/accent1_2" csCatId="accent1" phldr="1"/>
      <dgm:spPr/>
      <dgm:t>
        <a:bodyPr/>
        <a:lstStyle>
          <a:extLst/>
        </a:lstStyle>
        <a:p>
          <a:endParaRPr lang="en-US"/>
        </a:p>
      </dgm:t>
    </dgm:pt>
    <dgm:pt modelId="{F9A846BA-06FB-46AF-80ED-5EA0073A08FA}">
      <dgm:prSet phldrT="[Text]"/>
      <dgm:spPr/>
      <dgm:t>
        <a:bodyPr/>
        <a:lstStyle>
          <a:extLst/>
        </a:lstStyle>
        <a:p>
          <a:r>
            <a:rPr lang="en-US" dirty="0" smtClean="0"/>
            <a:t>Suggestion Order</a:t>
          </a:r>
          <a:endParaRPr lang="en-US" dirty="0"/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en-US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en-US"/>
        </a:p>
      </dgm:t>
    </dgm:pt>
    <dgm:pt modelId="{F158A836-9807-4BB5-96D7-55AAE48F5E54}">
      <dgm:prSet phldrT="[Text]" custT="1"/>
      <dgm:spPr/>
      <dgm:t>
        <a:bodyPr/>
        <a:lstStyle>
          <a:extLst/>
        </a:lstStyle>
        <a:p>
          <a:r>
            <a:rPr lang="en-US" sz="1050" b="1" dirty="0" smtClean="0">
              <a:latin typeface="Adobe Ming Std L" pitchFamily="18" charset="-128"/>
              <a:ea typeface="Adobe Ming Std L" pitchFamily="18" charset="-128"/>
            </a:rPr>
            <a:t>Lead Time</a:t>
          </a:r>
          <a:endParaRPr lang="en-US" sz="1050" b="1" dirty="0">
            <a:latin typeface="Adobe Ming Std L" pitchFamily="18" charset="-128"/>
            <a:ea typeface="Adobe Ming Std L" pitchFamily="18" charset="-128"/>
          </a:endParaRPr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en-US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en-US" b="1">
            <a:latin typeface="Adobe Ming Std L" pitchFamily="18" charset="-128"/>
            <a:ea typeface="Adobe Ming Std L" pitchFamily="18" charset="-128"/>
          </a:endParaRPr>
        </a:p>
      </dgm:t>
    </dgm:pt>
    <dgm:pt modelId="{1D5437B4-AE63-4725-B3BF-757CE9D3B51A}">
      <dgm:prSet phldrT="[Text]" custT="1"/>
      <dgm:spPr/>
      <dgm:t>
        <a:bodyPr/>
        <a:lstStyle>
          <a:extLst/>
        </a:lstStyle>
        <a:p>
          <a:r>
            <a:rPr lang="en-US" sz="1050" b="1" dirty="0" smtClean="0">
              <a:latin typeface="Adobe Ming Std L" pitchFamily="18" charset="-128"/>
              <a:ea typeface="Adobe Ming Std L" pitchFamily="18" charset="-128"/>
            </a:rPr>
            <a:t>Safety Stock</a:t>
          </a:r>
          <a:endParaRPr lang="en-US" sz="1050" b="1" dirty="0">
            <a:latin typeface="Adobe Ming Std L" pitchFamily="18" charset="-128"/>
            <a:ea typeface="Adobe Ming Std L" pitchFamily="18" charset="-128"/>
          </a:endParaRPr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en-US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en-US" b="1">
            <a:latin typeface="Adobe Ming Std L" pitchFamily="18" charset="-128"/>
            <a:ea typeface="Adobe Ming Std L" pitchFamily="18" charset="-128"/>
          </a:endParaRPr>
        </a:p>
      </dgm:t>
    </dgm:pt>
    <dgm:pt modelId="{F4DD7773-E0F0-4CA0-AE12-39FE24E2D38B}">
      <dgm:prSet phldrT="[Text]" custT="1"/>
      <dgm:spPr/>
      <dgm:t>
        <a:bodyPr/>
        <a:lstStyle>
          <a:extLst/>
        </a:lstStyle>
        <a:p>
          <a:r>
            <a:rPr lang="en-US" sz="1050" b="1" dirty="0" smtClean="0">
              <a:latin typeface="Adobe Ming Std L" pitchFamily="18" charset="-128"/>
              <a:ea typeface="Adobe Ming Std L" pitchFamily="18" charset="-128"/>
            </a:rPr>
            <a:t>Min / Max Order</a:t>
          </a:r>
          <a:endParaRPr lang="en-US" sz="1050" b="1" dirty="0">
            <a:latin typeface="Adobe Ming Std L" pitchFamily="18" charset="-128"/>
            <a:ea typeface="Adobe Ming Std L" pitchFamily="18" charset="-128"/>
          </a:endParaRPr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en-US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en-US" b="1">
            <a:latin typeface="Adobe Ming Std L" pitchFamily="18" charset="-128"/>
            <a:ea typeface="Adobe Ming Std L" pitchFamily="18" charset="-128"/>
          </a:endParaRPr>
        </a:p>
      </dgm:t>
    </dgm:pt>
    <dgm:pt modelId="{4F42FA91-8162-41BB-A41D-0073F5A9191A}">
      <dgm:prSet phldrT="[Text]" custT="1"/>
      <dgm:spPr/>
      <dgm:t>
        <a:bodyPr/>
        <a:lstStyle>
          <a:extLst/>
        </a:lstStyle>
        <a:p>
          <a:r>
            <a:rPr lang="en-US" sz="1050" b="1" dirty="0" smtClean="0">
              <a:latin typeface="Adobe Ming Std L" pitchFamily="18" charset="-128"/>
              <a:ea typeface="Adobe Ming Std L" pitchFamily="18" charset="-128"/>
            </a:rPr>
            <a:t>Average Daily Sale</a:t>
          </a:r>
          <a:endParaRPr lang="en-US" sz="1050" b="1" dirty="0">
            <a:latin typeface="Adobe Ming Std L" pitchFamily="18" charset="-128"/>
            <a:ea typeface="Adobe Ming Std L" pitchFamily="18" charset="-128"/>
          </a:endParaRPr>
        </a:p>
      </dgm:t>
    </dgm:pt>
    <dgm:pt modelId="{E5994509-065F-4A84-A671-E229A63ED240}" type="parTrans" cxnId="{FF7DFDAB-27AE-40EF-8DF1-B1D51B17C31B}">
      <dgm:prSet/>
      <dgm:spPr/>
      <dgm:t>
        <a:bodyPr/>
        <a:lstStyle/>
        <a:p>
          <a:endParaRPr lang="en-US"/>
        </a:p>
      </dgm:t>
    </dgm:pt>
    <dgm:pt modelId="{C34B9695-CED6-4089-8959-BE11AFE4A007}" type="sibTrans" cxnId="{FF7DFDAB-27AE-40EF-8DF1-B1D51B17C31B}">
      <dgm:prSet/>
      <dgm:spPr/>
      <dgm:t>
        <a:bodyPr/>
        <a:lstStyle/>
        <a:p>
          <a:endParaRPr lang="en-US" b="1">
            <a:latin typeface="Adobe Ming Std L" pitchFamily="18" charset="-128"/>
            <a:ea typeface="Adobe Ming Std L" pitchFamily="18" charset="-128"/>
          </a:endParaRPr>
        </a:p>
      </dgm:t>
    </dgm:pt>
    <dgm:pt modelId="{3D3745DC-D983-422A-AD80-5FDED84872AA}">
      <dgm:prSet phldrT="[Text]" custT="1"/>
      <dgm:spPr/>
      <dgm:t>
        <a:bodyPr/>
        <a:lstStyle>
          <a:extLst/>
        </a:lstStyle>
        <a:p>
          <a:r>
            <a:rPr lang="en-US" sz="1050" b="1" dirty="0" smtClean="0">
              <a:latin typeface="Adobe Ming Std L" pitchFamily="18" charset="-128"/>
              <a:ea typeface="Adobe Ming Std L" pitchFamily="18" charset="-128"/>
            </a:rPr>
            <a:t>Order Schedule</a:t>
          </a:r>
          <a:endParaRPr lang="en-US" sz="1050" b="1" dirty="0">
            <a:latin typeface="Adobe Ming Std L" pitchFamily="18" charset="-128"/>
            <a:ea typeface="Adobe Ming Std L" pitchFamily="18" charset="-128"/>
          </a:endParaRPr>
        </a:p>
      </dgm:t>
    </dgm:pt>
    <dgm:pt modelId="{2B796C01-55A4-4705-A11C-332C0B0E4250}" type="parTrans" cxnId="{004F4F40-4BEF-4AAB-86B7-246C7424D5A1}">
      <dgm:prSet/>
      <dgm:spPr/>
      <dgm:t>
        <a:bodyPr/>
        <a:lstStyle/>
        <a:p>
          <a:endParaRPr lang="en-US"/>
        </a:p>
      </dgm:t>
    </dgm:pt>
    <dgm:pt modelId="{2EFCFACB-D53F-488B-9CFD-F28C171BF99F}" type="sibTrans" cxnId="{004F4F40-4BEF-4AAB-86B7-246C7424D5A1}">
      <dgm:prSet/>
      <dgm:spPr/>
      <dgm:t>
        <a:bodyPr/>
        <a:lstStyle/>
        <a:p>
          <a:endParaRPr lang="en-US" b="1">
            <a:latin typeface="Adobe Ming Std L" pitchFamily="18" charset="-128"/>
            <a:ea typeface="Adobe Ming Std L" pitchFamily="18" charset="-128"/>
          </a:endParaRPr>
        </a:p>
      </dgm:t>
    </dgm:pt>
    <dgm:pt modelId="{0266D429-DCF3-4D7C-8AC1-F78D68265E87}">
      <dgm:prSet phldrT="[Text]" custT="1"/>
      <dgm:spPr/>
      <dgm:t>
        <a:bodyPr/>
        <a:lstStyle>
          <a:extLst/>
        </a:lstStyle>
        <a:p>
          <a:r>
            <a:rPr lang="en-US" sz="1050" b="1" dirty="0" smtClean="0">
              <a:latin typeface="Adobe Ming Std L" pitchFamily="18" charset="-128"/>
              <a:ea typeface="Adobe Ming Std L" pitchFamily="18" charset="-128"/>
            </a:rPr>
            <a:t>PO Outstanding</a:t>
          </a:r>
          <a:endParaRPr lang="en-US" sz="1050" b="1" dirty="0">
            <a:latin typeface="Adobe Ming Std L" pitchFamily="18" charset="-128"/>
            <a:ea typeface="Adobe Ming Std L" pitchFamily="18" charset="-128"/>
          </a:endParaRPr>
        </a:p>
      </dgm:t>
    </dgm:pt>
    <dgm:pt modelId="{0328F0C6-098F-4CA2-83E7-9157F90575CA}" type="parTrans" cxnId="{4A94BA99-0B0C-4525-A1B2-375C87C9FE4A}">
      <dgm:prSet/>
      <dgm:spPr/>
      <dgm:t>
        <a:bodyPr/>
        <a:lstStyle/>
        <a:p>
          <a:endParaRPr lang="en-US"/>
        </a:p>
      </dgm:t>
    </dgm:pt>
    <dgm:pt modelId="{E9054E06-8E20-4750-8A29-3E602CAB7849}" type="sibTrans" cxnId="{4A94BA99-0B0C-4525-A1B2-375C87C9FE4A}">
      <dgm:prSet/>
      <dgm:spPr/>
      <dgm:t>
        <a:bodyPr/>
        <a:lstStyle/>
        <a:p>
          <a:endParaRPr lang="en-US" b="1">
            <a:latin typeface="Adobe Ming Std L" pitchFamily="18" charset="-128"/>
            <a:ea typeface="Adobe Ming Std L" pitchFamily="18" charset="-128"/>
          </a:endParaRPr>
        </a:p>
      </dgm:t>
    </dgm:pt>
    <dgm:pt modelId="{D91067BD-1C04-4508-B2FB-09EC29101D4A}">
      <dgm:prSet phldrT="[Text]" custT="1"/>
      <dgm:spPr/>
      <dgm:t>
        <a:bodyPr/>
        <a:lstStyle>
          <a:extLst/>
        </a:lstStyle>
        <a:p>
          <a:r>
            <a:rPr lang="en-US" sz="1050" b="1" dirty="0" smtClean="0">
              <a:latin typeface="Adobe Ming Std L" pitchFamily="18" charset="-128"/>
              <a:ea typeface="Adobe Ming Std L" pitchFamily="18" charset="-128"/>
            </a:rPr>
            <a:t>Current Stock</a:t>
          </a:r>
          <a:endParaRPr lang="en-US" sz="1050" b="1" dirty="0">
            <a:latin typeface="Adobe Ming Std L" pitchFamily="18" charset="-128"/>
            <a:ea typeface="Adobe Ming Std L" pitchFamily="18" charset="-128"/>
          </a:endParaRPr>
        </a:p>
      </dgm:t>
    </dgm:pt>
    <dgm:pt modelId="{86AC7B6D-DCDD-41CF-B90D-0A64B97595AC}" type="parTrans" cxnId="{364A37B4-669C-47AE-BC6A-FD06985C06C6}">
      <dgm:prSet/>
      <dgm:spPr/>
      <dgm:t>
        <a:bodyPr/>
        <a:lstStyle/>
        <a:p>
          <a:endParaRPr lang="en-US"/>
        </a:p>
      </dgm:t>
    </dgm:pt>
    <dgm:pt modelId="{D09F0ECA-E27D-4BF8-8510-81A6E7E249F6}" type="sibTrans" cxnId="{364A37B4-669C-47AE-BC6A-FD06985C06C6}">
      <dgm:prSet/>
      <dgm:spPr/>
      <dgm:t>
        <a:bodyPr/>
        <a:lstStyle/>
        <a:p>
          <a:endParaRPr lang="en-US" b="1">
            <a:latin typeface="Adobe Ming Std L" pitchFamily="18" charset="-128"/>
            <a:ea typeface="Adobe Ming Std L" pitchFamily="18" charset="-128"/>
          </a:endParaRPr>
        </a:p>
      </dgm:t>
    </dgm:pt>
    <dgm:pt modelId="{3D4D4D43-95D2-4C91-B240-78430E6218B9}" type="pres">
      <dgm:prSet presAssocID="{105D35E0-9A5D-4EB8-8A48-4ED52D2D6E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71A7CAA9-318E-4CBA-B98D-2203DED9FB9C}" type="pres">
      <dgm:prSet presAssocID="{F9A846BA-06FB-46AF-80ED-5EA0073A08FA}" presName="centerShape" presStyleLbl="node0" presStyleIdx="0" presStyleCnt="1"/>
      <dgm:spPr/>
      <dgm:t>
        <a:bodyPr/>
        <a:lstStyle>
          <a:extLst/>
        </a:lstStyle>
        <a:p>
          <a:endParaRPr lang="en-US"/>
        </a:p>
      </dgm:t>
    </dgm:pt>
    <dgm:pt modelId="{86A79D0C-7F5D-4218-89BF-C121023B74AE}" type="pres">
      <dgm:prSet presAssocID="{F158A836-9807-4BB5-96D7-55AAE48F5E54}" presName="node" presStyleLbl="node1" presStyleIdx="0" presStyleCnt="7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5C76BEFB-CE8E-4F7E-8C47-F622A6CFDEBF}" type="pres">
      <dgm:prSet presAssocID="{F158A836-9807-4BB5-96D7-55AAE48F5E54}" presName="dummy" presStyleCnt="0"/>
      <dgm:spPr/>
      <dgm:t>
        <a:bodyPr/>
        <a:lstStyle>
          <a:extLst/>
        </a:lstStyle>
        <a:p>
          <a:endParaRPr lang="en-US"/>
        </a:p>
      </dgm:t>
    </dgm:pt>
    <dgm:pt modelId="{7E8FCA14-6E35-4D86-8774-9DEBE17A0AD0}" type="pres">
      <dgm:prSet presAssocID="{641FD4FB-DEB5-4BAD-8DE6-FF7449A706FD}" presName="sibTrans" presStyleLbl="sibTrans2D1" presStyleIdx="0" presStyleCnt="7"/>
      <dgm:spPr/>
      <dgm:t>
        <a:bodyPr/>
        <a:lstStyle>
          <a:extLst/>
        </a:lstStyle>
        <a:p>
          <a:endParaRPr lang="en-US"/>
        </a:p>
      </dgm:t>
    </dgm:pt>
    <dgm:pt modelId="{081BDDE9-448C-4948-A48F-5C99739310EF}" type="pres">
      <dgm:prSet presAssocID="{4F42FA91-8162-41BB-A41D-0073F5A9191A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BCD35-D63E-4DFF-A924-5E27228128C0}" type="pres">
      <dgm:prSet presAssocID="{4F42FA91-8162-41BB-A41D-0073F5A9191A}" presName="dummy" presStyleCnt="0"/>
      <dgm:spPr/>
    </dgm:pt>
    <dgm:pt modelId="{A66CE094-5188-4A20-882C-B778C97DA9CE}" type="pres">
      <dgm:prSet presAssocID="{C34B9695-CED6-4089-8959-BE11AFE4A007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8152D92-BBFE-427B-BBE4-CDB00C1C8220}" type="pres">
      <dgm:prSet presAssocID="{1D5437B4-AE63-4725-B3BF-757CE9D3B51A}" presName="node" presStyleLbl="node1" presStyleIdx="2" presStyleCnt="7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AC9C7443-8962-4A19-AB09-8A666B45BAE2}" type="pres">
      <dgm:prSet presAssocID="{1D5437B4-AE63-4725-B3BF-757CE9D3B51A}" presName="dummy" presStyleCnt="0"/>
      <dgm:spPr/>
      <dgm:t>
        <a:bodyPr/>
        <a:lstStyle>
          <a:extLst/>
        </a:lstStyle>
        <a:p>
          <a:endParaRPr lang="en-US"/>
        </a:p>
      </dgm:t>
    </dgm:pt>
    <dgm:pt modelId="{C2A2C01E-986B-4BE3-994F-EB2FBE9759A5}" type="pres">
      <dgm:prSet presAssocID="{77151872-762C-4E0C-84E2-38FC583BA821}" presName="sibTrans" presStyleLbl="sibTrans2D1" presStyleIdx="2" presStyleCnt="7"/>
      <dgm:spPr/>
      <dgm:t>
        <a:bodyPr/>
        <a:lstStyle>
          <a:extLst/>
        </a:lstStyle>
        <a:p>
          <a:endParaRPr lang="en-US"/>
        </a:p>
      </dgm:t>
    </dgm:pt>
    <dgm:pt modelId="{6996B73F-0E51-4C9A-A0AE-6248F2123DF8}" type="pres">
      <dgm:prSet presAssocID="{F4DD7773-E0F0-4CA0-AE12-39FE24E2D38B}" presName="node" presStyleLbl="node1" presStyleIdx="3" presStyleCnt="7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67D23CC5-1A27-4FA3-BCC5-634AEC7B868B}" type="pres">
      <dgm:prSet presAssocID="{F4DD7773-E0F0-4CA0-AE12-39FE24E2D38B}" presName="dummy" presStyleCnt="0"/>
      <dgm:spPr/>
      <dgm:t>
        <a:bodyPr/>
        <a:lstStyle>
          <a:extLst/>
        </a:lstStyle>
        <a:p>
          <a:endParaRPr lang="en-US"/>
        </a:p>
      </dgm:t>
    </dgm:pt>
    <dgm:pt modelId="{FCA927B1-9AE4-4F40-8207-CA74D0D24071}" type="pres">
      <dgm:prSet presAssocID="{BDF0DF6A-C77C-48ED-8BA1-44B4EE5AE580}" presName="sibTrans" presStyleLbl="sibTrans2D1" presStyleIdx="3" presStyleCnt="7"/>
      <dgm:spPr/>
      <dgm:t>
        <a:bodyPr/>
        <a:lstStyle>
          <a:extLst/>
        </a:lstStyle>
        <a:p>
          <a:endParaRPr lang="en-US"/>
        </a:p>
      </dgm:t>
    </dgm:pt>
    <dgm:pt modelId="{85C553D5-D049-443A-B9FF-4317AE16683A}" type="pres">
      <dgm:prSet presAssocID="{3D3745DC-D983-422A-AD80-5FDED84872A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6956B-9E16-41B5-AD1D-D522E0C4AD16}" type="pres">
      <dgm:prSet presAssocID="{3D3745DC-D983-422A-AD80-5FDED84872AA}" presName="dummy" presStyleCnt="0"/>
      <dgm:spPr/>
    </dgm:pt>
    <dgm:pt modelId="{16CE4BAB-D74E-404D-8B28-5163AFBA6464}" type="pres">
      <dgm:prSet presAssocID="{2EFCFACB-D53F-488B-9CFD-F28C171BF99F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9409898-0821-4D79-977B-19290C80CF9D}" type="pres">
      <dgm:prSet presAssocID="{0266D429-DCF3-4D7C-8AC1-F78D68265E8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18CC7-08C8-42A7-A5B9-B0DF9C2A269C}" type="pres">
      <dgm:prSet presAssocID="{0266D429-DCF3-4D7C-8AC1-F78D68265E87}" presName="dummy" presStyleCnt="0"/>
      <dgm:spPr/>
    </dgm:pt>
    <dgm:pt modelId="{7BA80C35-88C8-4753-AC0E-E26BB7E486BF}" type="pres">
      <dgm:prSet presAssocID="{E9054E06-8E20-4750-8A29-3E602CAB7849}" presName="sibTrans" presStyleLbl="sibTrans2D1" presStyleIdx="5" presStyleCnt="7"/>
      <dgm:spPr/>
      <dgm:t>
        <a:bodyPr/>
        <a:lstStyle/>
        <a:p>
          <a:endParaRPr lang="en-US"/>
        </a:p>
      </dgm:t>
    </dgm:pt>
    <dgm:pt modelId="{963A598C-8D7A-44ED-A5BC-7B035B215D51}" type="pres">
      <dgm:prSet presAssocID="{D91067BD-1C04-4508-B2FB-09EC29101D4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EA0AD-9A8B-4198-AD19-1203B69DC11E}" type="pres">
      <dgm:prSet presAssocID="{D91067BD-1C04-4508-B2FB-09EC29101D4A}" presName="dummy" presStyleCnt="0"/>
      <dgm:spPr/>
    </dgm:pt>
    <dgm:pt modelId="{65523C1C-A0DA-4D81-8951-A947A2637D9D}" type="pres">
      <dgm:prSet presAssocID="{D09F0ECA-E27D-4BF8-8510-81A6E7E249F6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1890C31B-6C5A-492A-B02D-6A7C8BDE111A}" srcId="{F9A846BA-06FB-46AF-80ED-5EA0073A08FA}" destId="{1D5437B4-AE63-4725-B3BF-757CE9D3B51A}" srcOrd="2" destOrd="0" parTransId="{EE3EA5B9-D085-48DC-A4C9-23E6FD27D486}" sibTransId="{77151872-762C-4E0C-84E2-38FC583BA821}"/>
    <dgm:cxn modelId="{63F8742A-0039-43EF-AB86-3D2178852261}" type="presOf" srcId="{77151872-762C-4E0C-84E2-38FC583BA821}" destId="{C2A2C01E-986B-4BE3-994F-EB2FBE9759A5}" srcOrd="0" destOrd="0" presId="urn:microsoft.com/office/officeart/2005/8/layout/radial6#1"/>
    <dgm:cxn modelId="{E206A854-E3A5-4FA2-B11E-9CAB495477A1}" type="presOf" srcId="{E9054E06-8E20-4750-8A29-3E602CAB7849}" destId="{7BA80C35-88C8-4753-AC0E-E26BB7E486BF}" srcOrd="0" destOrd="0" presId="urn:microsoft.com/office/officeart/2005/8/layout/radial6#1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1D279B7D-C519-48C8-A7DC-585827609D73}" type="presOf" srcId="{1D5437B4-AE63-4725-B3BF-757CE9D3B51A}" destId="{D8152D92-BBFE-427B-BBE4-CDB00C1C8220}" srcOrd="0" destOrd="0" presId="urn:microsoft.com/office/officeart/2005/8/layout/radial6#1"/>
    <dgm:cxn modelId="{43BD8369-C2C2-4FB2-8BEA-2FFDCFF5E0EF}" type="presOf" srcId="{F158A836-9807-4BB5-96D7-55AAE48F5E54}" destId="{86A79D0C-7F5D-4218-89BF-C121023B74AE}" srcOrd="0" destOrd="0" presId="urn:microsoft.com/office/officeart/2005/8/layout/radial6#1"/>
    <dgm:cxn modelId="{7D711A83-0445-4F97-ACA4-CB85553DFDC9}" type="presOf" srcId="{4F42FA91-8162-41BB-A41D-0073F5A9191A}" destId="{081BDDE9-448C-4948-A48F-5C99739310EF}" srcOrd="0" destOrd="0" presId="urn:microsoft.com/office/officeart/2005/8/layout/radial6#1"/>
    <dgm:cxn modelId="{B122898B-786A-453E-90B0-9A37457FCAAE}" type="presOf" srcId="{3D3745DC-D983-422A-AD80-5FDED84872AA}" destId="{85C553D5-D049-443A-B9FF-4317AE16683A}" srcOrd="0" destOrd="0" presId="urn:microsoft.com/office/officeart/2005/8/layout/radial6#1"/>
    <dgm:cxn modelId="{CA1BF306-CE1A-49EB-BBD7-7D89974D88AF}" type="presOf" srcId="{F9A846BA-06FB-46AF-80ED-5EA0073A08FA}" destId="{71A7CAA9-318E-4CBA-B98D-2203DED9FB9C}" srcOrd="0" destOrd="0" presId="urn:microsoft.com/office/officeart/2005/8/layout/radial6#1"/>
    <dgm:cxn modelId="{FF7DFDAB-27AE-40EF-8DF1-B1D51B17C31B}" srcId="{F9A846BA-06FB-46AF-80ED-5EA0073A08FA}" destId="{4F42FA91-8162-41BB-A41D-0073F5A9191A}" srcOrd="1" destOrd="0" parTransId="{E5994509-065F-4A84-A671-E229A63ED240}" sibTransId="{C34B9695-CED6-4089-8959-BE11AFE4A007}"/>
    <dgm:cxn modelId="{364A37B4-669C-47AE-BC6A-FD06985C06C6}" srcId="{F9A846BA-06FB-46AF-80ED-5EA0073A08FA}" destId="{D91067BD-1C04-4508-B2FB-09EC29101D4A}" srcOrd="6" destOrd="0" parTransId="{86AC7B6D-DCDD-41CF-B90D-0A64B97595AC}" sibTransId="{D09F0ECA-E27D-4BF8-8510-81A6E7E249F6}"/>
    <dgm:cxn modelId="{7F3CAD28-CCF4-4B57-8DA8-601F53F0D1E7}" type="presOf" srcId="{C34B9695-CED6-4089-8959-BE11AFE4A007}" destId="{A66CE094-5188-4A20-882C-B778C97DA9CE}" srcOrd="0" destOrd="0" presId="urn:microsoft.com/office/officeart/2005/8/layout/radial6#1"/>
    <dgm:cxn modelId="{A710C92D-B2AC-4FC9-B299-FF1847822541}" type="presOf" srcId="{0266D429-DCF3-4D7C-8AC1-F78D68265E87}" destId="{59409898-0821-4D79-977B-19290C80CF9D}" srcOrd="0" destOrd="0" presId="urn:microsoft.com/office/officeart/2005/8/layout/radial6#1"/>
    <dgm:cxn modelId="{004F4F40-4BEF-4AAB-86B7-246C7424D5A1}" srcId="{F9A846BA-06FB-46AF-80ED-5EA0073A08FA}" destId="{3D3745DC-D983-422A-AD80-5FDED84872AA}" srcOrd="4" destOrd="0" parTransId="{2B796C01-55A4-4705-A11C-332C0B0E4250}" sibTransId="{2EFCFACB-D53F-488B-9CFD-F28C171BF99F}"/>
    <dgm:cxn modelId="{401AFA1D-A289-4EEB-AEBF-3E233334C76C}" type="presOf" srcId="{D09F0ECA-E27D-4BF8-8510-81A6E7E249F6}" destId="{65523C1C-A0DA-4D81-8951-A947A2637D9D}" srcOrd="0" destOrd="0" presId="urn:microsoft.com/office/officeart/2005/8/layout/radial6#1"/>
    <dgm:cxn modelId="{3D9ECCED-44B9-449F-A492-D06F559DC12B}" type="presOf" srcId="{641FD4FB-DEB5-4BAD-8DE6-FF7449A706FD}" destId="{7E8FCA14-6E35-4D86-8774-9DEBE17A0AD0}" srcOrd="0" destOrd="0" presId="urn:microsoft.com/office/officeart/2005/8/layout/radial6#1"/>
    <dgm:cxn modelId="{71F9C174-A9A7-4C4B-82AD-F0A584F94B69}" srcId="{F9A846BA-06FB-46AF-80ED-5EA0073A08FA}" destId="{F4DD7773-E0F0-4CA0-AE12-39FE24E2D38B}" srcOrd="3" destOrd="0" parTransId="{5EB1A185-9242-4C2E-BC90-611B22CE7796}" sibTransId="{BDF0DF6A-C77C-48ED-8BA1-44B4EE5AE580}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A851370C-8AC2-491C-8EDE-7FCAA0BB2A05}" type="presOf" srcId="{2EFCFACB-D53F-488B-9CFD-F28C171BF99F}" destId="{16CE4BAB-D74E-404D-8B28-5163AFBA6464}" srcOrd="0" destOrd="0" presId="urn:microsoft.com/office/officeart/2005/8/layout/radial6#1"/>
    <dgm:cxn modelId="{BE88EE10-E4CE-4B96-94B3-ABA6A3D2711E}" type="presOf" srcId="{105D35E0-9A5D-4EB8-8A48-4ED52D2D6EAC}" destId="{3D4D4D43-95D2-4C91-B240-78430E6218B9}" srcOrd="0" destOrd="0" presId="urn:microsoft.com/office/officeart/2005/8/layout/radial6#1"/>
    <dgm:cxn modelId="{A8436A01-8DDC-4A58-8AE3-C3E5C99FF48B}" type="presOf" srcId="{BDF0DF6A-C77C-48ED-8BA1-44B4EE5AE580}" destId="{FCA927B1-9AE4-4F40-8207-CA74D0D24071}" srcOrd="0" destOrd="0" presId="urn:microsoft.com/office/officeart/2005/8/layout/radial6#1"/>
    <dgm:cxn modelId="{90399732-FAB3-4A8F-A2F7-671C14608B90}" type="presOf" srcId="{D91067BD-1C04-4508-B2FB-09EC29101D4A}" destId="{963A598C-8D7A-44ED-A5BC-7B035B215D51}" srcOrd="0" destOrd="0" presId="urn:microsoft.com/office/officeart/2005/8/layout/radial6#1"/>
    <dgm:cxn modelId="{4A94BA99-0B0C-4525-A1B2-375C87C9FE4A}" srcId="{F9A846BA-06FB-46AF-80ED-5EA0073A08FA}" destId="{0266D429-DCF3-4D7C-8AC1-F78D68265E87}" srcOrd="5" destOrd="0" parTransId="{0328F0C6-098F-4CA2-83E7-9157F90575CA}" sibTransId="{E9054E06-8E20-4750-8A29-3E602CAB7849}"/>
    <dgm:cxn modelId="{03E70040-8793-4481-AA99-5A593E5DE8B8}" type="presOf" srcId="{F4DD7773-E0F0-4CA0-AE12-39FE24E2D38B}" destId="{6996B73F-0E51-4C9A-A0AE-6248F2123DF8}" srcOrd="0" destOrd="0" presId="urn:microsoft.com/office/officeart/2005/8/layout/radial6#1"/>
    <dgm:cxn modelId="{9F5EDD15-5D80-4210-AAFD-47D7F85AC135}" type="presParOf" srcId="{3D4D4D43-95D2-4C91-B240-78430E6218B9}" destId="{71A7CAA9-318E-4CBA-B98D-2203DED9FB9C}" srcOrd="0" destOrd="0" presId="urn:microsoft.com/office/officeart/2005/8/layout/radial6#1"/>
    <dgm:cxn modelId="{290D8ED3-B15C-41F6-8B50-C5CB18D9E85B}" type="presParOf" srcId="{3D4D4D43-95D2-4C91-B240-78430E6218B9}" destId="{86A79D0C-7F5D-4218-89BF-C121023B74AE}" srcOrd="1" destOrd="0" presId="urn:microsoft.com/office/officeart/2005/8/layout/radial6#1"/>
    <dgm:cxn modelId="{B20E0B26-D84C-4A2B-B933-E5C9DE7E4E79}" type="presParOf" srcId="{3D4D4D43-95D2-4C91-B240-78430E6218B9}" destId="{5C76BEFB-CE8E-4F7E-8C47-F622A6CFDEBF}" srcOrd="2" destOrd="0" presId="urn:microsoft.com/office/officeart/2005/8/layout/radial6#1"/>
    <dgm:cxn modelId="{FB50C33C-AC8E-4A61-8B2D-CC5204870DA7}" type="presParOf" srcId="{3D4D4D43-95D2-4C91-B240-78430E6218B9}" destId="{7E8FCA14-6E35-4D86-8774-9DEBE17A0AD0}" srcOrd="3" destOrd="0" presId="urn:microsoft.com/office/officeart/2005/8/layout/radial6#1"/>
    <dgm:cxn modelId="{BEE4CA66-4268-4595-91D1-E34326247EB3}" type="presParOf" srcId="{3D4D4D43-95D2-4C91-B240-78430E6218B9}" destId="{081BDDE9-448C-4948-A48F-5C99739310EF}" srcOrd="4" destOrd="0" presId="urn:microsoft.com/office/officeart/2005/8/layout/radial6#1"/>
    <dgm:cxn modelId="{523EED49-D04E-4717-A48F-0D09F62701B8}" type="presParOf" srcId="{3D4D4D43-95D2-4C91-B240-78430E6218B9}" destId="{C94BCD35-D63E-4DFF-A924-5E27228128C0}" srcOrd="5" destOrd="0" presId="urn:microsoft.com/office/officeart/2005/8/layout/radial6#1"/>
    <dgm:cxn modelId="{2C356F71-67E4-4311-8912-82AC8F3DB315}" type="presParOf" srcId="{3D4D4D43-95D2-4C91-B240-78430E6218B9}" destId="{A66CE094-5188-4A20-882C-B778C97DA9CE}" srcOrd="6" destOrd="0" presId="urn:microsoft.com/office/officeart/2005/8/layout/radial6#1"/>
    <dgm:cxn modelId="{FDD24B1C-3DA7-44EC-937F-A1F0C7008279}" type="presParOf" srcId="{3D4D4D43-95D2-4C91-B240-78430E6218B9}" destId="{D8152D92-BBFE-427B-BBE4-CDB00C1C8220}" srcOrd="7" destOrd="0" presId="urn:microsoft.com/office/officeart/2005/8/layout/radial6#1"/>
    <dgm:cxn modelId="{ED29ACF5-94BC-4C63-AACB-706CB587D4EB}" type="presParOf" srcId="{3D4D4D43-95D2-4C91-B240-78430E6218B9}" destId="{AC9C7443-8962-4A19-AB09-8A666B45BAE2}" srcOrd="8" destOrd="0" presId="urn:microsoft.com/office/officeart/2005/8/layout/radial6#1"/>
    <dgm:cxn modelId="{AC48F25B-A648-4A69-8CEF-F29AFE2CFA2A}" type="presParOf" srcId="{3D4D4D43-95D2-4C91-B240-78430E6218B9}" destId="{C2A2C01E-986B-4BE3-994F-EB2FBE9759A5}" srcOrd="9" destOrd="0" presId="urn:microsoft.com/office/officeart/2005/8/layout/radial6#1"/>
    <dgm:cxn modelId="{384108EB-7221-47B8-81CE-6AA6CD1664D6}" type="presParOf" srcId="{3D4D4D43-95D2-4C91-B240-78430E6218B9}" destId="{6996B73F-0E51-4C9A-A0AE-6248F2123DF8}" srcOrd="10" destOrd="0" presId="urn:microsoft.com/office/officeart/2005/8/layout/radial6#1"/>
    <dgm:cxn modelId="{ABE93CDB-48DD-4070-96E4-7F924EFE4C84}" type="presParOf" srcId="{3D4D4D43-95D2-4C91-B240-78430E6218B9}" destId="{67D23CC5-1A27-4FA3-BCC5-634AEC7B868B}" srcOrd="11" destOrd="0" presId="urn:microsoft.com/office/officeart/2005/8/layout/radial6#1"/>
    <dgm:cxn modelId="{BB793B38-5C25-4A41-B39A-0C907D368A3B}" type="presParOf" srcId="{3D4D4D43-95D2-4C91-B240-78430E6218B9}" destId="{FCA927B1-9AE4-4F40-8207-CA74D0D24071}" srcOrd="12" destOrd="0" presId="urn:microsoft.com/office/officeart/2005/8/layout/radial6#1"/>
    <dgm:cxn modelId="{C6AD6227-1FC3-42D9-B235-A4B32FAC3B7C}" type="presParOf" srcId="{3D4D4D43-95D2-4C91-B240-78430E6218B9}" destId="{85C553D5-D049-443A-B9FF-4317AE16683A}" srcOrd="13" destOrd="0" presId="urn:microsoft.com/office/officeart/2005/8/layout/radial6#1"/>
    <dgm:cxn modelId="{3B439E6E-365B-4570-98A4-E6272AC0E07D}" type="presParOf" srcId="{3D4D4D43-95D2-4C91-B240-78430E6218B9}" destId="{5246956B-9E16-41B5-AD1D-D522E0C4AD16}" srcOrd="14" destOrd="0" presId="urn:microsoft.com/office/officeart/2005/8/layout/radial6#1"/>
    <dgm:cxn modelId="{9F7C3F95-067A-44B8-8894-400C280A716C}" type="presParOf" srcId="{3D4D4D43-95D2-4C91-B240-78430E6218B9}" destId="{16CE4BAB-D74E-404D-8B28-5163AFBA6464}" srcOrd="15" destOrd="0" presId="urn:microsoft.com/office/officeart/2005/8/layout/radial6#1"/>
    <dgm:cxn modelId="{88893E5E-645B-45BA-9104-1D0F36B3E852}" type="presParOf" srcId="{3D4D4D43-95D2-4C91-B240-78430E6218B9}" destId="{59409898-0821-4D79-977B-19290C80CF9D}" srcOrd="16" destOrd="0" presId="urn:microsoft.com/office/officeart/2005/8/layout/radial6#1"/>
    <dgm:cxn modelId="{85272306-0569-4C05-8FBE-73048664FF07}" type="presParOf" srcId="{3D4D4D43-95D2-4C91-B240-78430E6218B9}" destId="{BEF18CC7-08C8-42A7-A5B9-B0DF9C2A269C}" srcOrd="17" destOrd="0" presId="urn:microsoft.com/office/officeart/2005/8/layout/radial6#1"/>
    <dgm:cxn modelId="{87B48276-17AE-4FE7-ADF6-0B1D7C3C98D1}" type="presParOf" srcId="{3D4D4D43-95D2-4C91-B240-78430E6218B9}" destId="{7BA80C35-88C8-4753-AC0E-E26BB7E486BF}" srcOrd="18" destOrd="0" presId="urn:microsoft.com/office/officeart/2005/8/layout/radial6#1"/>
    <dgm:cxn modelId="{651E3B92-0643-4E2F-8B17-F4FFCA0BBE04}" type="presParOf" srcId="{3D4D4D43-95D2-4C91-B240-78430E6218B9}" destId="{963A598C-8D7A-44ED-A5BC-7B035B215D51}" srcOrd="19" destOrd="0" presId="urn:microsoft.com/office/officeart/2005/8/layout/radial6#1"/>
    <dgm:cxn modelId="{8219E006-76B6-44CA-BBBB-5426AF8EE152}" type="presParOf" srcId="{3D4D4D43-95D2-4C91-B240-78430E6218B9}" destId="{86EEA0AD-9A8B-4198-AD19-1203B69DC11E}" srcOrd="20" destOrd="0" presId="urn:microsoft.com/office/officeart/2005/8/layout/radial6#1"/>
    <dgm:cxn modelId="{19FE71FE-E43B-4E3C-826B-7D4503B437D0}" type="presParOf" srcId="{3D4D4D43-95D2-4C91-B240-78430E6218B9}" destId="{65523C1C-A0DA-4D81-8951-A947A2637D9D}" srcOrd="21" destOrd="0" presId="urn:microsoft.com/office/officeart/2005/8/layout/radial6#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#1" minVer="12.0">
  <dgm:title val=""/>
  <dgm:desc val=""/>
  <dgm:catLst>
    <dgm:cat type="cycle" pri="9000"/>
    <dgm:cat type="relationship" pri="21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 fact="-1"/>
              <dgm:constr type="h" for="ch" forName="singleconn" refType="w" refFor="ch" refForName="oneComp" fact="0.24"/>
              <dgm:constr type="diam" for="ch" refType="diam" op="equ" fact="-1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constrLst>
          <dgm:constr type="w" val="1"/>
          <dgm:constr type="h" refType="w"/>
          <dgm:constr type="lMarg"/>
          <dgm:constr type="rMarg"/>
          <dgm:constr type="tMarg"/>
          <dgm:constr type="bMarg"/>
        </dgm:constrLst>
        <dgm:ruleLst>
          <dgm:rule type="primFontSz" val="2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/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</dgm:constrLst>
                <dgm:ruleLst>
                  <dgm:rule type="primFontSz" val="2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constrLst>
                    <dgm:constr type="begPad"/>
                    <dgm:constr type="endPad"/>
                  </dgm:constrLst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</dgm:constrLst>
                  <dgm:ruleLst>
                    <dgm:rule type="primFontSz" val="2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1" axis="followSib" ptType="sibTrans" hideLastTrans="0" cnt="1">
                <dgm:layoutNode name="singleconn" styleLbl="sibTrans2D1">
                  <dgm:choose name="Name25">
                    <dgm:if name="Name26" func="var" arg="dir" op="equ" val="norm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if>
                    <dgm:else name="Name27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else>
                  </dgm:choose>
                </dgm:layoutNode>
              </dgm:forEach>
            </dgm:if>
            <dgm:else name="Name28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4/6/2017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smtClean="0">
                <a:solidFill>
                  <a:schemeClr val="bg1"/>
                </a:solidFill>
              </a:rPr>
              <a:t>uggestion  order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err="1" smtClean="0">
                <a:solidFill>
                  <a:schemeClr val="bg1"/>
                </a:solidFill>
              </a:rPr>
              <a:t>Assalam</a:t>
            </a:r>
            <a:r>
              <a:rPr lang="en-US" dirty="0" smtClean="0">
                <a:solidFill>
                  <a:schemeClr val="bg1"/>
                </a:solidFill>
              </a:rPr>
              <a:t> Hypermarket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772400" cy="1066799"/>
          </a:xfrm>
        </p:spPr>
        <p:txBody>
          <a:bodyPr/>
          <a:lstStyle>
            <a:extLst/>
          </a:lstStyle>
          <a:p>
            <a:r>
              <a:rPr smtClean="0">
                <a:solidFill>
                  <a:schemeClr val="bg1"/>
                </a:solidFill>
              </a:rPr>
              <a:t>SUGGESTION ORDER 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86000"/>
            <a:ext cx="693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Sebuah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modul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menghasilkan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daftar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barang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sebaiknya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diorder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beserta</a:t>
            </a:r>
            <a:r>
              <a:rPr lang="en-US" sz="2400" dirty="0" smtClean="0">
                <a:solidFill>
                  <a:schemeClr val="bg1"/>
                </a:solidFill>
              </a:rPr>
              <a:t> qty </a:t>
            </a:r>
            <a:r>
              <a:rPr lang="en-US" sz="2400" dirty="0" err="1" smtClean="0">
                <a:solidFill>
                  <a:schemeClr val="bg1"/>
                </a:solidFill>
              </a:rPr>
              <a:t>ordernya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Daftar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barang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digenerate</a:t>
            </a:r>
            <a:r>
              <a:rPr lang="en-US" sz="2400" dirty="0" smtClean="0">
                <a:solidFill>
                  <a:schemeClr val="bg1"/>
                </a:solidFill>
              </a:rPr>
              <a:t> per  Merchandise Group / Supplier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err="1" smtClean="0"/>
              <a:t>Faktor</a:t>
            </a:r>
            <a:r>
              <a:rPr lang="en-US" dirty="0" smtClean="0"/>
              <a:t> Yang </a:t>
            </a:r>
            <a:r>
              <a:rPr lang="en-US" dirty="0" err="1" smtClean="0"/>
              <a:t>Mempengaruhi</a:t>
            </a:r>
            <a:r>
              <a:rPr lang="en-US" dirty="0" smtClean="0"/>
              <a:t> Qty SO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pPr>
              <a:lnSpc>
                <a:spcPct val="114000"/>
              </a:lnSpc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Qty SO yang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diperlukan</a:t>
            </a:r>
            <a:r>
              <a:rPr lang="en-US" dirty="0" smtClean="0"/>
              <a:t> data-data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ROP</a:t>
            </a:r>
          </a:p>
          <a:p>
            <a:r>
              <a:rPr lang="en-US" dirty="0" smtClean="0"/>
              <a:t>Current Stock</a:t>
            </a:r>
          </a:p>
          <a:p>
            <a:r>
              <a:rPr lang="en-US" dirty="0" err="1" smtClean="0"/>
              <a:t>Jadwal</a:t>
            </a:r>
            <a:r>
              <a:rPr lang="en-US" dirty="0" smtClean="0"/>
              <a:t> Supplier </a:t>
            </a:r>
            <a:r>
              <a:rPr lang="en-US" dirty="0" err="1" smtClean="0"/>
              <a:t>Terima</a:t>
            </a:r>
            <a:r>
              <a:rPr lang="en-US" dirty="0" smtClean="0"/>
              <a:t> Order </a:t>
            </a:r>
          </a:p>
          <a:p>
            <a:r>
              <a:rPr lang="en-US" dirty="0" smtClean="0"/>
              <a:t>Min / Max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ROP (Reorder Point)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8259" y="1600200"/>
            <a:ext cx="34275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extLst/>
          </a:lstStyle>
          <a:p>
            <a:r>
              <a:rPr lang="en-US" sz="3200" spc="-300" dirty="0" smtClean="0">
                <a:latin typeface="Gill Sans MT"/>
              </a:rPr>
              <a:t>ROP = (L  x  ADS ) + SS</a:t>
            </a:r>
            <a:endParaRPr lang="en-US" sz="3200" spc="600" dirty="0">
              <a:latin typeface="Gill Sans MT"/>
            </a:endParaRPr>
          </a:p>
        </p:txBody>
      </p:sp>
      <p:sp>
        <p:nvSpPr>
          <p:cNvPr id="10" name="Rectangle 2"/>
          <p:cNvSpPr>
            <a:spLocks noGrp="1"/>
          </p:cNvSpPr>
          <p:nvPr>
            <p:ph sz="half" idx="1"/>
          </p:nvPr>
        </p:nvSpPr>
        <p:spPr>
          <a:xfrm>
            <a:off x="616744" y="1752600"/>
            <a:ext cx="4038600" cy="4495799"/>
          </a:xfrm>
        </p:spPr>
        <p:txBody>
          <a:bodyPr>
            <a:normAutofit fontScale="92500" lnSpcReduction="10000"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en-US" dirty="0" smtClean="0"/>
              <a:t>ROP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order / </a:t>
            </a:r>
            <a:r>
              <a:rPr lang="en-US" dirty="0" err="1" smtClean="0"/>
              <a:t>beli</a:t>
            </a:r>
            <a:r>
              <a:rPr lang="en-US" dirty="0" smtClean="0"/>
              <a:t>.</a:t>
            </a:r>
          </a:p>
          <a:p>
            <a:pPr>
              <a:lnSpc>
                <a:spcPct val="114000"/>
              </a:lnSpc>
            </a:pPr>
            <a:endParaRPr lang="en-US" sz="2400" dirty="0" smtClean="0"/>
          </a:p>
          <a:p>
            <a:pPr>
              <a:lnSpc>
                <a:spcPct val="114000"/>
              </a:lnSpc>
            </a:pPr>
            <a:r>
              <a:rPr lang="en-US" sz="2400" dirty="0" err="1" smtClean="0"/>
              <a:t>Faktor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mempengaruhi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ROP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: </a:t>
            </a:r>
          </a:p>
          <a:p>
            <a:pPr>
              <a:lnSpc>
                <a:spcPct val="114000"/>
              </a:lnSpc>
            </a:pPr>
            <a:endParaRPr lang="en-US" sz="2400" dirty="0" smtClean="0"/>
          </a:p>
          <a:p>
            <a:pPr marL="457200" indent="-457200">
              <a:lnSpc>
                <a:spcPct val="114000"/>
              </a:lnSpc>
              <a:buAutoNum type="alphaLcPeriod"/>
            </a:pPr>
            <a:r>
              <a:rPr lang="en-US" sz="2400" dirty="0" smtClean="0"/>
              <a:t>Lead time (L)</a:t>
            </a:r>
          </a:p>
          <a:p>
            <a:pPr marL="457200" indent="-457200">
              <a:lnSpc>
                <a:spcPct val="114000"/>
              </a:lnSpc>
              <a:buAutoNum type="alphaLcPeriod"/>
            </a:pPr>
            <a:r>
              <a:rPr lang="en-US" sz="2400" dirty="0" smtClean="0"/>
              <a:t>Rata-rata </a:t>
            </a:r>
            <a:r>
              <a:rPr lang="en-US" sz="2400" dirty="0" err="1" smtClean="0"/>
              <a:t>penjualan</a:t>
            </a:r>
            <a:r>
              <a:rPr lang="en-US" sz="2400" dirty="0" smtClean="0"/>
              <a:t> /</a:t>
            </a:r>
            <a:r>
              <a:rPr lang="en-US" sz="2400" dirty="0" err="1" smtClean="0"/>
              <a:t>hari</a:t>
            </a:r>
            <a:r>
              <a:rPr lang="en-US" sz="2400" dirty="0" smtClean="0"/>
              <a:t> (ADS)</a:t>
            </a:r>
          </a:p>
          <a:p>
            <a:pPr marL="457200" indent="-457200">
              <a:lnSpc>
                <a:spcPct val="114000"/>
              </a:lnSpc>
              <a:buAutoNum type="alphaLcPeriod"/>
            </a:pPr>
            <a:r>
              <a:rPr lang="en-US" sz="2400" dirty="0" smtClean="0"/>
              <a:t>Safety Stock / Minimum Stock (SS)</a:t>
            </a:r>
            <a:endParaRPr lang="en-US" sz="2400" dirty="0"/>
          </a:p>
        </p:txBody>
      </p:sp>
      <p:pic>
        <p:nvPicPr>
          <p:cNvPr id="30722" name="Picture 2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667000"/>
            <a:ext cx="4126204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/>
          <a:lstStyle>
            <a:extLst/>
          </a:lstStyle>
          <a:p>
            <a:r>
              <a:rPr lang="en-US" dirty="0" smtClean="0"/>
              <a:t>Current Stock / Stock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8259" y="1600200"/>
            <a:ext cx="342754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extLst/>
          </a:lstStyle>
          <a:p>
            <a:r>
              <a:rPr lang="en-US" sz="2800" spc="-300" dirty="0" err="1" smtClean="0">
                <a:latin typeface="Gill Sans MT"/>
              </a:rPr>
              <a:t>CurrentStock</a:t>
            </a:r>
            <a:r>
              <a:rPr lang="en-US" sz="2800" spc="-300" dirty="0" smtClean="0">
                <a:latin typeface="Gill Sans MT"/>
              </a:rPr>
              <a:t> = SG + POOS</a:t>
            </a:r>
            <a:endParaRPr lang="en-US" sz="2800" spc="600" dirty="0">
              <a:latin typeface="Gill Sans MT"/>
            </a:endParaRPr>
          </a:p>
        </p:txBody>
      </p:sp>
      <p:sp>
        <p:nvSpPr>
          <p:cNvPr id="10" name="Rectangle 2"/>
          <p:cNvSpPr>
            <a:spLocks noGrp="1"/>
          </p:cNvSpPr>
          <p:nvPr>
            <p:ph sz="half" idx="1"/>
          </p:nvPr>
        </p:nvSpPr>
        <p:spPr>
          <a:xfrm>
            <a:off x="616744" y="1752600"/>
            <a:ext cx="4038600" cy="4495799"/>
          </a:xfrm>
        </p:spPr>
        <p:txBody>
          <a:bodyPr>
            <a:normAutofit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en-US" dirty="0" smtClean="0"/>
              <a:t>Current stock </a:t>
            </a:r>
            <a:r>
              <a:rPr lang="en-US" dirty="0" err="1" smtClean="0"/>
              <a:t>adalah</a:t>
            </a:r>
            <a:r>
              <a:rPr lang="en-US" dirty="0" smtClean="0"/>
              <a:t> stock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SO </a:t>
            </a:r>
            <a:r>
              <a:rPr lang="en-US" dirty="0" err="1" smtClean="0"/>
              <a:t>digenerate</a:t>
            </a:r>
            <a:r>
              <a:rPr lang="en-US" dirty="0" smtClean="0"/>
              <a:t>. Current stock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menjumlah</a:t>
            </a:r>
            <a:r>
              <a:rPr lang="en-US" dirty="0" smtClean="0"/>
              <a:t> stock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(SG) </a:t>
            </a:r>
            <a:r>
              <a:rPr lang="en-US" dirty="0" err="1" smtClean="0"/>
              <a:t>dengan</a:t>
            </a:r>
            <a:r>
              <a:rPr lang="en-US" dirty="0" smtClean="0"/>
              <a:t> qty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(POOS)</a:t>
            </a:r>
            <a:endParaRPr lang="en-US" sz="2400" dirty="0" smtClean="0"/>
          </a:p>
          <a:p>
            <a:pPr>
              <a:lnSpc>
                <a:spcPct val="114000"/>
              </a:lnSpc>
            </a:pPr>
            <a:endParaRPr lang="en-US" sz="2400" dirty="0" smtClean="0"/>
          </a:p>
          <a:p>
            <a:pPr marL="457200" indent="-457200">
              <a:lnSpc>
                <a:spcPct val="114000"/>
              </a:lnSpc>
              <a:buAutoNum type="alphaLcPeriod"/>
            </a:pPr>
            <a:r>
              <a:rPr lang="en-US" sz="2400" dirty="0" smtClean="0"/>
              <a:t>Stock </a:t>
            </a:r>
            <a:r>
              <a:rPr lang="en-US" sz="2400" dirty="0" err="1" smtClean="0"/>
              <a:t>Gudang</a:t>
            </a:r>
            <a:endParaRPr lang="en-US" sz="2400" dirty="0" smtClean="0"/>
          </a:p>
          <a:p>
            <a:pPr marL="457200" indent="-457200">
              <a:lnSpc>
                <a:spcPct val="114000"/>
              </a:lnSpc>
              <a:buAutoNum type="alphaLcPeriod"/>
            </a:pPr>
            <a:r>
              <a:rPr lang="en-US" sz="2400" dirty="0" smtClean="0"/>
              <a:t>POOS : PO Outstanding</a:t>
            </a:r>
          </a:p>
        </p:txBody>
      </p:sp>
      <p:sp>
        <p:nvSpPr>
          <p:cNvPr id="50178" name="AutoShape 2" descr="Image result for stock wareh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0180" name="Picture 4" descr="http://www.coatsindustrial.com/en/images/Warehouse%20with%20boxes%20on%20shelves%20receding_tcm35-191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590800"/>
            <a:ext cx="4000501" cy="2667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bg1"/>
                </a:solidFill>
              </a:rPr>
              <a:t>Qty </a:t>
            </a:r>
            <a:r>
              <a:rPr lang="en-US" dirty="0" smtClean="0">
                <a:solidFill>
                  <a:schemeClr val="bg1"/>
                </a:solidFill>
              </a:rPr>
              <a:t> Order 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4294967295"/>
          </p:nvPr>
        </p:nvSpPr>
        <p:spPr>
          <a:xfrm>
            <a:off x="685800" y="1600200"/>
            <a:ext cx="4572000" cy="4525963"/>
          </a:xfrm>
        </p:spPr>
        <p:txBody>
          <a:bodyPr>
            <a:normAutofit fontScale="85000" lnSpcReduction="10000"/>
          </a:bodyPr>
          <a:lstStyle>
            <a:extLst/>
          </a:lstStyle>
          <a:p>
            <a:r>
              <a:rPr lang="en-US" dirty="0" smtClean="0">
                <a:solidFill>
                  <a:schemeClr val="bg1"/>
                </a:solidFill>
              </a:rPr>
              <a:t>if (</a:t>
            </a:r>
            <a:r>
              <a:rPr lang="en-US" dirty="0" err="1" smtClean="0">
                <a:solidFill>
                  <a:schemeClr val="bg1"/>
                </a:solidFill>
              </a:rPr>
              <a:t>Stok</a:t>
            </a:r>
            <a:r>
              <a:rPr lang="en-US" dirty="0" smtClean="0">
                <a:solidFill>
                  <a:schemeClr val="bg1"/>
                </a:solidFill>
              </a:rPr>
              <a:t> + POOS) &lt; ROP then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begin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if ROP &lt; MOQ then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ORDER := MOQ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else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ORDER := ROP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if Order &gt; </a:t>
            </a:r>
            <a:r>
              <a:rPr lang="en-US" dirty="0" err="1" smtClean="0">
                <a:solidFill>
                  <a:schemeClr val="bg1"/>
                </a:solidFill>
              </a:rPr>
              <a:t>MaxOrder</a:t>
            </a:r>
            <a:r>
              <a:rPr lang="en-US" dirty="0" smtClean="0">
                <a:solidFill>
                  <a:schemeClr val="bg1"/>
                </a:solidFill>
              </a:rPr>
              <a:t> then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  Order := </a:t>
            </a:r>
            <a:r>
              <a:rPr lang="en-US" dirty="0" err="1" smtClean="0">
                <a:solidFill>
                  <a:schemeClr val="bg1"/>
                </a:solidFill>
              </a:rPr>
              <a:t>MaxOrder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end;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z="3600" dirty="0" err="1" smtClean="0"/>
              <a:t>Semua</a:t>
            </a:r>
            <a:r>
              <a:rPr lang="en-US" sz="3600" dirty="0" smtClean="0"/>
              <a:t> </a:t>
            </a:r>
            <a:r>
              <a:rPr lang="en-US" sz="3600" dirty="0" err="1" smtClean="0"/>
              <a:t>Faktor</a:t>
            </a:r>
            <a:r>
              <a:rPr lang="en-US" sz="3600" dirty="0" smtClean="0"/>
              <a:t>  Yang </a:t>
            </a:r>
            <a:r>
              <a:rPr lang="en-US" sz="3600" dirty="0" err="1" smtClean="0"/>
              <a:t>Mempengaruhi</a:t>
            </a:r>
            <a:r>
              <a:rPr lang="en-US" sz="3600" dirty="0" smtClean="0"/>
              <a:t> Qty SO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228600" y="1447800"/>
          <a:ext cx="87630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retail </a:t>
            </a:r>
            <a:r>
              <a:rPr lang="en-US" dirty="0" err="1" smtClean="0"/>
              <a:t>mempunyai</a:t>
            </a:r>
            <a:r>
              <a:rPr lang="en-US" dirty="0" smtClean="0"/>
              <a:t> data </a:t>
            </a:r>
            <a:r>
              <a:rPr lang="en-US" dirty="0" err="1" smtClean="0"/>
              <a:t>sbb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r>
              <a:rPr lang="en-US" dirty="0" smtClean="0"/>
              <a:t>ADS		: 5 </a:t>
            </a:r>
          </a:p>
          <a:p>
            <a:r>
              <a:rPr lang="en-US" dirty="0" smtClean="0"/>
              <a:t>Lead Time	: 3</a:t>
            </a:r>
          </a:p>
          <a:p>
            <a:r>
              <a:rPr lang="en-US" smtClean="0"/>
              <a:t>Min Stock	: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215</Words>
  <Application>Microsoft Office PowerPoint</Application>
  <PresentationFormat>On-screen Show (4:3)</PresentationFormat>
  <Paragraphs>59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IntroducingPowerPoint2007</vt:lpstr>
      <vt:lpstr>Suggestion  order</vt:lpstr>
      <vt:lpstr>SUGGESTION ORDER </vt:lpstr>
      <vt:lpstr>Faktor Yang Mempengaruhi Qty SO</vt:lpstr>
      <vt:lpstr>ROP (Reorder Point)</vt:lpstr>
      <vt:lpstr>Current Stock / Stock</vt:lpstr>
      <vt:lpstr>Qty  Order ?</vt:lpstr>
      <vt:lpstr>Semua Faktor  Yang Mempengaruhi Qty SO</vt:lpstr>
      <vt:lpstr>Studi Kasus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2017-04-04T04:04:31Z</dcterms:created>
  <dcterms:modified xsi:type="dcterms:W3CDTF">2017-04-06T07:14:45Z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