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367" r:id="rId3"/>
    <p:sldId id="380" r:id="rId4"/>
    <p:sldId id="393" r:id="rId5"/>
    <p:sldId id="381" r:id="rId6"/>
    <p:sldId id="390" r:id="rId7"/>
    <p:sldId id="391" r:id="rId8"/>
    <p:sldId id="39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ina DuPon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5330" autoAdjust="0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/>
    </p:cSldViewPr>
  </p:slideViewPr>
  <p:outlineViewPr>
    <p:cViewPr>
      <p:scale>
        <a:sx n="33" d="100"/>
        <a:sy n="33" d="100"/>
      </p:scale>
      <p:origin x="0" y="-2243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977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95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22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9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64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64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020475" y="6427550"/>
            <a:ext cx="133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689" y="1845214"/>
            <a:ext cx="4512750" cy="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535464" y="6427550"/>
            <a:ext cx="3121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marL="457200" lvl="0" indent="-304800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6pPr>
            <a:lvl7pPr marL="3200400" lvl="6" indent="-304800" algn="ctr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">
  <p:cSld name="Blank Delphi 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">
  <p:cSld name="Blank Delphi _1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194925" y="1710675"/>
            <a:ext cx="3035700" cy="38544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2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9572450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3717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47113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 1">
  <p:cSld name="Blank Delphi _1_1_1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Webinar Logistic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30" name="Google Shape;130;p18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Webinar Logistics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45" name="Google Shape;145;p20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inar Logistics InterBase">
  <p:cSld name="Blank InterBas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61" name="Google Shape;161;p22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">
  <p:cSld name="Presenter Introduction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18537" y="980249"/>
            <a:ext cx="10754916" cy="512340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Bar">
  <p:cSld name="Presenter Introduction_1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ide Bar">
  <p:cSld name="Presenter Introduction_1_1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Side Bar">
  <p:cSld name="Presenter Introduction_1_1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8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intro">
  <p:cSld name="CUSTOM_5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050" y="2072225"/>
            <a:ext cx="2077899" cy="22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Right Bar">
  <p:cSld name="Presenter Introduction_1_1_2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Right Bar">
  <p:cSld name="Presenter Introduction_1_1_2_1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Right Bar">
  <p:cSld name="Presenter Introduction_1_1_2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ull Slide">
  <p:cSld name="Presenter Introduction_1_1_2_1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5824350" y="2343525"/>
            <a:ext cx="55293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37" y="1145095"/>
            <a:ext cx="2197500" cy="4149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2153" y="1221006"/>
            <a:ext cx="2086800" cy="40731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ull Slide">
  <p:cSld name="Presenter Introduction_1_1_2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4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191" y="1459670"/>
            <a:ext cx="3144600" cy="41043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44" name="Google Shape;244;p34"/>
          <p:cNvSpPr txBox="1">
            <a:spLocks noGrp="1"/>
          </p:cNvSpPr>
          <p:nvPr>
            <p:ph type="subTitle" idx="1"/>
          </p:nvPr>
        </p:nvSpPr>
        <p:spPr>
          <a:xfrm>
            <a:off x="708000" y="2188425"/>
            <a:ext cx="67791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mparison ">
  <p:cSld name="Presenter Introduction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5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9182151" y="0"/>
            <a:ext cx="3059700" cy="681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"/>
          </p:nvPr>
        </p:nvSpPr>
        <p:spPr>
          <a:xfrm>
            <a:off x="953086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6122368" y="0"/>
            <a:ext cx="3059700" cy="681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2"/>
          </p:nvPr>
        </p:nvSpPr>
        <p:spPr>
          <a:xfrm>
            <a:off x="6471084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3061184" y="0"/>
            <a:ext cx="3059700" cy="6818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3"/>
          </p:nvPr>
        </p:nvSpPr>
        <p:spPr>
          <a:xfrm>
            <a:off x="3409900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-25" y="0"/>
            <a:ext cx="3100800" cy="6818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4"/>
          </p:nvPr>
        </p:nvSpPr>
        <p:spPr>
          <a:xfrm>
            <a:off x="34871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5"/>
          </p:nvPr>
        </p:nvSpPr>
        <p:spPr>
          <a:xfrm>
            <a:off x="34872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6"/>
          </p:nvPr>
        </p:nvSpPr>
        <p:spPr>
          <a:xfrm>
            <a:off x="6471013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7"/>
          </p:nvPr>
        </p:nvSpPr>
        <p:spPr>
          <a:xfrm>
            <a:off x="9533550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8"/>
          </p:nvPr>
        </p:nvSpPr>
        <p:spPr>
          <a:xfrm>
            <a:off x="343107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Presenter Picture Placeholder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097280" y="2893646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0" y="3724650"/>
            <a:ext cx="12192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-49925" y="-49925"/>
            <a:ext cx="122418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/>
          </p:nvPr>
        </p:nvSpPr>
        <p:spPr>
          <a:xfrm>
            <a:off x="1524064" y="11985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intro">
  <p:cSld name="CUSTOM_6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824" y="2067538"/>
            <a:ext cx="2074350" cy="22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621321" y="259995"/>
            <a:ext cx="9437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3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621321" y="1714500"/>
            <a:ext cx="94251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▪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11619086" y="6548038"/>
            <a:ext cx="311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7982" y="365125"/>
            <a:ext cx="1110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7982" y="1825625"/>
            <a:ext cx="111081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ftr" idx="11"/>
          </p:nvPr>
        </p:nvSpPr>
        <p:spPr>
          <a:xfrm>
            <a:off x="2067792" y="6488555"/>
            <a:ext cx="62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43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716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9293646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OBJECT_6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OBJECT_7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 background">
    <p:bg>
      <p:bgPr>
        <a:solidFill>
          <a:srgbClr val="2B9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879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panose="05000000000000000000" pitchFamily="2" charset="2"/>
              <a:buChar char="§"/>
              <a:defRPr sz="2933"/>
            </a:lvl1pPr>
          </a:lstStyle>
          <a:p>
            <a:r>
              <a:rPr dirty="0"/>
              <a:t>Click to edit Master text styles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5375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Base intro">
  <p:cSld name="CUSTOM_7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125" y="2094250"/>
            <a:ext cx="2043550" cy="2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Presenter: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5834250" y="454669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15350" y="4050150"/>
            <a:ext cx="47613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764700" y="4546700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Presenter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Presenters:</a:t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3141140" y="4705065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cxnSp>
        <p:nvCxnSpPr>
          <p:cNvPr id="52" name="Google Shape;52;p9"/>
          <p:cNvCxnSpPr/>
          <p:nvPr/>
        </p:nvCxnSpPr>
        <p:spPr>
          <a:xfrm>
            <a:off x="8466158" y="472486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097175" y="42085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1097275" y="47050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2"/>
          </p:nvPr>
        </p:nvSpPr>
        <p:spPr>
          <a:xfrm>
            <a:off x="6499550" y="42664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6499600" y="47629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Delphi  ">
  <p:cSld name="Blank Delphi 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284268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 Delphi">
  <p:cSld name="Blank Delphi _1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32800" y="1295425"/>
            <a:ext cx="5145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08250" y="1295425"/>
            <a:ext cx="5145600" cy="48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image here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Delphi  ">
  <p:cSld name="Blank Delphi 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3512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3"/>
          </p:nvPr>
        </p:nvSpPr>
        <p:spPr>
          <a:xfrm>
            <a:off x="81221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83526" y="63705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pasted-image.tiff"/>
          <p:cNvPicPr preferRelativeResize="0"/>
          <p:nvPr/>
        </p:nvPicPr>
        <p:blipFill rotWithShape="1">
          <a:blip r:embed="rId4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1" r:id="rId34"/>
    <p:sldLayoutId id="2147483692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Rio/en/REST_Client_Libr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youtu.be/O2WimULjRk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Tokyo/en/Caching_Updates_(FireDAC)" TargetMode="External"/><Relationship Id="rId2" Type="http://schemas.openxmlformats.org/officeDocument/2006/relationships/hyperlink" Target="http://docwiki.embarcadero.com/Libraries/Tokyo/en/FireDAC.Comp.Client.TFDSchemaAdapter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youtu.be/CxmVCiJldd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hyperlink" Target="https://embt.co/AcademyLA-playlist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_trad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24075" y="1122376"/>
            <a:ext cx="9144000" cy="3118154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ES_tradnl" sz="4800" dirty="0"/>
              <a:t>Aplicación móvil que consume </a:t>
            </a:r>
            <a:br>
              <a:rPr lang="es-ES_tradnl" sz="4800" dirty="0"/>
            </a:br>
            <a:r>
              <a:rPr lang="es-ES_tradnl" sz="4800" dirty="0"/>
              <a:t>RAD Server en Linux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noProof="0" dirty="0"/>
              <a:t>AGENDA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323" y="1702309"/>
            <a:ext cx="9425355" cy="4677511"/>
          </a:xfrm>
        </p:spPr>
        <p:txBody>
          <a:bodyPr numCol="1">
            <a:noAutofit/>
          </a:bodyPr>
          <a:lstStyle/>
          <a:p>
            <a:r>
              <a:rPr lang="es-ES_tradnl" sz="3200" dirty="0"/>
              <a:t>Qué es RAD Server</a:t>
            </a:r>
          </a:p>
          <a:p>
            <a:r>
              <a:rPr lang="es-ES_tradnl" sz="3200" dirty="0"/>
              <a:t>REST Client Library</a:t>
            </a:r>
          </a:p>
          <a:p>
            <a:r>
              <a:rPr lang="es-ES_tradnl" sz="3200" dirty="0"/>
              <a:t>TFDSchemaAdapter</a:t>
            </a:r>
          </a:p>
          <a:p>
            <a:r>
              <a:rPr lang="es-ES_tradnl" sz="3200" dirty="0"/>
              <a:t>Creando la aplicación RAD Server</a:t>
            </a:r>
          </a:p>
          <a:p>
            <a:r>
              <a:rPr lang="es-ES_tradnl" sz="3200" dirty="0"/>
              <a:t>Creando la aplicación móvil con FMX</a:t>
            </a:r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pPr lvl="1"/>
            <a:endParaRPr lang="es-ES_tradnl" sz="2667" dirty="0"/>
          </a:p>
          <a:p>
            <a:pPr lvl="1"/>
            <a:endParaRPr lang="es-ES_tradnl" sz="2667" dirty="0"/>
          </a:p>
          <a:p>
            <a:endParaRPr lang="es-ES_tradnl" sz="3200" dirty="0"/>
          </a:p>
          <a:p>
            <a:pPr marL="0" indent="0">
              <a:buNone/>
            </a:pPr>
            <a:endParaRPr lang="es-ES_tradnl" dirty="0"/>
          </a:p>
          <a:p>
            <a:pPr lvl="1"/>
            <a:endParaRPr lang="es-ES_tradnl" sz="2933" dirty="0"/>
          </a:p>
          <a:p>
            <a:endParaRPr lang="es-ES_tradnl" noProof="0" dirty="0"/>
          </a:p>
          <a:p>
            <a:endParaRPr lang="es-ES_tradnl" noProof="0" dirty="0"/>
          </a:p>
          <a:p>
            <a:endParaRPr lang="es-ES_tradnl" noProof="0" dirty="0"/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940363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259996"/>
            <a:ext cx="11241904" cy="921107"/>
          </a:xfrm>
        </p:spPr>
        <p:txBody>
          <a:bodyPr>
            <a:normAutofit/>
          </a:bodyPr>
          <a:lstStyle/>
          <a:p>
            <a:r>
              <a:rPr lang="es-ES_tradnl" sz="4267" dirty="0"/>
              <a:t>Qué es RAD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323" y="1309967"/>
            <a:ext cx="11050120" cy="4677511"/>
          </a:xfrm>
        </p:spPr>
        <p:txBody>
          <a:bodyPr>
            <a:noAutofit/>
          </a:bodyPr>
          <a:lstStyle/>
          <a:p>
            <a:r>
              <a:rPr lang="es-ES_tradnl" sz="3200" b="1" dirty="0"/>
              <a:t>RAD Server </a:t>
            </a:r>
            <a:r>
              <a:rPr lang="es-ES_tradnl" sz="3200" dirty="0"/>
              <a:t>es un conjunto de soluciones para crear e implementar aplicaciones basadas en servicios (</a:t>
            </a:r>
            <a:r>
              <a:rPr lang="es-ES_tradnl" sz="3200" i="1" dirty="0" err="1"/>
              <a:t>Service</a:t>
            </a:r>
            <a:r>
              <a:rPr lang="es-ES_tradnl" sz="3200" i="1" dirty="0"/>
              <a:t> </a:t>
            </a:r>
            <a:r>
              <a:rPr lang="es-ES_tradnl" sz="3200" i="1" dirty="0" err="1"/>
              <a:t>Oriented</a:t>
            </a:r>
            <a:r>
              <a:rPr lang="es-ES_tradnl" sz="3200" i="1" dirty="0"/>
              <a:t> </a:t>
            </a:r>
            <a:r>
              <a:rPr lang="es-ES_tradnl" sz="3200" i="1" dirty="0" err="1"/>
              <a:t>Architecture</a:t>
            </a:r>
            <a:r>
              <a:rPr lang="es-ES_tradnl" sz="3200" i="1" dirty="0"/>
              <a:t>, Micro </a:t>
            </a:r>
            <a:r>
              <a:rPr lang="es-ES_tradnl" sz="3200" i="1" dirty="0" err="1"/>
              <a:t>Services</a:t>
            </a:r>
            <a:r>
              <a:rPr lang="es-ES_tradnl" sz="3200" i="1" dirty="0"/>
              <a:t>, etc.</a:t>
            </a:r>
            <a:r>
              <a:rPr lang="es-ES_tradnl" sz="3200" dirty="0"/>
              <a:t>)</a:t>
            </a:r>
            <a:endParaRPr lang="es-ES_tradnl" sz="3200" b="1" dirty="0"/>
          </a:p>
          <a:p>
            <a:r>
              <a:rPr lang="es-ES" sz="3200" b="1" dirty="0"/>
              <a:t>RAD Server </a:t>
            </a:r>
            <a:r>
              <a:rPr lang="es-ES" sz="3200" dirty="0"/>
              <a:t>permite a los desarrolladores crear nuevos </a:t>
            </a:r>
            <a:r>
              <a:rPr lang="es-ES" sz="3200" i="1" dirty="0" err="1"/>
              <a:t>backend</a:t>
            </a:r>
            <a:r>
              <a:rPr lang="es-ES" sz="3200" dirty="0"/>
              <a:t>, o migrar la lógica de negocio Delphi o C++ existente a una arquitectura basada en servicios moderna, abierta, segura y escalable </a:t>
            </a:r>
          </a:p>
          <a:p>
            <a:r>
              <a:rPr lang="es-ES" sz="3200" b="1" dirty="0"/>
              <a:t>RAD Server </a:t>
            </a:r>
            <a:r>
              <a:rPr lang="es-ES" sz="3200" dirty="0"/>
              <a:t>se puede distribuir en un servidor privado Windows o Linux, o en nube en </a:t>
            </a:r>
            <a:r>
              <a:rPr lang="es-ES" sz="3200" i="1" dirty="0"/>
              <a:t>Amazon, </a:t>
            </a:r>
            <a:r>
              <a:rPr lang="es-ES" sz="3200" i="1" dirty="0" err="1"/>
              <a:t>Rackspace</a:t>
            </a:r>
            <a:r>
              <a:rPr lang="es-ES" sz="3200" i="1" dirty="0"/>
              <a:t>, </a:t>
            </a:r>
            <a:r>
              <a:rPr lang="es-ES" sz="3200" i="1" dirty="0" err="1"/>
              <a:t>Azure</a:t>
            </a:r>
            <a:r>
              <a:rPr lang="es-ES" sz="3200" dirty="0"/>
              <a:t>, etc.</a:t>
            </a:r>
            <a:endParaRPr lang="es-ES_tradnl" sz="3200" dirty="0"/>
          </a:p>
          <a:p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1825177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1" y="152377"/>
            <a:ext cx="10850243" cy="921107"/>
          </a:xfrm>
        </p:spPr>
        <p:txBody>
          <a:bodyPr>
            <a:normAutofit/>
          </a:bodyPr>
          <a:lstStyle/>
          <a:p>
            <a:r>
              <a:rPr lang="es-ES_tradnl" sz="4800" dirty="0"/>
              <a:t>Qué es RAD Server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25" y="1441101"/>
            <a:ext cx="952500" cy="9525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81424" y="1506981"/>
            <a:ext cx="10135437" cy="111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2400" b="1" dirty="0"/>
              <a:t>REST End Point Publishing</a:t>
            </a:r>
            <a:br>
              <a:rPr lang="pt-PT" sz="2400" dirty="0"/>
            </a:br>
            <a:r>
              <a:rPr lang="es-ES" sz="2133" dirty="0"/>
              <a:t>Una base sólida y lista para uso que permite publicar sus API y servicios de back-</a:t>
            </a:r>
            <a:r>
              <a:rPr lang="es-ES" sz="2133" dirty="0" err="1"/>
              <a:t>end</a:t>
            </a:r>
            <a:endParaRPr lang="pt-PT" sz="2133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23" y="3008167"/>
            <a:ext cx="952500" cy="952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23" y="4769939"/>
            <a:ext cx="952500" cy="9525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81423" y="2911758"/>
            <a:ext cx="10135437" cy="111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400" b="1" dirty="0"/>
              <a:t>Middleware de Integración</a:t>
            </a:r>
            <a:br>
              <a:rPr lang="pt-PT" sz="4000" dirty="0"/>
            </a:br>
            <a:r>
              <a:rPr lang="es-ES" sz="2133" dirty="0"/>
              <a:t>Las integraciones proporcionan conectividad con servidores, aplicaciones y servicios externos</a:t>
            </a:r>
            <a:endParaRPr lang="pt-BR" sz="2133" dirty="0"/>
          </a:p>
        </p:txBody>
      </p:sp>
      <p:sp>
        <p:nvSpPr>
          <p:cNvPr id="14" name="Retângulo 13"/>
          <p:cNvSpPr/>
          <p:nvPr/>
        </p:nvSpPr>
        <p:spPr>
          <a:xfrm>
            <a:off x="1681424" y="4507524"/>
            <a:ext cx="10135437" cy="14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400" b="1" dirty="0"/>
              <a:t>Servicios de Aplicación </a:t>
            </a:r>
            <a:br>
              <a:rPr lang="pt-PT" sz="4000" dirty="0"/>
            </a:br>
            <a:r>
              <a:rPr lang="es-ES" sz="2133" dirty="0"/>
              <a:t>Una colección de servicios integrados para usar en su aplicación. Incluye funciones como administración de usuarios, notificaciones </a:t>
            </a:r>
            <a:r>
              <a:rPr lang="es-ES" sz="2133" dirty="0" err="1"/>
              <a:t>push</a:t>
            </a:r>
            <a:r>
              <a:rPr lang="es-ES" sz="2133" dirty="0"/>
              <a:t>, rastreo de ubicación, almacenamiento de datos internos y API </a:t>
            </a:r>
            <a:r>
              <a:rPr lang="es-ES" sz="2133" dirty="0" err="1"/>
              <a:t>Analytics</a:t>
            </a:r>
            <a:endParaRPr lang="pt-BR" sz="2133" dirty="0"/>
          </a:p>
        </p:txBody>
      </p:sp>
    </p:spTree>
    <p:extLst>
      <p:ext uri="{BB962C8B-B14F-4D97-AF65-F5344CB8AC3E}">
        <p14:creationId xmlns:p14="http://schemas.microsoft.com/office/powerpoint/2010/main" val="1437062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embarcadero.com/images/rad-server/screenshots/Integration_Middleware_RAD_Server_Graphic_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168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CE9A-806E-8F47-B60A-9966344D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267" dirty="0"/>
              <a:t>REST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B257-4E18-3F44-8A5C-66C35BB5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46636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REST Client Library es un framework para acceder a servicios Web basados en REST</a:t>
            </a:r>
          </a:p>
          <a:p>
            <a:r>
              <a:rPr lang="es-ES_tradnl" sz="2800" dirty="0"/>
              <a:t>El framework está disponible para todas las plataformas soportadas por el RAD</a:t>
            </a:r>
          </a:p>
          <a:p>
            <a:pPr lvl="1"/>
            <a:r>
              <a:rPr lang="es-ES_tradnl" sz="2400" dirty="0">
                <a:hlinkClick r:id="rId3"/>
              </a:rPr>
              <a:t>http://docwiki.embarcadero.com/RADStudio/Rio/en/REST_Client_Library</a:t>
            </a:r>
            <a:endParaRPr lang="es-ES_tradnl" sz="2400" dirty="0"/>
          </a:p>
          <a:p>
            <a:r>
              <a:rPr lang="es-ES_tradnl" sz="2800" dirty="0"/>
              <a:t>Más en el episodio “Integración de servicios en la nube con REST/JSON”</a:t>
            </a:r>
          </a:p>
          <a:p>
            <a:pPr lvl="1"/>
            <a:r>
              <a:rPr lang="es-ES_tradnl" sz="2400" dirty="0">
                <a:hlinkClick r:id="rId4"/>
              </a:rPr>
              <a:t>https://youtu.be/O2WimULjRk0</a:t>
            </a:r>
            <a:r>
              <a:rPr lang="es-ES_trad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9255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00B7-0CE5-B54A-B86B-A52665B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267" dirty="0"/>
              <a:t>TFDSchemaAdapter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4CC2-AD39-8F4D-A543-DC162E73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3" y="1714501"/>
            <a:ext cx="11046635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TFDSchemaAdapter sirve como un almacén central de datos y sus cambios en varios </a:t>
            </a:r>
            <a:r>
              <a:rPr lang="es-ES_tradnl" sz="2800" dirty="0" err="1"/>
              <a:t>datasets</a:t>
            </a:r>
            <a:endParaRPr lang="es-ES_tradnl" sz="2800" dirty="0"/>
          </a:p>
          <a:p>
            <a:pPr lvl="1"/>
            <a:r>
              <a:rPr lang="es-ES_tradnl" sz="2000" dirty="0">
                <a:hlinkClick r:id="rId2"/>
              </a:rPr>
              <a:t>http://docwiki.embarcadero.com/Libraries/Rio/en/FireDAC.Comp.Client.TFDSchemaAdapter</a:t>
            </a:r>
            <a:endParaRPr lang="es-ES_tradnl" sz="2000" dirty="0"/>
          </a:p>
          <a:p>
            <a:r>
              <a:rPr lang="es-ES_tradnl" sz="2800" dirty="0"/>
              <a:t>Esta clase implementa el soporte para </a:t>
            </a:r>
            <a:r>
              <a:rPr lang="es-ES_tradnl" sz="2800" dirty="0" err="1"/>
              <a:t>Centralized</a:t>
            </a:r>
            <a:r>
              <a:rPr lang="es-ES_tradnl" sz="2800" dirty="0"/>
              <a:t> </a:t>
            </a:r>
            <a:r>
              <a:rPr lang="es-ES_tradnl" sz="2800" dirty="0" err="1"/>
              <a:t>Cached</a:t>
            </a:r>
            <a:r>
              <a:rPr lang="es-ES_tradnl" sz="2800" dirty="0"/>
              <a:t> </a:t>
            </a:r>
            <a:r>
              <a:rPr lang="es-ES_tradnl" sz="2800" dirty="0" err="1"/>
              <a:t>Updates</a:t>
            </a:r>
            <a:endParaRPr lang="es-ES_tradnl" sz="2800" dirty="0"/>
          </a:p>
          <a:p>
            <a:pPr lvl="1"/>
            <a:r>
              <a:rPr lang="es-ES_tradnl" sz="2000" dirty="0">
                <a:hlinkClick r:id="rId3"/>
              </a:rPr>
              <a:t>http://docwiki.embarcadero.com/RADStudio/Rio/en/Caching_Updates_(FireDAC)</a:t>
            </a:r>
            <a:r>
              <a:rPr lang="es-ES_tradnl" sz="2000" dirty="0"/>
              <a:t> </a:t>
            </a:r>
          </a:p>
          <a:p>
            <a:r>
              <a:rPr lang="es-ES_tradnl" sz="2800" dirty="0"/>
              <a:t>Más en el episodio “</a:t>
            </a:r>
            <a:r>
              <a:rPr lang="es-ES_tradnl" sz="2800" dirty="0" err="1"/>
              <a:t>FireDAC</a:t>
            </a:r>
            <a:r>
              <a:rPr lang="es-ES_tradnl" sz="2800" dirty="0"/>
              <a:t> </a:t>
            </a:r>
            <a:r>
              <a:rPr lang="es-ES_tradnl" sz="2800" dirty="0" err="1"/>
              <a:t>Cached</a:t>
            </a:r>
            <a:r>
              <a:rPr lang="es-ES_tradnl" sz="2800" dirty="0"/>
              <a:t> </a:t>
            </a:r>
            <a:r>
              <a:rPr lang="es-ES_tradnl" sz="2800" dirty="0" err="1"/>
              <a:t>Updates</a:t>
            </a:r>
            <a:r>
              <a:rPr lang="es-ES_tradnl" sz="2800" dirty="0"/>
              <a:t> y Campos Auto-</a:t>
            </a:r>
            <a:r>
              <a:rPr lang="es-ES_tradnl" sz="2800" dirty="0" err="1"/>
              <a:t>Inc</a:t>
            </a:r>
            <a:r>
              <a:rPr lang="es-ES_tradnl" sz="2800" dirty="0"/>
              <a:t>”</a:t>
            </a:r>
          </a:p>
          <a:p>
            <a:pPr lvl="1"/>
            <a:r>
              <a:rPr lang="es-ES_tradnl" sz="2000" dirty="0">
                <a:hlinkClick r:id="rId4"/>
              </a:rPr>
              <a:t>https://youtu.be/CxmVCiJlddI</a:t>
            </a:r>
            <a:r>
              <a:rPr lang="es-ES_tradnl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04976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D12A-2ABE-0E4A-8430-4A099CA3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Información Adicional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D01-A219-EC4C-96E4-EBBAF903A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https://embt.co/AcademyLA-playlist</a:t>
            </a:r>
            <a:r>
              <a:rPr lang="es-ES_tradnl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18DCC-6991-3B48-A002-50F588EE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47" y="797105"/>
            <a:ext cx="4879255" cy="5811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32E2F-4ABE-6E47-80DE-0D1CACB7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757" y="2836350"/>
            <a:ext cx="3793490" cy="37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39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mbarcadero Webina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291</Words>
  <Application>Microsoft Macintosh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Quattrocento Sans</vt:lpstr>
      <vt:lpstr>Wingdings</vt:lpstr>
      <vt:lpstr>Embarcadero Webinar</vt:lpstr>
      <vt:lpstr>Aplicación móvil que consume  RAD Server en Linux</vt:lpstr>
      <vt:lpstr>AGENDA </vt:lpstr>
      <vt:lpstr>Qué es RAD Server</vt:lpstr>
      <vt:lpstr>Qué es RAD Server</vt:lpstr>
      <vt:lpstr>PowerPoint Presentation</vt:lpstr>
      <vt:lpstr>REST Client Library</vt:lpstr>
      <vt:lpstr>TFDSchemaAdapter</vt:lpstr>
      <vt:lpstr>Información Adicional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What’s Coming in 10.3 Rio</dc:title>
  <dc:creator>Alejandro</dc:creator>
  <cp:lastModifiedBy>Microsoft Office User</cp:lastModifiedBy>
  <cp:revision>76</cp:revision>
  <dcterms:modified xsi:type="dcterms:W3CDTF">2019-07-24T14:13:27Z</dcterms:modified>
</cp:coreProperties>
</file>