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</p:sldMasterIdLst>
  <p:notesMasterIdLst>
    <p:notesMasterId r:id="rId16"/>
  </p:notesMasterIdLst>
  <p:sldIdLst>
    <p:sldId id="256" r:id="rId2"/>
    <p:sldId id="367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9" r:id="rId13"/>
    <p:sldId id="390" r:id="rId14"/>
    <p:sldId id="39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ina DuPon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 autoAdjust="0"/>
    <p:restoredTop sz="95330" autoAdjust="0"/>
  </p:normalViewPr>
  <p:slideViewPr>
    <p:cSldViewPr snapToGrid="0">
      <p:cViewPr varScale="1">
        <p:scale>
          <a:sx n="112" d="100"/>
          <a:sy n="112" d="100"/>
        </p:scale>
        <p:origin x="208" y="376"/>
      </p:cViewPr>
      <p:guideLst/>
    </p:cSldViewPr>
  </p:slideViewPr>
  <p:outlineViewPr>
    <p:cViewPr>
      <p:scale>
        <a:sx n="33" d="100"/>
        <a:sy n="33" d="100"/>
      </p:scale>
      <p:origin x="0" y="-2243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9777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95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922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64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64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020475" y="6427550"/>
            <a:ext cx="133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9689" y="1845214"/>
            <a:ext cx="4512750" cy="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4535464" y="6427550"/>
            <a:ext cx="3121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marL="457200" lvl="0" indent="-304800" rtl="0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6pPr>
            <a:lvl7pPr marL="3200400" lvl="6" indent="-304800" algn="ctr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Font typeface="Calibri"/>
              <a:buChar char="•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lphi  1 1 1 1 1 1">
  <p:cSld name="Blank Delphi 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-44950" y="1710675"/>
            <a:ext cx="3035700" cy="38544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984748" y="1710681"/>
            <a:ext cx="9193500" cy="385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332575" y="3968100"/>
            <a:ext cx="2329200" cy="10518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33564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76960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lphi  1 1 1 1 1 1 1">
  <p:cSld name="Blank Delphi _1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9194925" y="1710675"/>
            <a:ext cx="3035700" cy="38544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-2" y="1710681"/>
            <a:ext cx="9193500" cy="385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9572450" y="3968100"/>
            <a:ext cx="2329200" cy="10518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37172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3"/>
          </p:nvPr>
        </p:nvSpPr>
        <p:spPr>
          <a:xfrm>
            <a:off x="471132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elphi  1 1 1 1 1 1 1 1">
  <p:cSld name="Blank Delphi _1_1_1_1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-44950" y="1710675"/>
            <a:ext cx="3035700" cy="385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984748" y="1710681"/>
            <a:ext cx="9193500" cy="385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332575" y="3968100"/>
            <a:ext cx="2329200" cy="10518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2"/>
          </p:nvPr>
        </p:nvSpPr>
        <p:spPr>
          <a:xfrm>
            <a:off x="33564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3"/>
          </p:nvPr>
        </p:nvSpPr>
        <p:spPr>
          <a:xfrm>
            <a:off x="7696075" y="2071575"/>
            <a:ext cx="40332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X Webinar Logistics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0" y="469835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069725" y="3489675"/>
            <a:ext cx="9780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IT’S OK TO ASK QUESTIONS! Use the Q&amp;A Panel on the Right </a:t>
            </a:r>
            <a:endParaRPr sz="2400"/>
          </a:p>
        </p:txBody>
      </p:sp>
      <p:sp>
        <p:nvSpPr>
          <p:cNvPr id="130" name="Google Shape;130;p18"/>
          <p:cNvSpPr txBox="1"/>
          <p:nvPr/>
        </p:nvSpPr>
        <p:spPr>
          <a:xfrm>
            <a:off x="2069725" y="1997175"/>
            <a:ext cx="97278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quality purposes, all lines except the presenter are muted</a:t>
            </a:r>
            <a:endParaRPr sz="24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25" y="1516225"/>
            <a:ext cx="1365888" cy="136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50" y="2958425"/>
            <a:ext cx="2090650" cy="15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X Webinar Logistics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469835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069725" y="3489675"/>
            <a:ext cx="9780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IT’S OK TO ASK QUESTIONS! Use the Q&amp;A Panel on the Right </a:t>
            </a:r>
            <a:endParaRPr sz="2400"/>
          </a:p>
        </p:txBody>
      </p:sp>
      <p:sp>
        <p:nvSpPr>
          <p:cNvPr id="145" name="Google Shape;145;p20"/>
          <p:cNvSpPr txBox="1"/>
          <p:nvPr/>
        </p:nvSpPr>
        <p:spPr>
          <a:xfrm>
            <a:off x="2069725" y="1997175"/>
            <a:ext cx="97278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quality purposes, all lines except the presenter are muted</a:t>
            </a:r>
            <a:endParaRPr sz="24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25" y="1516225"/>
            <a:ext cx="1365888" cy="136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50" y="2958425"/>
            <a:ext cx="2090650" cy="156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0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inar Logistics InterBase">
  <p:cSld name="Blank InterBas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0" cy="91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0" y="469835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2069725" y="3489675"/>
            <a:ext cx="97806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IT’S OK TO ASK QUESTIONS! Use the Q&amp;A Panel on the Right </a:t>
            </a:r>
            <a:endParaRPr sz="2400"/>
          </a:p>
        </p:txBody>
      </p:sp>
      <p:sp>
        <p:nvSpPr>
          <p:cNvPr id="161" name="Google Shape;161;p22"/>
          <p:cNvSpPr txBox="1"/>
          <p:nvPr/>
        </p:nvSpPr>
        <p:spPr>
          <a:xfrm>
            <a:off x="2069725" y="1997175"/>
            <a:ext cx="97278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For quality purposes, all lines except the presenter are muted</a:t>
            </a:r>
            <a:endParaRPr sz="240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25" y="1516225"/>
            <a:ext cx="1365888" cy="136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50" y="2958425"/>
            <a:ext cx="2090650" cy="156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Map">
  <p:cSld name="Presenter Introduction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18537" y="980249"/>
            <a:ext cx="10754916" cy="512340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Side Bar">
  <p:cSld name="Presenter Introduction_1_1_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-19550" y="-44925"/>
            <a:ext cx="32733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6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5350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Side Bar">
  <p:cSld name="Presenter Introduction_1_1_2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-19550" y="-44925"/>
            <a:ext cx="3273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7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1"/>
          </p:nvPr>
        </p:nvSpPr>
        <p:spPr>
          <a:xfrm>
            <a:off x="35350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Side Bar">
  <p:cSld name="Presenter Introduction_1_1_2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-19550" y="-44925"/>
            <a:ext cx="3273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8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"/>
          </p:nvPr>
        </p:nvSpPr>
        <p:spPr>
          <a:xfrm>
            <a:off x="35350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X intro">
  <p:cSld name="CUSTOM_5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0" y="23058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050" y="2072225"/>
            <a:ext cx="2077899" cy="22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Right Bar">
  <p:cSld name="Presenter Introduction_1_1_2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8918700" y="-44925"/>
            <a:ext cx="32733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subTitle" idx="1"/>
          </p:nvPr>
        </p:nvSpPr>
        <p:spPr>
          <a:xfrm>
            <a:off x="929175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2"/>
          </p:nvPr>
        </p:nvSpPr>
        <p:spPr>
          <a:xfrm>
            <a:off x="838200" y="494350"/>
            <a:ext cx="7467000" cy="5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Right Bar">
  <p:cSld name="Presenter Introduction_1_1_2_1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8918700" y="-44925"/>
            <a:ext cx="3273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subTitle" idx="1"/>
          </p:nvPr>
        </p:nvSpPr>
        <p:spPr>
          <a:xfrm>
            <a:off x="929175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2"/>
          </p:nvPr>
        </p:nvSpPr>
        <p:spPr>
          <a:xfrm>
            <a:off x="838200" y="494350"/>
            <a:ext cx="7467000" cy="5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Right Bar">
  <p:cSld name="Presenter Introduction_1_1_2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8918700" y="-44925"/>
            <a:ext cx="3273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1"/>
          </p:nvPr>
        </p:nvSpPr>
        <p:spPr>
          <a:xfrm>
            <a:off x="9291750" y="336850"/>
            <a:ext cx="25257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2"/>
          </p:nvPr>
        </p:nvSpPr>
        <p:spPr>
          <a:xfrm>
            <a:off x="838200" y="494350"/>
            <a:ext cx="7467000" cy="5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ull Slide">
  <p:cSld name="Presenter Introduction_1_1_2_1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0" y="-44925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3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5824350" y="2343525"/>
            <a:ext cx="55293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37" y="1145095"/>
            <a:ext cx="2197500" cy="41490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2153" y="1221006"/>
            <a:ext cx="2086800" cy="40731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ull Slide">
  <p:cSld name="Presenter Introduction_1_1_2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/>
          <p:nvPr/>
        </p:nvSpPr>
        <p:spPr>
          <a:xfrm>
            <a:off x="0" y="-44925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4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9191" y="1459670"/>
            <a:ext cx="3144600" cy="41043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44" name="Google Shape;244;p34"/>
          <p:cNvSpPr txBox="1">
            <a:spLocks noGrp="1"/>
          </p:cNvSpPr>
          <p:nvPr>
            <p:ph type="subTitle" idx="1"/>
          </p:nvPr>
        </p:nvSpPr>
        <p:spPr>
          <a:xfrm>
            <a:off x="708000" y="2188425"/>
            <a:ext cx="6779100" cy="2081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mparison ">
  <p:cSld name="Presenter Introduction_1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35" descr="pasted-image.tiff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9182151" y="0"/>
            <a:ext cx="3059700" cy="6818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1"/>
          </p:nvPr>
        </p:nvSpPr>
        <p:spPr>
          <a:xfrm>
            <a:off x="9530866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6122368" y="0"/>
            <a:ext cx="3059700" cy="681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2"/>
          </p:nvPr>
        </p:nvSpPr>
        <p:spPr>
          <a:xfrm>
            <a:off x="6471084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3061184" y="0"/>
            <a:ext cx="3059700" cy="6818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3"/>
          </p:nvPr>
        </p:nvSpPr>
        <p:spPr>
          <a:xfrm>
            <a:off x="3409900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-25" y="0"/>
            <a:ext cx="3100800" cy="6818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4"/>
          </p:nvPr>
        </p:nvSpPr>
        <p:spPr>
          <a:xfrm>
            <a:off x="348716" y="1961486"/>
            <a:ext cx="2361000" cy="20691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5"/>
          </p:nvPr>
        </p:nvSpPr>
        <p:spPr>
          <a:xfrm>
            <a:off x="348725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6"/>
          </p:nvPr>
        </p:nvSpPr>
        <p:spPr>
          <a:xfrm>
            <a:off x="6471013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7"/>
          </p:nvPr>
        </p:nvSpPr>
        <p:spPr>
          <a:xfrm>
            <a:off x="9533550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8"/>
          </p:nvPr>
        </p:nvSpPr>
        <p:spPr>
          <a:xfrm>
            <a:off x="3431075" y="2813300"/>
            <a:ext cx="23610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6pPr>
            <a:lvl7pPr marL="3200400" marR="0" lvl="6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7pPr>
            <a:lvl8pPr marL="3657600" marR="0" lvl="7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8pPr>
            <a:lvl9pPr marL="4114800" marR="0" lvl="8" indent="-31750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Presenter Picture Placeholder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1097280" y="2893646"/>
            <a:ext cx="9997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EB2D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0" y="3724650"/>
            <a:ext cx="12192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This webinar is being recorded for future playback. </a:t>
            </a:r>
            <a:endParaRPr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</a:rPr>
              <a:t>Recordings will be available on Embarcadero’s YouTube channel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65" name="Google Shape;265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/>
          <p:nvPr/>
        </p:nvSpPr>
        <p:spPr>
          <a:xfrm>
            <a:off x="-49925" y="-49925"/>
            <a:ext cx="1224180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ctrTitle"/>
          </p:nvPr>
        </p:nvSpPr>
        <p:spPr>
          <a:xfrm>
            <a:off x="1524064" y="11985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OBJECT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621323" y="259996"/>
            <a:ext cx="11102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4800"/>
              <a:buFont typeface="Calibri"/>
              <a:buNone/>
              <a:defRPr sz="4800" b="1" i="0" u="none" strike="noStrike" cap="small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621323" y="1714501"/>
            <a:ext cx="11102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●"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700"/>
              <a:buFont typeface="Noto Sans Symbols"/>
              <a:buChar char="●"/>
              <a:defRPr sz="27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621323" y="259996"/>
            <a:ext cx="11102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4800"/>
              <a:buFont typeface="Calibri"/>
              <a:buNone/>
              <a:defRPr sz="4800" b="1" i="0" u="none" strike="noStrike" cap="small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621323" y="1714501"/>
            <a:ext cx="11102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●"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700"/>
              <a:buFont typeface="Noto Sans Symbols"/>
              <a:buChar char="●"/>
              <a:defRPr sz="27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X intro">
  <p:cSld name="CUSTOM_6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0" y="23058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824" y="2067538"/>
            <a:ext cx="2074350" cy="220398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3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title"/>
          </p:nvPr>
        </p:nvSpPr>
        <p:spPr>
          <a:xfrm>
            <a:off x="621323" y="259996"/>
            <a:ext cx="111024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4800"/>
              <a:buFont typeface="Calibri"/>
              <a:buNone/>
              <a:defRPr sz="4800" b="1" i="0" u="none" strike="noStrike" cap="small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7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40"/>
          <p:cNvSpPr txBox="1">
            <a:spLocks noGrp="1"/>
          </p:cNvSpPr>
          <p:nvPr>
            <p:ph type="body" idx="1"/>
          </p:nvPr>
        </p:nvSpPr>
        <p:spPr>
          <a:xfrm>
            <a:off x="621323" y="1714501"/>
            <a:ext cx="11102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●"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700"/>
              <a:buFont typeface="Noto Sans Symbols"/>
              <a:buChar char="●"/>
              <a:defRPr sz="27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None/>
              <a:defRPr sz="29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>
  <p:cSld name="Title + 1 column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621321" y="259995"/>
            <a:ext cx="94371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33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A8"/>
              </a:buClr>
              <a:buSzPts val="1400"/>
              <a:buFont typeface="Calibri"/>
              <a:buNone/>
              <a:defRPr sz="3700" b="1" i="0" u="none" strike="noStrike" cap="none">
                <a:solidFill>
                  <a:srgbClr val="325DA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621321" y="1714500"/>
            <a:ext cx="94251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2900"/>
              <a:buFont typeface="Noto Sans Symbols"/>
              <a:buChar char="▪"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525"/>
              </a:buClr>
              <a:buSzPts val="1800"/>
              <a:buFont typeface="Noto Sans Symbols"/>
              <a:buNone/>
              <a:defRPr sz="3200" b="0" i="0" u="none" strike="noStrike" cap="none">
                <a:solidFill>
                  <a:srgbClr val="7165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11619086" y="6548038"/>
            <a:ext cx="311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OBJECT_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28A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0F62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>
  <p:cSld name="OBJECT_5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77982" y="365125"/>
            <a:ext cx="1110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77982" y="1825625"/>
            <a:ext cx="111081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ftr" idx="11"/>
          </p:nvPr>
        </p:nvSpPr>
        <p:spPr>
          <a:xfrm>
            <a:off x="2067792" y="6488555"/>
            <a:ext cx="6215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286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43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716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2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sldNum" idx="12"/>
          </p:nvPr>
        </p:nvSpPr>
        <p:spPr>
          <a:xfrm>
            <a:off x="9293646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Quattrocento Sans"/>
              <a:buNone/>
              <a:defRPr sz="1200" b="0" i="0" u="none" strike="noStrike" cap="non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5">
  <p:cSld name="OBJECT_6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28A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0F62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6">
  <p:cSld name="OBJECT_7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838200" y="689419"/>
            <a:ext cx="10515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28A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0F62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lor background">
    <p:bg>
      <p:bgPr>
        <a:solidFill>
          <a:srgbClr val="2B9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5879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buFont typeface="Wingdings" panose="05000000000000000000" pitchFamily="2" charset="2"/>
              <a:buChar char="§"/>
              <a:defRPr sz="2933"/>
            </a:lvl1pPr>
          </a:lstStyle>
          <a:p>
            <a:r>
              <a:rPr dirty="0"/>
              <a:t>Click to edit Master text styles</a:t>
            </a:r>
            <a:endParaRPr lang="en-US" dirty="0"/>
          </a:p>
          <a:p>
            <a:pPr lvl="1"/>
            <a:endParaRPr dirty="0"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5375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Base intro">
  <p:cSld name="CUSTOM_7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0" y="23058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125" y="2094250"/>
            <a:ext cx="2043550" cy="21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6819984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1097280" y="455271"/>
            <a:ext cx="9997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EB2D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 Presenter:</a:t>
            </a:r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5834250" y="4546690"/>
            <a:ext cx="523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diamond" w="med" len="med"/>
            <a:tailEnd type="diamond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15350" y="4050150"/>
            <a:ext cx="4761300" cy="4203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764700" y="4546700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l Presenters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/>
        </p:nvSpPr>
        <p:spPr>
          <a:xfrm>
            <a:off x="1097280" y="455271"/>
            <a:ext cx="9997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EB2D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Your Presenters:</a:t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3141140" y="4705065"/>
            <a:ext cx="523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diamond" w="med" len="med"/>
            <a:tailEnd type="diamond" w="med" len="med"/>
          </a:ln>
        </p:spPr>
      </p:cxnSp>
      <p:cxnSp>
        <p:nvCxnSpPr>
          <p:cNvPr id="52" name="Google Shape;52;p9"/>
          <p:cNvCxnSpPr/>
          <p:nvPr/>
        </p:nvCxnSpPr>
        <p:spPr>
          <a:xfrm>
            <a:off x="8466158" y="4724860"/>
            <a:ext cx="523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lgDash"/>
            <a:miter lim="800000"/>
            <a:headEnd type="diamond" w="med" len="med"/>
            <a:tailEnd type="diamond" w="med" len="med"/>
          </a:ln>
        </p:spPr>
      </p:cxn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1097175" y="420852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1097275" y="470507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 idx="2"/>
          </p:nvPr>
        </p:nvSpPr>
        <p:spPr>
          <a:xfrm>
            <a:off x="6499550" y="426642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3"/>
          </p:nvPr>
        </p:nvSpPr>
        <p:spPr>
          <a:xfrm>
            <a:off x="6499600" y="4762975"/>
            <a:ext cx="4662600" cy="42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0" y="6819984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Delphi  ">
  <p:cSld name="Blank Delphi 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580400" y="1295425"/>
            <a:ext cx="53016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284268" y="1295425"/>
            <a:ext cx="53016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 Delphi">
  <p:cSld name="Blank Delphi _1_1_1_1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732800" y="1295425"/>
            <a:ext cx="51456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80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i="0" u="none" strike="noStrike" cap="none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208250" y="1295425"/>
            <a:ext cx="5145600" cy="48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image here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Delphi  ">
  <p:cSld name="Blank Delphi 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1016" y="254550"/>
            <a:ext cx="860611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93850" y="365125"/>
            <a:ext cx="108600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580400" y="1295425"/>
            <a:ext cx="35049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351289" y="1295425"/>
            <a:ext cx="35049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3"/>
          </p:nvPr>
        </p:nvSpPr>
        <p:spPr>
          <a:xfrm>
            <a:off x="8122189" y="1295425"/>
            <a:ext cx="35049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libri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  <a:defRPr sz="16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Quattrocento Sans"/>
              <a:buNone/>
              <a:defRPr sz="33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83526" y="63705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6818137"/>
            <a:ext cx="12192000" cy="456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pasted-image.tiff"/>
          <p:cNvPicPr preferRelativeResize="0"/>
          <p:nvPr/>
        </p:nvPicPr>
        <p:blipFill rotWithShape="1">
          <a:blip r:embed="rId40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022" y="6370213"/>
            <a:ext cx="2090648" cy="3657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68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1" r:id="rId34"/>
    <p:sldLayoutId id="2147483692" r:id="rId35"/>
    <p:sldLayoutId id="2147483694" r:id="rId36"/>
    <p:sldLayoutId id="214748369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mac/install/" TargetMode="External"/><Relationship Id="rId2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s://docs.docker.com/install/linux/docker-ce/fedora/" TargetMode="External"/><Relationship Id="rId4" Type="http://schemas.openxmlformats.org/officeDocument/2006/relationships/hyperlink" Target="https://docs.docker.com/install/linux/docker-ce/ubuntu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hyperlink" Target="https://embt.co/AcademyLA-playlist" TargetMode="Externa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linuxcontainers.org/" TargetMode="Externa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coreos.com/rk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s-ES_tradnl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7"/>
          <p:cNvSpPr txBox="1">
            <a:spLocks noGrp="1"/>
          </p:cNvSpPr>
          <p:nvPr>
            <p:ph type="ctrTitle"/>
          </p:nvPr>
        </p:nvSpPr>
        <p:spPr>
          <a:xfrm>
            <a:off x="1524075" y="1122376"/>
            <a:ext cx="9144000" cy="2661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ES_tradnl" sz="4800" dirty="0"/>
              <a:t>RAD Server en Linux con Docker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B147-C80F-4846-86C4-5C643C5D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Docker – Conceptos Básicos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0D1C-43D8-1E43-891A-0E790996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182" y="1667152"/>
            <a:ext cx="11087028" cy="467751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600" i="1" dirty="0"/>
              <a:t>docker run – Runs a command in a new container</a:t>
            </a:r>
          </a:p>
          <a:p>
            <a:pPr lvl="1"/>
            <a:r>
              <a:rPr lang="en-US" sz="2600" i="1" dirty="0"/>
              <a:t>docker start – Starts one or more stopped containers</a:t>
            </a:r>
          </a:p>
          <a:p>
            <a:pPr lvl="1"/>
            <a:r>
              <a:rPr lang="en-US" sz="2600" i="1" dirty="0"/>
              <a:t>docker stop – Stops one or more running containers</a:t>
            </a:r>
          </a:p>
          <a:p>
            <a:pPr lvl="1"/>
            <a:r>
              <a:rPr lang="en-US" sz="2600" i="1" dirty="0"/>
              <a:t>docker ps - </a:t>
            </a:r>
            <a:r>
              <a:rPr lang="en-US" sz="2600" dirty="0"/>
              <a:t>Shows running containers</a:t>
            </a:r>
            <a:endParaRPr lang="en-US" sz="2600" i="1" dirty="0"/>
          </a:p>
          <a:p>
            <a:pPr lvl="1"/>
            <a:r>
              <a:rPr lang="en-US" sz="2600" i="1" dirty="0"/>
              <a:t>docker build – Builds an image form a Docker file</a:t>
            </a:r>
          </a:p>
          <a:p>
            <a:pPr lvl="1"/>
            <a:r>
              <a:rPr lang="en-US" sz="2600" i="1" dirty="0"/>
              <a:t>docker pull – Pulls an image or a repository from a registry</a:t>
            </a:r>
          </a:p>
          <a:p>
            <a:pPr lvl="1"/>
            <a:r>
              <a:rPr lang="en-US" sz="2600" i="1" dirty="0"/>
              <a:t>docker push – Pushes an image or a repository to a registry</a:t>
            </a:r>
          </a:p>
          <a:p>
            <a:pPr lvl="1"/>
            <a:r>
              <a:rPr lang="en-US" sz="2600" i="1" dirty="0"/>
              <a:t>docker export – Exports a container’s filesystem as a tar archive</a:t>
            </a:r>
          </a:p>
          <a:p>
            <a:pPr lvl="1"/>
            <a:r>
              <a:rPr lang="en-US" sz="2600" i="1" dirty="0"/>
              <a:t>docker exec – Runs a command in a run-time container</a:t>
            </a:r>
          </a:p>
          <a:p>
            <a:pPr lvl="1"/>
            <a:r>
              <a:rPr lang="en-US" sz="2600" i="1" dirty="0"/>
              <a:t>docker search – Searches the Docker Hub for images</a:t>
            </a:r>
          </a:p>
          <a:p>
            <a:pPr lvl="1"/>
            <a:r>
              <a:rPr lang="en-US" sz="2600" i="1" dirty="0"/>
              <a:t>docker attach – Attaches to a running container</a:t>
            </a:r>
          </a:p>
          <a:p>
            <a:pPr lvl="1"/>
            <a:r>
              <a:rPr lang="en-US" sz="2600" i="1" dirty="0"/>
              <a:t>docker commit – Creates a new image from a container’s changes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68897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4245-CC4F-5741-B9A0-368AEED0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DOCKER - Instalación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8508-53C4-EB4A-803D-B301F5D9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22" y="1714501"/>
            <a:ext cx="11046724" cy="4677511"/>
          </a:xfrm>
        </p:spPr>
        <p:txBody>
          <a:bodyPr>
            <a:normAutofit/>
          </a:bodyPr>
          <a:lstStyle/>
          <a:p>
            <a:r>
              <a:rPr lang="es-ES_tradnl" sz="2800" dirty="0"/>
              <a:t>Docker Desktop </a:t>
            </a:r>
            <a:r>
              <a:rPr lang="es-ES_tradnl" sz="2800" dirty="0" err="1"/>
              <a:t>for</a:t>
            </a:r>
            <a:r>
              <a:rPr lang="es-ES_tradnl" sz="2800" dirty="0"/>
              <a:t> </a:t>
            </a:r>
            <a:r>
              <a:rPr lang="es-ES_tradnl" sz="2800" b="1" dirty="0"/>
              <a:t>Windows</a:t>
            </a:r>
          </a:p>
          <a:p>
            <a:pPr lvl="1"/>
            <a:r>
              <a:rPr lang="es-ES_tradnl" sz="2400" dirty="0">
                <a:hlinkClick r:id="rId2"/>
              </a:rPr>
              <a:t>https://docs.docker.com/docker-for-windows/install/</a:t>
            </a:r>
            <a:endParaRPr lang="es-ES_tradnl" sz="2400" dirty="0"/>
          </a:p>
          <a:p>
            <a:r>
              <a:rPr lang="es-ES_tradnl" sz="2800" dirty="0"/>
              <a:t>Docker Desktop </a:t>
            </a:r>
            <a:r>
              <a:rPr lang="es-ES_tradnl" sz="2800" dirty="0" err="1"/>
              <a:t>for</a:t>
            </a:r>
            <a:r>
              <a:rPr lang="es-ES_tradnl" sz="2800" dirty="0"/>
              <a:t> </a:t>
            </a:r>
            <a:r>
              <a:rPr lang="es-ES_tradnl" sz="2800" b="1" dirty="0" err="1"/>
              <a:t>macOS</a:t>
            </a:r>
            <a:endParaRPr lang="es-ES_tradnl" sz="2800" b="1" dirty="0"/>
          </a:p>
          <a:p>
            <a:pPr lvl="1"/>
            <a:r>
              <a:rPr lang="es-ES_tradnl" sz="2400" dirty="0">
                <a:hlinkClick r:id="rId3"/>
              </a:rPr>
              <a:t>https://docs.docker.com/docker-for-mac/install/</a:t>
            </a:r>
            <a:endParaRPr lang="es-ES_tradnl" sz="2400" dirty="0"/>
          </a:p>
          <a:p>
            <a:r>
              <a:rPr lang="es-ES_tradnl" sz="2800" dirty="0"/>
              <a:t>Docker Server </a:t>
            </a:r>
            <a:r>
              <a:rPr lang="es-ES_tradnl" sz="2800" dirty="0" err="1"/>
              <a:t>for</a:t>
            </a:r>
            <a:r>
              <a:rPr lang="es-ES_tradnl" sz="2800" dirty="0"/>
              <a:t> </a:t>
            </a:r>
            <a:r>
              <a:rPr lang="es-ES_tradnl" sz="2800" b="1" dirty="0"/>
              <a:t>Linux</a:t>
            </a:r>
          </a:p>
          <a:p>
            <a:pPr lvl="1"/>
            <a:r>
              <a:rPr lang="es-ES_tradnl" sz="2400" dirty="0">
                <a:hlinkClick r:id="rId4"/>
              </a:rPr>
              <a:t>https://docs.docker.com/install/linux/docker-ce/ubuntu/</a:t>
            </a:r>
            <a:endParaRPr lang="es-ES_tradnl" sz="2400" dirty="0"/>
          </a:p>
          <a:p>
            <a:pPr lvl="1"/>
            <a:r>
              <a:rPr lang="es-ES_tradnl" sz="2400" dirty="0">
                <a:hlinkClick r:id="rId5"/>
              </a:rPr>
              <a:t>Https://docs.docker.com/install/linux/docker-ce/fedora/</a:t>
            </a:r>
            <a:r>
              <a:rPr lang="es-ES_tradnl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0299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170F-0291-674D-A673-C89F0B40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Una imagen Docker con PAServer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CEDB9-133C-1841-ADC2-7ED539B7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22" y="1714501"/>
            <a:ext cx="11087028" cy="4677511"/>
          </a:xfrm>
        </p:spPr>
        <p:txBody>
          <a:bodyPr>
            <a:normAutofit/>
          </a:bodyPr>
          <a:lstStyle/>
          <a:p>
            <a:r>
              <a:rPr lang="es-ES_tradnl" sz="2800" dirty="0"/>
              <a:t>En una nueva carpeta, cree un archivo denominado </a:t>
            </a:r>
            <a:r>
              <a:rPr lang="es-ES_tradnl" sz="2800" b="1" dirty="0"/>
              <a:t>Dockerfile</a:t>
            </a:r>
          </a:p>
          <a:p>
            <a:r>
              <a:rPr lang="es-ES_tradnl" sz="2800" dirty="0"/>
              <a:t>Agregue a este archivo los comandos para construir la imagen como se presenta en el </a:t>
            </a:r>
            <a:r>
              <a:rPr lang="es-ES_tradnl" sz="2800" b="1" dirty="0"/>
              <a:t>ejemplo</a:t>
            </a:r>
          </a:p>
          <a:p>
            <a:r>
              <a:rPr lang="es-ES_tradnl" sz="2800" dirty="0"/>
              <a:t>Crear la imagen </a:t>
            </a:r>
          </a:p>
          <a:p>
            <a:pPr lvl="1"/>
            <a:r>
              <a:rPr lang="es-ES_tradnl" sz="2400" i="1" dirty="0" err="1"/>
              <a:t>docker</a:t>
            </a:r>
            <a:r>
              <a:rPr lang="es-ES_tradnl" sz="2400" i="1" dirty="0"/>
              <a:t> </a:t>
            </a:r>
            <a:r>
              <a:rPr lang="es-ES_tradnl" sz="2400" i="1" dirty="0" err="1"/>
              <a:t>build</a:t>
            </a:r>
            <a:r>
              <a:rPr lang="es-ES_tradnl" sz="2400" i="1" dirty="0"/>
              <a:t> -t </a:t>
            </a:r>
            <a:r>
              <a:rPr lang="es-ES_tradnl" sz="2400" i="1" dirty="0" err="1"/>
              <a:t>paserverlinux</a:t>
            </a:r>
            <a:r>
              <a:rPr lang="es-ES_tradnl" sz="2400" i="1" dirty="0"/>
              <a:t> .</a:t>
            </a:r>
          </a:p>
          <a:p>
            <a:r>
              <a:rPr lang="es-ES_tradnl" sz="2800" dirty="0"/>
              <a:t>Ejecutar el container</a:t>
            </a:r>
          </a:p>
          <a:p>
            <a:pPr lvl="1"/>
            <a:r>
              <a:rPr lang="es-ES_tradnl" sz="2400" i="1" dirty="0" err="1"/>
              <a:t>docker</a:t>
            </a:r>
            <a:r>
              <a:rPr lang="es-ES_tradnl" sz="2400" i="1" dirty="0"/>
              <a:t> run --</a:t>
            </a:r>
            <a:r>
              <a:rPr lang="es-ES_tradnl" sz="2400" i="1" dirty="0" err="1"/>
              <a:t>privileged</a:t>
            </a:r>
            <a:r>
              <a:rPr lang="es-ES_tradnl" sz="2400" i="1" dirty="0"/>
              <a:t> -d -t -p 64211:64211 -p 8080:8080 </a:t>
            </a:r>
            <a:r>
              <a:rPr lang="es-ES_tradnl" sz="2400" i="1" dirty="0" err="1"/>
              <a:t>paserverlinux</a:t>
            </a:r>
            <a:r>
              <a:rPr lang="es-ES_tradnl" sz="2400" i="1" dirty="0"/>
              <a:t> </a:t>
            </a:r>
          </a:p>
          <a:p>
            <a:endParaRPr lang="es-ES_tradnl" sz="2800" dirty="0"/>
          </a:p>
          <a:p>
            <a:endParaRPr lang="es-ES_tradnl" sz="2800" i="1" dirty="0"/>
          </a:p>
        </p:txBody>
      </p:sp>
    </p:spTree>
    <p:extLst>
      <p:ext uri="{BB962C8B-B14F-4D97-AF65-F5344CB8AC3E}">
        <p14:creationId xmlns:p14="http://schemas.microsoft.com/office/powerpoint/2010/main" val="15596898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170F-0291-674D-A673-C89F0B40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Ejecutando RAD Server en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CEDB9-133C-1841-ADC2-7ED539B7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22" y="1714501"/>
            <a:ext cx="11087028" cy="4677511"/>
          </a:xfrm>
        </p:spPr>
        <p:txBody>
          <a:bodyPr>
            <a:normAutofit/>
          </a:bodyPr>
          <a:lstStyle/>
          <a:p>
            <a:r>
              <a:rPr lang="es-ES_tradnl" sz="2800" dirty="0"/>
              <a:t>En una nueva carpeta, cree un archivo denominado </a:t>
            </a:r>
            <a:r>
              <a:rPr lang="es-ES_tradnl" sz="2800" b="1" dirty="0"/>
              <a:t>Dockerfile</a:t>
            </a:r>
          </a:p>
          <a:p>
            <a:r>
              <a:rPr lang="es-ES_tradnl" sz="2800" dirty="0"/>
              <a:t>Agregue a este archivo los comandos para construir la imagen como se presenta en el </a:t>
            </a:r>
            <a:r>
              <a:rPr lang="es-ES_tradnl" sz="2800" b="1" dirty="0"/>
              <a:t>ejemplo</a:t>
            </a:r>
          </a:p>
          <a:p>
            <a:r>
              <a:rPr lang="es-ES_tradnl" sz="2800" dirty="0"/>
              <a:t>Crear la imagen </a:t>
            </a:r>
          </a:p>
          <a:p>
            <a:pPr lvl="1"/>
            <a:r>
              <a:rPr lang="es-ES_tradnl" sz="2400" i="1" dirty="0" err="1"/>
              <a:t>docker</a:t>
            </a:r>
            <a:r>
              <a:rPr lang="es-ES_tradnl" sz="2400" i="1" dirty="0"/>
              <a:t> </a:t>
            </a:r>
            <a:r>
              <a:rPr lang="es-ES_tradnl" sz="2400" i="1" dirty="0" err="1"/>
              <a:t>build</a:t>
            </a:r>
            <a:r>
              <a:rPr lang="es-ES_tradnl" sz="2400" i="1" dirty="0"/>
              <a:t> -t </a:t>
            </a:r>
            <a:r>
              <a:rPr lang="es-ES_tradnl" sz="2400" i="1" dirty="0" err="1"/>
              <a:t>radserverlinux</a:t>
            </a:r>
            <a:r>
              <a:rPr lang="es-ES_tradnl" sz="2400" i="1" dirty="0"/>
              <a:t> .</a:t>
            </a:r>
          </a:p>
          <a:p>
            <a:r>
              <a:rPr lang="es-ES_tradnl" sz="2800" dirty="0"/>
              <a:t>Ejecutar el container</a:t>
            </a:r>
          </a:p>
          <a:p>
            <a:pPr lvl="1"/>
            <a:r>
              <a:rPr lang="es-ES_tradnl" sz="2400" i="1" dirty="0" err="1"/>
              <a:t>docker</a:t>
            </a:r>
            <a:r>
              <a:rPr lang="es-ES_tradnl" sz="2400" i="1" dirty="0"/>
              <a:t> run --</a:t>
            </a:r>
            <a:r>
              <a:rPr lang="es-ES_tradnl" sz="2400" i="1" dirty="0" err="1"/>
              <a:t>privileged</a:t>
            </a:r>
            <a:r>
              <a:rPr lang="es-ES_tradnl" sz="2400" i="1" dirty="0"/>
              <a:t> -d -t -p 80:80 </a:t>
            </a:r>
            <a:r>
              <a:rPr lang="es-ES_tradnl" sz="2400" i="1" dirty="0" err="1"/>
              <a:t>radserverlinux</a:t>
            </a:r>
            <a:r>
              <a:rPr lang="es-ES_tradnl" sz="2400" i="1" dirty="0"/>
              <a:t> </a:t>
            </a:r>
          </a:p>
          <a:p>
            <a:endParaRPr lang="es-ES_tradnl" sz="2800" dirty="0"/>
          </a:p>
          <a:p>
            <a:endParaRPr lang="es-ES_tradnl" sz="2800" i="1" dirty="0"/>
          </a:p>
        </p:txBody>
      </p:sp>
    </p:spTree>
    <p:extLst>
      <p:ext uri="{BB962C8B-B14F-4D97-AF65-F5344CB8AC3E}">
        <p14:creationId xmlns:p14="http://schemas.microsoft.com/office/powerpoint/2010/main" val="27085445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D12A-2ABE-0E4A-8430-4A099CA3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Información Adicional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AD01-A219-EC4C-96E4-EBBAF903A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https://embt.co/AcademyLA-playlist</a:t>
            </a:r>
            <a:r>
              <a:rPr lang="es-ES_tradn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5D134-1711-F046-8E7B-304456E5C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55" y="2709635"/>
            <a:ext cx="6356292" cy="35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887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noProof="0" dirty="0"/>
              <a:t>AGENDA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323" y="1702309"/>
            <a:ext cx="9425355" cy="4677511"/>
          </a:xfrm>
        </p:spPr>
        <p:txBody>
          <a:bodyPr numCol="1">
            <a:noAutofit/>
          </a:bodyPr>
          <a:lstStyle/>
          <a:p>
            <a:r>
              <a:rPr lang="es-ES_tradnl" sz="2800" dirty="0"/>
              <a:t>Máquinas Virtuales y Containers</a:t>
            </a:r>
          </a:p>
          <a:p>
            <a:r>
              <a:rPr lang="es-ES_tradnl" sz="2800" dirty="0"/>
              <a:t>Tipos de Containers</a:t>
            </a:r>
          </a:p>
          <a:p>
            <a:r>
              <a:rPr lang="es-ES_tradnl" sz="2800" dirty="0"/>
              <a:t>Docker</a:t>
            </a:r>
          </a:p>
          <a:p>
            <a:pPr lvl="1"/>
            <a:r>
              <a:rPr lang="es-ES_tradnl" sz="2400" dirty="0"/>
              <a:t>Conceptos Básicos</a:t>
            </a:r>
          </a:p>
          <a:p>
            <a:pPr lvl="1"/>
            <a:r>
              <a:rPr lang="es-ES_tradnl" sz="2400" dirty="0"/>
              <a:t>Instalación y Configuración</a:t>
            </a:r>
          </a:p>
          <a:p>
            <a:r>
              <a:rPr lang="es-ES_tradnl" sz="2800" dirty="0"/>
              <a:t>Una imagen Docker con PAServer</a:t>
            </a:r>
          </a:p>
          <a:p>
            <a:r>
              <a:rPr lang="es-ES_tradnl" sz="2800" dirty="0"/>
              <a:t>Ejecutando RAD Server en Docker</a:t>
            </a:r>
          </a:p>
          <a:p>
            <a:endParaRPr lang="es-ES_tradnl" sz="3200" dirty="0"/>
          </a:p>
          <a:p>
            <a:endParaRPr lang="es-ES_tradnl" sz="3200" dirty="0"/>
          </a:p>
          <a:p>
            <a:endParaRPr lang="es-ES_tradnl" sz="3200" dirty="0"/>
          </a:p>
          <a:p>
            <a:endParaRPr lang="es-ES_tradnl" sz="3200" dirty="0"/>
          </a:p>
          <a:p>
            <a:pPr lvl="1"/>
            <a:endParaRPr lang="es-ES_tradnl" sz="2667" dirty="0"/>
          </a:p>
          <a:p>
            <a:pPr lvl="1"/>
            <a:endParaRPr lang="es-ES_tradnl" sz="2667" dirty="0"/>
          </a:p>
          <a:p>
            <a:endParaRPr lang="es-ES_tradnl" sz="3200" dirty="0"/>
          </a:p>
          <a:p>
            <a:pPr marL="0" indent="0">
              <a:buNone/>
            </a:pPr>
            <a:endParaRPr lang="es-ES_tradnl" dirty="0"/>
          </a:p>
          <a:p>
            <a:pPr lvl="1"/>
            <a:endParaRPr lang="es-ES_tradnl" sz="2933" dirty="0"/>
          </a:p>
          <a:p>
            <a:endParaRPr lang="es-ES_tradnl" noProof="0" dirty="0"/>
          </a:p>
          <a:p>
            <a:endParaRPr lang="es-ES_tradnl" noProof="0" dirty="0"/>
          </a:p>
          <a:p>
            <a:endParaRPr lang="es-ES_tradnl" noProof="0" dirty="0"/>
          </a:p>
          <a:p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940363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8660-F8DB-9444-9C1A-B52E13F9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Máquinas Virtuales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BCD9-BC61-3147-B985-E9D5310E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90826"/>
            <a:ext cx="11087028" cy="4677511"/>
          </a:xfrm>
        </p:spPr>
        <p:txBody>
          <a:bodyPr>
            <a:normAutofit/>
          </a:bodyPr>
          <a:lstStyle/>
          <a:p>
            <a:r>
              <a:rPr lang="es-ES_tradnl" sz="2800" dirty="0"/>
              <a:t>Máquinas virtuales (VM) son una abstracción de hardware físico, transformando un hardware en varios</a:t>
            </a:r>
          </a:p>
          <a:p>
            <a:r>
              <a:rPr lang="es-ES_tradnl" sz="2800" dirty="0"/>
              <a:t>El hipervisor permite que varias máquinas virtuales se ejecuten en una sola máquina</a:t>
            </a:r>
          </a:p>
          <a:p>
            <a:r>
              <a:rPr lang="es-ES_tradnl" sz="2800" dirty="0"/>
              <a:t>Cada VM incluye una copia completa de un sistema operativo, aplicaciones, etc., y son 100% aisladas</a:t>
            </a:r>
          </a:p>
          <a:p>
            <a:r>
              <a:rPr lang="es-ES_tradnl" sz="2800" dirty="0"/>
              <a:t>Una VM puede ocupar algunas decenas de </a:t>
            </a:r>
            <a:r>
              <a:rPr lang="es-ES_tradnl" sz="2800" dirty="0" err="1"/>
              <a:t>GBs</a:t>
            </a:r>
            <a:endParaRPr lang="es-ES_tradnl" sz="2800" dirty="0"/>
          </a:p>
          <a:p>
            <a:r>
              <a:rPr lang="es-ES_tradnl" sz="2800" dirty="0"/>
              <a:t>Las máquinas virtuales también pueden ser lentas para cargar</a:t>
            </a:r>
          </a:p>
          <a:p>
            <a:r>
              <a:rPr lang="es-ES_tradnl" sz="2800" i="1" dirty="0"/>
              <a:t>VMWare, </a:t>
            </a:r>
            <a:r>
              <a:rPr lang="es-ES_tradnl" sz="2800" i="1" dirty="0" err="1"/>
              <a:t>VirtualBox</a:t>
            </a:r>
            <a:r>
              <a:rPr lang="es-ES_tradnl" sz="2800" i="1" dirty="0"/>
              <a:t>, </a:t>
            </a:r>
            <a:r>
              <a:rPr lang="es-ES_tradnl" sz="2800" i="1" dirty="0" err="1"/>
              <a:t>Parallels</a:t>
            </a:r>
            <a:r>
              <a:rPr lang="es-ES_tradnl" sz="2800" i="1" dirty="0"/>
              <a:t>, </a:t>
            </a:r>
            <a:r>
              <a:rPr lang="es-ES_tradnl" sz="2800" i="1" dirty="0" err="1"/>
              <a:t>Xen</a:t>
            </a:r>
            <a:r>
              <a:rPr lang="es-ES_tradnl" sz="2800" i="1" dirty="0"/>
              <a:t>, </a:t>
            </a:r>
            <a:r>
              <a:rPr lang="es-ES_tradnl" sz="2800" i="1" dirty="0" err="1"/>
              <a:t>Hyper</a:t>
            </a:r>
            <a:r>
              <a:rPr lang="es-ES_tradnl" sz="2800" i="1" dirty="0"/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42492064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8C2B-6D12-3444-9056-A3320526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" y="259996"/>
            <a:ext cx="9437080" cy="921107"/>
          </a:xfrm>
        </p:spPr>
        <p:txBody>
          <a:bodyPr/>
          <a:lstStyle/>
          <a:p>
            <a:r>
              <a:rPr lang="es-ES_tradnl" dirty="0"/>
              <a:t>Máquinas Virtuales</a:t>
            </a:r>
          </a:p>
        </p:txBody>
      </p:sp>
      <p:pic>
        <p:nvPicPr>
          <p:cNvPr id="1028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1E8F93D2-FB1E-484E-B188-145406F1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6451" y="1181105"/>
            <a:ext cx="6609600" cy="52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9364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C2DF-95AE-5149-A8FE-A37AEBE2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F6519-D773-8B4A-8A3E-DEB066E25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22" y="1714501"/>
            <a:ext cx="11087028" cy="4677511"/>
          </a:xfrm>
        </p:spPr>
        <p:txBody>
          <a:bodyPr>
            <a:normAutofit/>
          </a:bodyPr>
          <a:lstStyle/>
          <a:p>
            <a:r>
              <a:rPr lang="es-ES_tradnl" sz="2800" dirty="0"/>
              <a:t>Containers son una abstracción a nivel de aplicación</a:t>
            </a:r>
          </a:p>
          <a:p>
            <a:r>
              <a:rPr lang="es-ES_tradnl" sz="2800" dirty="0"/>
              <a:t>Varios containers se pueden ejecutar en el mismo SO, y compartir el núcleo del mismo</a:t>
            </a:r>
          </a:p>
          <a:p>
            <a:r>
              <a:rPr lang="es-ES_tradnl" sz="2800" dirty="0"/>
              <a:t>Cada container se ejecutará como un proceso aislado en el espacio del usuario</a:t>
            </a:r>
          </a:p>
          <a:p>
            <a:r>
              <a:rPr lang="es-ES_tradnl" sz="2800" dirty="0"/>
              <a:t>Los containers ocupan menos espacio que las máquinas virtuales (decenas de MB)</a:t>
            </a:r>
          </a:p>
          <a:p>
            <a:r>
              <a:rPr lang="es-ES_tradnl" sz="2800" dirty="0"/>
              <a:t>Los containers se pueden ejecutar dentro de las máquinas virtuales</a:t>
            </a:r>
          </a:p>
          <a:p>
            <a:r>
              <a:rPr lang="es-ES_tradnl" sz="2800" i="1" dirty="0"/>
              <a:t>Docker, RKT, </a:t>
            </a:r>
            <a:r>
              <a:rPr lang="es-ES_tradnl" sz="2800" i="1" dirty="0" err="1"/>
              <a:t>Mesos</a:t>
            </a:r>
            <a:r>
              <a:rPr lang="es-ES_tradnl" sz="2800" i="1" dirty="0"/>
              <a:t>, LXC / LXD, </a:t>
            </a:r>
            <a:r>
              <a:rPr lang="es-ES_tradnl" sz="2800" i="1" dirty="0" err="1"/>
              <a:t>OpenVZ</a:t>
            </a:r>
            <a:endParaRPr lang="es-ES_tradnl" sz="2800" i="1" dirty="0"/>
          </a:p>
        </p:txBody>
      </p:sp>
    </p:spTree>
    <p:extLst>
      <p:ext uri="{BB962C8B-B14F-4D97-AF65-F5344CB8AC3E}">
        <p14:creationId xmlns:p14="http://schemas.microsoft.com/office/powerpoint/2010/main" val="12298045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B03-8CAA-2746-BE74-7893A70F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Containers</a:t>
            </a:r>
          </a:p>
        </p:txBody>
      </p:sp>
      <p:pic>
        <p:nvPicPr>
          <p:cNvPr id="2050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69690A15-F299-B244-A024-3AA12A69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2277" y="1181103"/>
            <a:ext cx="6610088" cy="528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3457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EEA4-C984-AE4C-AE60-E6345E8F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Máquinas Virtuales y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A2F1-9629-4C45-8F81-1E140D4E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23" y="1714501"/>
            <a:ext cx="11046724" cy="4677511"/>
          </a:xfrm>
        </p:spPr>
        <p:txBody>
          <a:bodyPr>
            <a:noAutofit/>
          </a:bodyPr>
          <a:lstStyle/>
          <a:p>
            <a:r>
              <a:rPr lang="es-ES_tradnl" sz="2800" dirty="0"/>
              <a:t>Considere un sistema hipotético de 10 GB</a:t>
            </a:r>
          </a:p>
          <a:p>
            <a:r>
              <a:rPr lang="es-ES_tradnl" sz="2800" dirty="0"/>
              <a:t>En el modelo de VM, tendremos estos 10 GB multiplicados por el número de instancias necesarias</a:t>
            </a:r>
          </a:p>
          <a:p>
            <a:r>
              <a:rPr lang="es-ES_tradnl" sz="2800" dirty="0"/>
              <a:t>En el modelo de containers, vamos a compartir una misma imagen con cientos de instancias</a:t>
            </a:r>
          </a:p>
          <a:p>
            <a:r>
              <a:rPr lang="es-ES_tradnl" sz="2800" dirty="0"/>
              <a:t>Obviamente hay pros y contras en cada modelo:</a:t>
            </a:r>
          </a:p>
          <a:p>
            <a:pPr lvl="1"/>
            <a:r>
              <a:rPr lang="es-ES_tradnl" sz="2400" dirty="0"/>
              <a:t>Si el requisito es el aislamiento completo, entonces VM parece ser el mejor camino</a:t>
            </a:r>
          </a:p>
          <a:p>
            <a:pPr lvl="1"/>
            <a:r>
              <a:rPr lang="es-ES_tradnl" sz="2400" dirty="0"/>
              <a:t>Si aislar procesos es suficiente, entonces los containers son más escalables y rápidos de configurar</a:t>
            </a:r>
          </a:p>
          <a:p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33782806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6CD3-267B-3648-B234-902CE19E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Tipos de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D0ADA-692D-3241-A9E1-C8F6842EF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22" y="1714501"/>
            <a:ext cx="11026572" cy="4677511"/>
          </a:xfrm>
        </p:spPr>
        <p:txBody>
          <a:bodyPr>
            <a:normAutofit/>
          </a:bodyPr>
          <a:lstStyle/>
          <a:p>
            <a:r>
              <a:rPr lang="es-ES_tradnl" sz="2800" dirty="0"/>
              <a:t>Mientras "Docker" se convirtió en sinónimo de containers, eso no significa que es el único tipo disponible.</a:t>
            </a:r>
          </a:p>
          <a:p>
            <a:r>
              <a:rPr lang="es-ES_tradnl" sz="2800" dirty="0"/>
              <a:t>Containers de sistema (Linux solamente)</a:t>
            </a:r>
          </a:p>
          <a:p>
            <a:pPr lvl="1"/>
            <a:r>
              <a:rPr lang="es-ES_tradnl" sz="2400" dirty="0"/>
              <a:t>LXC, LXD - </a:t>
            </a:r>
            <a:r>
              <a:rPr lang="es-ES_tradnl" sz="2400" dirty="0">
                <a:hlinkClick r:id="rId2"/>
              </a:rPr>
              <a:t>https://linuxcontainers.org/</a:t>
            </a:r>
            <a:r>
              <a:rPr lang="es-ES_tradnl" sz="2400" dirty="0"/>
              <a:t> </a:t>
            </a:r>
          </a:p>
          <a:p>
            <a:pPr lvl="1"/>
            <a:r>
              <a:rPr lang="es-ES_tradnl" sz="2400" dirty="0"/>
              <a:t>Este tipo de container hace que un único sistema Linux se ejecute como </a:t>
            </a:r>
            <a:r>
              <a:rPr lang="es-ES" sz="2400" dirty="0"/>
              <a:t>muchas instancias</a:t>
            </a:r>
            <a:endParaRPr lang="es-ES_tradnl" sz="2400" dirty="0"/>
          </a:p>
          <a:p>
            <a:pPr lvl="1"/>
            <a:r>
              <a:rPr lang="es-ES_tradnl" sz="2400" dirty="0"/>
              <a:t>Son más "parecidos" con </a:t>
            </a:r>
            <a:r>
              <a:rPr lang="es-ES_tradnl" sz="2400" dirty="0" err="1"/>
              <a:t>VMs</a:t>
            </a:r>
            <a:r>
              <a:rPr lang="es-ES_tradnl" sz="2400" dirty="0"/>
              <a:t> con relación a la gestión de recursos</a:t>
            </a:r>
          </a:p>
          <a:p>
            <a:r>
              <a:rPr lang="es-ES_tradnl" sz="2800" dirty="0"/>
              <a:t>Containers de Aplicación (Linux, Windows, MAC)</a:t>
            </a:r>
          </a:p>
          <a:p>
            <a:pPr lvl="1"/>
            <a:r>
              <a:rPr lang="es-ES_tradnl" sz="2400" dirty="0"/>
              <a:t>Docker (</a:t>
            </a:r>
            <a:r>
              <a:rPr lang="es-ES_tradnl" sz="2400" dirty="0">
                <a:hlinkClick r:id="rId3"/>
              </a:rPr>
              <a:t>https://www.docker.com</a:t>
            </a:r>
            <a:r>
              <a:rPr lang="es-ES_tradnl" sz="2400" dirty="0"/>
              <a:t>), RTK (</a:t>
            </a:r>
            <a:r>
              <a:rPr lang="es-ES_tradnl" sz="2400" dirty="0">
                <a:hlinkClick r:id="rId4"/>
              </a:rPr>
              <a:t>https://coreos.com/rkt</a:t>
            </a:r>
            <a:r>
              <a:rPr lang="es-ES_tradnl" sz="2400" dirty="0"/>
              <a:t>)</a:t>
            </a:r>
          </a:p>
          <a:p>
            <a:pPr lvl="1"/>
            <a:r>
              <a:rPr lang="es-ES_tradnl" sz="2400" dirty="0"/>
              <a:t>La idea básica es que cada aplicación se ejecuta en un container</a:t>
            </a:r>
          </a:p>
        </p:txBody>
      </p:sp>
    </p:spTree>
    <p:extLst>
      <p:ext uri="{BB962C8B-B14F-4D97-AF65-F5344CB8AC3E}">
        <p14:creationId xmlns:p14="http://schemas.microsoft.com/office/powerpoint/2010/main" val="9561968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B147-C80F-4846-86C4-5C643C5D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Docker – Conceptos Básicos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0D1C-43D8-1E43-891A-0E790996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22" y="1714501"/>
            <a:ext cx="11046724" cy="4677511"/>
          </a:xfrm>
        </p:spPr>
        <p:txBody>
          <a:bodyPr/>
          <a:lstStyle/>
          <a:p>
            <a:r>
              <a:rPr lang="es-ES_tradnl" sz="2800" dirty="0"/>
              <a:t>Un container se inicia ejecutando una imagen</a:t>
            </a:r>
          </a:p>
          <a:p>
            <a:r>
              <a:rPr lang="es-ES_tradnl" sz="2800" dirty="0"/>
              <a:t>Una imagen es un paquete que incluye todo lo necesario para ejecutar una aplicación</a:t>
            </a:r>
          </a:p>
          <a:p>
            <a:r>
              <a:rPr lang="es-ES_tradnl" sz="2800" dirty="0"/>
              <a:t>Por lo tanto, un container es una instancia de una imagen</a:t>
            </a:r>
          </a:p>
          <a:p>
            <a:r>
              <a:rPr lang="es-ES_tradnl" sz="2800" dirty="0"/>
              <a:t>Los usuarios de Docker almacenan imágenes en repositorios privados o públicos</a:t>
            </a:r>
          </a:p>
          <a:p>
            <a:r>
              <a:rPr lang="es-ES_tradnl" sz="2800" dirty="0"/>
              <a:t>Docker-</a:t>
            </a:r>
            <a:r>
              <a:rPr lang="es-ES_tradnl" sz="2800" dirty="0" err="1"/>
              <a:t>Hub</a:t>
            </a:r>
            <a:r>
              <a:rPr lang="es-ES_tradnl" sz="2800" dirty="0"/>
              <a:t> es un registro de Docker para imágenes públicas y privadas (</a:t>
            </a:r>
            <a:r>
              <a:rPr lang="es-ES_tradnl" sz="2800" dirty="0">
                <a:hlinkClick r:id="rId2"/>
              </a:rPr>
              <a:t>https://hub.docker.com</a:t>
            </a:r>
            <a:r>
              <a:rPr lang="es-ES_tradnl" sz="2800" dirty="0"/>
              <a:t>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42489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mbarcadero Webinar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763</Words>
  <Application>Microsoft Macintosh PowerPoint</Application>
  <PresentationFormat>Widescreen</PresentationFormat>
  <Paragraphs>97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Noto Sans Symbols</vt:lpstr>
      <vt:lpstr>Quattrocento Sans</vt:lpstr>
      <vt:lpstr>Wingdings</vt:lpstr>
      <vt:lpstr>Embarcadero Webinar</vt:lpstr>
      <vt:lpstr>RAD Server en Linux con Docker</vt:lpstr>
      <vt:lpstr>AGENDA </vt:lpstr>
      <vt:lpstr>Máquinas Virtuales</vt:lpstr>
      <vt:lpstr>Máquinas Virtuales</vt:lpstr>
      <vt:lpstr>Containers</vt:lpstr>
      <vt:lpstr>Containers</vt:lpstr>
      <vt:lpstr>Máquinas Virtuales y Containers</vt:lpstr>
      <vt:lpstr>Tipos de Containers</vt:lpstr>
      <vt:lpstr>Docker – Conceptos Básicos</vt:lpstr>
      <vt:lpstr>Docker – Conceptos Básicos</vt:lpstr>
      <vt:lpstr>DOCKER - Instalación</vt:lpstr>
      <vt:lpstr>Una imagen Docker con PAServer</vt:lpstr>
      <vt:lpstr>Ejecutando RAD Server en Docker</vt:lpstr>
      <vt:lpstr>Información Adicional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What’s Coming in 10.3 Rio</dc:title>
  <dc:creator>Alejandro</dc:creator>
  <cp:lastModifiedBy>Microsoft Office User</cp:lastModifiedBy>
  <cp:revision>69</cp:revision>
  <dcterms:modified xsi:type="dcterms:W3CDTF">2019-07-24T04:00:43Z</dcterms:modified>
</cp:coreProperties>
</file>