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398" r:id="rId2"/>
    <p:sldId id="413" r:id="rId3"/>
    <p:sldId id="400" r:id="rId4"/>
    <p:sldId id="401" r:id="rId5"/>
    <p:sldId id="270" r:id="rId6"/>
    <p:sldId id="276" r:id="rId7"/>
    <p:sldId id="288" r:id="rId8"/>
    <p:sldId id="283" r:id="rId9"/>
    <p:sldId id="290" r:id="rId10"/>
    <p:sldId id="291" r:id="rId11"/>
    <p:sldId id="289" r:id="rId12"/>
    <p:sldId id="292" r:id="rId13"/>
    <p:sldId id="294" r:id="rId14"/>
    <p:sldId id="295" r:id="rId15"/>
    <p:sldId id="402" r:id="rId16"/>
    <p:sldId id="404" r:id="rId17"/>
    <p:sldId id="406" r:id="rId18"/>
    <p:sldId id="407" r:id="rId19"/>
    <p:sldId id="409" r:id="rId20"/>
    <p:sldId id="410" r:id="rId21"/>
    <p:sldId id="411" r:id="rId22"/>
    <p:sldId id="412" r:id="rId23"/>
    <p:sldId id="425" r:id="rId24"/>
    <p:sldId id="414" r:id="rId25"/>
    <p:sldId id="415" r:id="rId26"/>
    <p:sldId id="417" r:id="rId27"/>
    <p:sldId id="422" r:id="rId28"/>
    <p:sldId id="423" r:id="rId29"/>
    <p:sldId id="418" r:id="rId30"/>
    <p:sldId id="419" r:id="rId31"/>
    <p:sldId id="420" r:id="rId32"/>
    <p:sldId id="421" r:id="rId33"/>
    <p:sldId id="426" r:id="rId34"/>
    <p:sldId id="258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+uBpbTZLA0cBmbW3IiY/A==" hashData="8XUmnvkh+lk6w1gXU15C1QSievmYS+KJ7H+4IV8qR5w0b74cJAUjuA0OrhFXdrabVhiMtSFswdvmEoJC9i4OM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37" autoAdjust="0"/>
  </p:normalViewPr>
  <p:slideViewPr>
    <p:cSldViewPr>
      <p:cViewPr varScale="1">
        <p:scale>
          <a:sx n="62" d="100"/>
          <a:sy n="62" d="100"/>
        </p:scale>
        <p:origin x="1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F877D-81B3-4AFD-9F36-20897CEA659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0F381E-3F9F-494F-8677-53DFD455D6F5}">
      <dgm:prSet phldrT="[Text]"/>
      <dgm:spPr/>
      <dgm:t>
        <a:bodyPr/>
        <a:lstStyle/>
        <a:p>
          <a:r>
            <a:rPr lang="en-US" dirty="0"/>
            <a:t>1</a:t>
          </a:r>
          <a:r>
            <a:rPr lang="en-US"/>
            <a:t>. Siapkan dataset dan tentukan nilai parameter k</a:t>
          </a:r>
          <a:endParaRPr lang="en-US" dirty="0"/>
        </a:p>
      </dgm:t>
    </dgm:pt>
    <dgm:pt modelId="{111DE221-67FE-4592-AAD7-A64B42A4F38D}" type="parTrans" cxnId="{A7675C6B-DE33-4176-92C1-55762CED9CF1}">
      <dgm:prSet/>
      <dgm:spPr/>
      <dgm:t>
        <a:bodyPr/>
        <a:lstStyle/>
        <a:p>
          <a:endParaRPr lang="en-US"/>
        </a:p>
      </dgm:t>
    </dgm:pt>
    <dgm:pt modelId="{4107CA60-6C3E-4D78-B6A7-52B0FD293999}" type="sibTrans" cxnId="{A7675C6B-DE33-4176-92C1-55762CED9CF1}">
      <dgm:prSet/>
      <dgm:spPr/>
      <dgm:t>
        <a:bodyPr/>
        <a:lstStyle/>
        <a:p>
          <a:endParaRPr lang="en-US"/>
        </a:p>
      </dgm:t>
    </dgm:pt>
    <dgm:pt modelId="{31E9258D-B944-4872-B11B-C21C9AAD2B86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Urutkan</a:t>
          </a:r>
          <a:r>
            <a:rPr lang="en-US" dirty="0"/>
            <a:t> data </a:t>
          </a:r>
          <a:r>
            <a:rPr lang="en-US" dirty="0" err="1"/>
            <a:t>berdasarkan</a:t>
          </a:r>
          <a:r>
            <a:rPr lang="en-US" dirty="0"/>
            <a:t> </a:t>
          </a:r>
          <a:r>
            <a:rPr lang="en-US" dirty="0" err="1"/>
            <a:t>jarak</a:t>
          </a:r>
          <a:r>
            <a:rPr lang="en-US" dirty="0"/>
            <a:t> </a:t>
          </a:r>
          <a:r>
            <a:rPr lang="en-US" dirty="0" err="1"/>
            <a:t>terkecil</a:t>
          </a:r>
          <a:endParaRPr lang="en-US" dirty="0"/>
        </a:p>
      </dgm:t>
    </dgm:pt>
    <dgm:pt modelId="{B16FDF21-615E-4CB0-915C-67BA0CDFC778}" type="parTrans" cxnId="{B29B5A1A-F23A-449D-898C-0AD909DA6FB9}">
      <dgm:prSet/>
      <dgm:spPr/>
      <dgm:t>
        <a:bodyPr/>
        <a:lstStyle/>
        <a:p>
          <a:endParaRPr lang="en-US"/>
        </a:p>
      </dgm:t>
    </dgm:pt>
    <dgm:pt modelId="{2BED1A62-74D5-4246-9D27-2980636474C8}" type="sibTrans" cxnId="{B29B5A1A-F23A-449D-898C-0AD909DA6FB9}">
      <dgm:prSet/>
      <dgm:spPr/>
      <dgm:t>
        <a:bodyPr/>
        <a:lstStyle/>
        <a:p>
          <a:endParaRPr lang="en-US"/>
        </a:p>
      </dgm:t>
    </dgm:pt>
    <dgm:pt modelId="{9A9D7E54-7457-41CC-B05F-9095C91EBA23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Hitung</a:t>
          </a:r>
          <a:r>
            <a:rPr lang="en-US" dirty="0"/>
            <a:t> </a:t>
          </a:r>
          <a:r>
            <a:rPr lang="en-US" dirty="0" err="1"/>
            <a:t>jarak</a:t>
          </a:r>
          <a:r>
            <a:rPr lang="en-US" dirty="0"/>
            <a:t> </a:t>
          </a:r>
          <a:r>
            <a:rPr lang="en-US" dirty="0" err="1"/>
            <a:t>antara</a:t>
          </a:r>
          <a:r>
            <a:rPr lang="en-US" dirty="0"/>
            <a:t> data testing </a:t>
          </a:r>
          <a:r>
            <a:rPr lang="en-US" dirty="0" err="1"/>
            <a:t>dan</a:t>
          </a:r>
          <a:r>
            <a:rPr lang="en-US" dirty="0"/>
            <a:t> data training</a:t>
          </a:r>
        </a:p>
      </dgm:t>
    </dgm:pt>
    <dgm:pt modelId="{79799BAD-440E-47CF-87FD-F4808D47430F}" type="sibTrans" cxnId="{F11ED304-AD60-48F8-AEA6-C624025B312E}">
      <dgm:prSet/>
      <dgm:spPr/>
      <dgm:t>
        <a:bodyPr/>
        <a:lstStyle/>
        <a:p>
          <a:endParaRPr lang="en-US"/>
        </a:p>
      </dgm:t>
    </dgm:pt>
    <dgm:pt modelId="{284E37A5-B69E-4710-A56B-CF615F130556}" type="parTrans" cxnId="{F11ED304-AD60-48F8-AEA6-C624025B312E}">
      <dgm:prSet/>
      <dgm:spPr/>
      <dgm:t>
        <a:bodyPr/>
        <a:lstStyle/>
        <a:p>
          <a:endParaRPr lang="en-US"/>
        </a:p>
      </dgm:t>
    </dgm:pt>
    <dgm:pt modelId="{3E647264-AF42-450D-B383-4ADEE4AF75E5}">
      <dgm:prSet phldrT="[Text]"/>
      <dgm:spPr/>
      <dgm:t>
        <a:bodyPr/>
        <a:lstStyle/>
        <a:p>
          <a:r>
            <a:rPr lang="en-US" dirty="0"/>
            <a:t>4. </a:t>
          </a:r>
          <a:r>
            <a:rPr lang="en-US" err="1"/>
            <a:t>Kelompokkan</a:t>
          </a:r>
          <a:r>
            <a:rPr lang="en-US"/>
            <a:t> data berdasarkan k-tetangga terdekat</a:t>
          </a:r>
          <a:endParaRPr lang="en-US" dirty="0"/>
        </a:p>
      </dgm:t>
    </dgm:pt>
    <dgm:pt modelId="{5DEDCA4D-7FA0-40ED-894B-F80107748E98}" type="parTrans" cxnId="{CEA6B17E-3ECC-43FF-9203-6E6D94FDCACD}">
      <dgm:prSet/>
      <dgm:spPr/>
      <dgm:t>
        <a:bodyPr/>
        <a:lstStyle/>
        <a:p>
          <a:endParaRPr lang="en-US"/>
        </a:p>
      </dgm:t>
    </dgm:pt>
    <dgm:pt modelId="{1CB9DBB9-4C4E-401C-AF8A-E2D972A6CD52}" type="sibTrans" cxnId="{CEA6B17E-3ECC-43FF-9203-6E6D94FDCACD}">
      <dgm:prSet/>
      <dgm:spPr/>
      <dgm:t>
        <a:bodyPr/>
        <a:lstStyle/>
        <a:p>
          <a:endParaRPr lang="en-US"/>
        </a:p>
      </dgm:t>
    </dgm:pt>
    <dgm:pt modelId="{67B0295C-1CB2-4756-AAEF-7446A65D67DA}">
      <dgm:prSet phldrT="[Text]"/>
      <dgm:spPr/>
      <dgm:t>
        <a:bodyPr/>
        <a:lstStyle/>
        <a:p>
          <a:r>
            <a:rPr lang="en-US"/>
            <a:t>5. Gunakan kelas mayoritas pada langkah sebelumnya sebagai nilai prediksi</a:t>
          </a:r>
          <a:endParaRPr lang="en-US" dirty="0"/>
        </a:p>
      </dgm:t>
    </dgm:pt>
    <dgm:pt modelId="{86869942-87B6-464D-8757-940BA59BA71B}" type="parTrans" cxnId="{4BBBDBAC-B73E-415E-B926-4E184C1F7E9C}">
      <dgm:prSet/>
      <dgm:spPr/>
      <dgm:t>
        <a:bodyPr/>
        <a:lstStyle/>
        <a:p>
          <a:endParaRPr lang="id-ID"/>
        </a:p>
      </dgm:t>
    </dgm:pt>
    <dgm:pt modelId="{390C4038-3DB8-4B3F-8BA6-88C35837A0BE}" type="sibTrans" cxnId="{4BBBDBAC-B73E-415E-B926-4E184C1F7E9C}">
      <dgm:prSet/>
      <dgm:spPr/>
      <dgm:t>
        <a:bodyPr/>
        <a:lstStyle/>
        <a:p>
          <a:endParaRPr lang="id-ID"/>
        </a:p>
      </dgm:t>
    </dgm:pt>
    <dgm:pt modelId="{3C371563-4FC5-4BEF-BB09-5213DEEE3B33}" type="pres">
      <dgm:prSet presAssocID="{894F877D-81B3-4AFD-9F36-20897CEA6596}" presName="outerComposite" presStyleCnt="0">
        <dgm:presLayoutVars>
          <dgm:chMax val="5"/>
          <dgm:dir/>
          <dgm:resizeHandles val="exact"/>
        </dgm:presLayoutVars>
      </dgm:prSet>
      <dgm:spPr/>
    </dgm:pt>
    <dgm:pt modelId="{CF50FDE9-55F3-4EE3-B6EC-1C481FF72845}" type="pres">
      <dgm:prSet presAssocID="{894F877D-81B3-4AFD-9F36-20897CEA6596}" presName="dummyMaxCanvas" presStyleCnt="0">
        <dgm:presLayoutVars/>
      </dgm:prSet>
      <dgm:spPr/>
    </dgm:pt>
    <dgm:pt modelId="{52D8902F-08EF-4E53-AF81-B7CDC320E59F}" type="pres">
      <dgm:prSet presAssocID="{894F877D-81B3-4AFD-9F36-20897CEA6596}" presName="FiveNodes_1" presStyleLbl="node1" presStyleIdx="0" presStyleCnt="5" custScaleX="105534">
        <dgm:presLayoutVars>
          <dgm:bulletEnabled val="1"/>
        </dgm:presLayoutVars>
      </dgm:prSet>
      <dgm:spPr/>
    </dgm:pt>
    <dgm:pt modelId="{44B08973-DAC4-4685-959F-B950DC01F58D}" type="pres">
      <dgm:prSet presAssocID="{894F877D-81B3-4AFD-9F36-20897CEA6596}" presName="FiveNodes_2" presStyleLbl="node1" presStyleIdx="1" presStyleCnt="5">
        <dgm:presLayoutVars>
          <dgm:bulletEnabled val="1"/>
        </dgm:presLayoutVars>
      </dgm:prSet>
      <dgm:spPr/>
    </dgm:pt>
    <dgm:pt modelId="{BCE29AF6-904C-4CAD-B5F1-5C5CB88CA11D}" type="pres">
      <dgm:prSet presAssocID="{894F877D-81B3-4AFD-9F36-20897CEA6596}" presName="FiveNodes_3" presStyleLbl="node1" presStyleIdx="2" presStyleCnt="5">
        <dgm:presLayoutVars>
          <dgm:bulletEnabled val="1"/>
        </dgm:presLayoutVars>
      </dgm:prSet>
      <dgm:spPr/>
    </dgm:pt>
    <dgm:pt modelId="{2C020F6B-7684-4A80-91DC-627AAA4F31AD}" type="pres">
      <dgm:prSet presAssocID="{894F877D-81B3-4AFD-9F36-20897CEA6596}" presName="FiveNodes_4" presStyleLbl="node1" presStyleIdx="3" presStyleCnt="5">
        <dgm:presLayoutVars>
          <dgm:bulletEnabled val="1"/>
        </dgm:presLayoutVars>
      </dgm:prSet>
      <dgm:spPr/>
    </dgm:pt>
    <dgm:pt modelId="{EA2E9286-3F0C-463A-8A6D-931AF564886A}" type="pres">
      <dgm:prSet presAssocID="{894F877D-81B3-4AFD-9F36-20897CEA6596}" presName="FiveNodes_5" presStyleLbl="node1" presStyleIdx="4" presStyleCnt="5" custLinFactNeighborX="0" custLinFactNeighborY="6310">
        <dgm:presLayoutVars>
          <dgm:bulletEnabled val="1"/>
        </dgm:presLayoutVars>
      </dgm:prSet>
      <dgm:spPr/>
    </dgm:pt>
    <dgm:pt modelId="{90695267-D5D6-4DAD-8E0E-7EC3CE533366}" type="pres">
      <dgm:prSet presAssocID="{894F877D-81B3-4AFD-9F36-20897CEA6596}" presName="FiveConn_1-2" presStyleLbl="fgAccFollowNode1" presStyleIdx="0" presStyleCnt="4">
        <dgm:presLayoutVars>
          <dgm:bulletEnabled val="1"/>
        </dgm:presLayoutVars>
      </dgm:prSet>
      <dgm:spPr/>
    </dgm:pt>
    <dgm:pt modelId="{41A88086-ECC8-410F-9E07-AF65094C3908}" type="pres">
      <dgm:prSet presAssocID="{894F877D-81B3-4AFD-9F36-20897CEA6596}" presName="FiveConn_2-3" presStyleLbl="fgAccFollowNode1" presStyleIdx="1" presStyleCnt="4">
        <dgm:presLayoutVars>
          <dgm:bulletEnabled val="1"/>
        </dgm:presLayoutVars>
      </dgm:prSet>
      <dgm:spPr/>
    </dgm:pt>
    <dgm:pt modelId="{F31D06B0-22B0-4D65-AFBA-051F56CEB238}" type="pres">
      <dgm:prSet presAssocID="{894F877D-81B3-4AFD-9F36-20897CEA6596}" presName="FiveConn_3-4" presStyleLbl="fgAccFollowNode1" presStyleIdx="2" presStyleCnt="4">
        <dgm:presLayoutVars>
          <dgm:bulletEnabled val="1"/>
        </dgm:presLayoutVars>
      </dgm:prSet>
      <dgm:spPr/>
    </dgm:pt>
    <dgm:pt modelId="{D8CEE5DC-50B9-4128-BADF-5A018A7CE564}" type="pres">
      <dgm:prSet presAssocID="{894F877D-81B3-4AFD-9F36-20897CEA6596}" presName="FiveConn_4-5" presStyleLbl="fgAccFollowNode1" presStyleIdx="3" presStyleCnt="4">
        <dgm:presLayoutVars>
          <dgm:bulletEnabled val="1"/>
        </dgm:presLayoutVars>
      </dgm:prSet>
      <dgm:spPr/>
    </dgm:pt>
    <dgm:pt modelId="{231346A1-5981-4FB3-9F9C-66AC931AB5D8}" type="pres">
      <dgm:prSet presAssocID="{894F877D-81B3-4AFD-9F36-20897CEA6596}" presName="FiveNodes_1_text" presStyleLbl="node1" presStyleIdx="4" presStyleCnt="5">
        <dgm:presLayoutVars>
          <dgm:bulletEnabled val="1"/>
        </dgm:presLayoutVars>
      </dgm:prSet>
      <dgm:spPr/>
    </dgm:pt>
    <dgm:pt modelId="{EDF8D3F2-DBDF-4354-957B-CAED2909492E}" type="pres">
      <dgm:prSet presAssocID="{894F877D-81B3-4AFD-9F36-20897CEA6596}" presName="FiveNodes_2_text" presStyleLbl="node1" presStyleIdx="4" presStyleCnt="5">
        <dgm:presLayoutVars>
          <dgm:bulletEnabled val="1"/>
        </dgm:presLayoutVars>
      </dgm:prSet>
      <dgm:spPr/>
    </dgm:pt>
    <dgm:pt modelId="{28CD0406-062B-4271-A593-9217CA931168}" type="pres">
      <dgm:prSet presAssocID="{894F877D-81B3-4AFD-9F36-20897CEA6596}" presName="FiveNodes_3_text" presStyleLbl="node1" presStyleIdx="4" presStyleCnt="5">
        <dgm:presLayoutVars>
          <dgm:bulletEnabled val="1"/>
        </dgm:presLayoutVars>
      </dgm:prSet>
      <dgm:spPr/>
    </dgm:pt>
    <dgm:pt modelId="{B21D3CE2-E4E5-44CF-92A6-BF2B55B0D8D5}" type="pres">
      <dgm:prSet presAssocID="{894F877D-81B3-4AFD-9F36-20897CEA6596}" presName="FiveNodes_4_text" presStyleLbl="node1" presStyleIdx="4" presStyleCnt="5">
        <dgm:presLayoutVars>
          <dgm:bulletEnabled val="1"/>
        </dgm:presLayoutVars>
      </dgm:prSet>
      <dgm:spPr/>
    </dgm:pt>
    <dgm:pt modelId="{1029FE4C-7B82-47EB-A53E-1EF14D66F9C8}" type="pres">
      <dgm:prSet presAssocID="{894F877D-81B3-4AFD-9F36-20897CEA659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11ED304-AD60-48F8-AEA6-C624025B312E}" srcId="{894F877D-81B3-4AFD-9F36-20897CEA6596}" destId="{9A9D7E54-7457-41CC-B05F-9095C91EBA23}" srcOrd="1" destOrd="0" parTransId="{284E37A5-B69E-4710-A56B-CF615F130556}" sibTransId="{79799BAD-440E-47CF-87FD-F4808D47430F}"/>
    <dgm:cxn modelId="{E4093710-106C-4866-ADE1-52382AA0DB48}" type="presOf" srcId="{570F381E-3F9F-494F-8677-53DFD455D6F5}" destId="{231346A1-5981-4FB3-9F9C-66AC931AB5D8}" srcOrd="1" destOrd="0" presId="urn:microsoft.com/office/officeart/2005/8/layout/vProcess5"/>
    <dgm:cxn modelId="{B29B5A1A-F23A-449D-898C-0AD909DA6FB9}" srcId="{894F877D-81B3-4AFD-9F36-20897CEA6596}" destId="{31E9258D-B944-4872-B11B-C21C9AAD2B86}" srcOrd="2" destOrd="0" parTransId="{B16FDF21-615E-4CB0-915C-67BA0CDFC778}" sibTransId="{2BED1A62-74D5-4246-9D27-2980636474C8}"/>
    <dgm:cxn modelId="{D0C3001E-3574-4014-9477-07B5ED351AE1}" type="presOf" srcId="{3E647264-AF42-450D-B383-4ADEE4AF75E5}" destId="{2C020F6B-7684-4A80-91DC-627AAA4F31AD}" srcOrd="0" destOrd="0" presId="urn:microsoft.com/office/officeart/2005/8/layout/vProcess5"/>
    <dgm:cxn modelId="{CEF8E530-2F7A-462F-B3CC-484D06185C6E}" type="presOf" srcId="{1CB9DBB9-4C4E-401C-AF8A-E2D972A6CD52}" destId="{D8CEE5DC-50B9-4128-BADF-5A018A7CE564}" srcOrd="0" destOrd="0" presId="urn:microsoft.com/office/officeart/2005/8/layout/vProcess5"/>
    <dgm:cxn modelId="{F852A83D-E852-4CBA-9EBE-8975FDF87576}" type="presOf" srcId="{31E9258D-B944-4872-B11B-C21C9AAD2B86}" destId="{28CD0406-062B-4271-A593-9217CA931168}" srcOrd="1" destOrd="0" presId="urn:microsoft.com/office/officeart/2005/8/layout/vProcess5"/>
    <dgm:cxn modelId="{AF5BDD3F-274E-4965-A7FF-60155DB9F638}" type="presOf" srcId="{4107CA60-6C3E-4D78-B6A7-52B0FD293999}" destId="{90695267-D5D6-4DAD-8E0E-7EC3CE533366}" srcOrd="0" destOrd="0" presId="urn:microsoft.com/office/officeart/2005/8/layout/vProcess5"/>
    <dgm:cxn modelId="{A7675C6B-DE33-4176-92C1-55762CED9CF1}" srcId="{894F877D-81B3-4AFD-9F36-20897CEA6596}" destId="{570F381E-3F9F-494F-8677-53DFD455D6F5}" srcOrd="0" destOrd="0" parTransId="{111DE221-67FE-4592-AAD7-A64B42A4F38D}" sibTransId="{4107CA60-6C3E-4D78-B6A7-52B0FD293999}"/>
    <dgm:cxn modelId="{D2D64073-FB4F-4528-B5F4-800B706D2E61}" type="presOf" srcId="{67B0295C-1CB2-4756-AAEF-7446A65D67DA}" destId="{1029FE4C-7B82-47EB-A53E-1EF14D66F9C8}" srcOrd="1" destOrd="0" presId="urn:microsoft.com/office/officeart/2005/8/layout/vProcess5"/>
    <dgm:cxn modelId="{1763F053-4314-4C01-9A4A-84BD060388D9}" type="presOf" srcId="{67B0295C-1CB2-4756-AAEF-7446A65D67DA}" destId="{EA2E9286-3F0C-463A-8A6D-931AF564886A}" srcOrd="0" destOrd="0" presId="urn:microsoft.com/office/officeart/2005/8/layout/vProcess5"/>
    <dgm:cxn modelId="{CEA6B17E-3ECC-43FF-9203-6E6D94FDCACD}" srcId="{894F877D-81B3-4AFD-9F36-20897CEA6596}" destId="{3E647264-AF42-450D-B383-4ADEE4AF75E5}" srcOrd="3" destOrd="0" parTransId="{5DEDCA4D-7FA0-40ED-894B-F80107748E98}" sibTransId="{1CB9DBB9-4C4E-401C-AF8A-E2D972A6CD52}"/>
    <dgm:cxn modelId="{AE829D87-2B45-44D1-8ABC-A6F60E3A34B8}" type="presOf" srcId="{9A9D7E54-7457-41CC-B05F-9095C91EBA23}" destId="{EDF8D3F2-DBDF-4354-957B-CAED2909492E}" srcOrd="1" destOrd="0" presId="urn:microsoft.com/office/officeart/2005/8/layout/vProcess5"/>
    <dgm:cxn modelId="{42B76197-B7A8-4F6C-BAD4-F9FA84E8847E}" type="presOf" srcId="{894F877D-81B3-4AFD-9F36-20897CEA6596}" destId="{3C371563-4FC5-4BEF-BB09-5213DEEE3B33}" srcOrd="0" destOrd="0" presId="urn:microsoft.com/office/officeart/2005/8/layout/vProcess5"/>
    <dgm:cxn modelId="{C55C999D-A031-4CEB-8EE8-8DC20FB3A376}" type="presOf" srcId="{79799BAD-440E-47CF-87FD-F4808D47430F}" destId="{41A88086-ECC8-410F-9E07-AF65094C3908}" srcOrd="0" destOrd="0" presId="urn:microsoft.com/office/officeart/2005/8/layout/vProcess5"/>
    <dgm:cxn modelId="{2096B1A1-AFC5-4328-869D-FF2B6B91C465}" type="presOf" srcId="{3E647264-AF42-450D-B383-4ADEE4AF75E5}" destId="{B21D3CE2-E4E5-44CF-92A6-BF2B55B0D8D5}" srcOrd="1" destOrd="0" presId="urn:microsoft.com/office/officeart/2005/8/layout/vProcess5"/>
    <dgm:cxn modelId="{4BBBDBAC-B73E-415E-B926-4E184C1F7E9C}" srcId="{894F877D-81B3-4AFD-9F36-20897CEA6596}" destId="{67B0295C-1CB2-4756-AAEF-7446A65D67DA}" srcOrd="4" destOrd="0" parTransId="{86869942-87B6-464D-8757-940BA59BA71B}" sibTransId="{390C4038-3DB8-4B3F-8BA6-88C35837A0BE}"/>
    <dgm:cxn modelId="{C79E88BA-66C4-4BC1-BCBC-F1FF3F4A7FF8}" type="presOf" srcId="{2BED1A62-74D5-4246-9D27-2980636474C8}" destId="{F31D06B0-22B0-4D65-AFBA-051F56CEB238}" srcOrd="0" destOrd="0" presId="urn:microsoft.com/office/officeart/2005/8/layout/vProcess5"/>
    <dgm:cxn modelId="{6275F4C9-DB84-4FA2-815A-3DDD33BE1365}" type="presOf" srcId="{570F381E-3F9F-494F-8677-53DFD455D6F5}" destId="{52D8902F-08EF-4E53-AF81-B7CDC320E59F}" srcOrd="0" destOrd="0" presId="urn:microsoft.com/office/officeart/2005/8/layout/vProcess5"/>
    <dgm:cxn modelId="{3CE4B3DA-757B-4871-80A4-13C3C9F4B548}" type="presOf" srcId="{9A9D7E54-7457-41CC-B05F-9095C91EBA23}" destId="{44B08973-DAC4-4685-959F-B950DC01F58D}" srcOrd="0" destOrd="0" presId="urn:microsoft.com/office/officeart/2005/8/layout/vProcess5"/>
    <dgm:cxn modelId="{AA5A45DB-65E0-457E-B455-2EA619528FFB}" type="presOf" srcId="{31E9258D-B944-4872-B11B-C21C9AAD2B86}" destId="{BCE29AF6-904C-4CAD-B5F1-5C5CB88CA11D}" srcOrd="0" destOrd="0" presId="urn:microsoft.com/office/officeart/2005/8/layout/vProcess5"/>
    <dgm:cxn modelId="{CE44A001-F0DC-44AC-B381-F5F905BF3084}" type="presParOf" srcId="{3C371563-4FC5-4BEF-BB09-5213DEEE3B33}" destId="{CF50FDE9-55F3-4EE3-B6EC-1C481FF72845}" srcOrd="0" destOrd="0" presId="urn:microsoft.com/office/officeart/2005/8/layout/vProcess5"/>
    <dgm:cxn modelId="{F1E6EA0E-1077-45F7-ADA4-C713D17ED7C5}" type="presParOf" srcId="{3C371563-4FC5-4BEF-BB09-5213DEEE3B33}" destId="{52D8902F-08EF-4E53-AF81-B7CDC320E59F}" srcOrd="1" destOrd="0" presId="urn:microsoft.com/office/officeart/2005/8/layout/vProcess5"/>
    <dgm:cxn modelId="{FC3E3856-8E20-44BD-9C97-D98DC8FBE9A2}" type="presParOf" srcId="{3C371563-4FC5-4BEF-BB09-5213DEEE3B33}" destId="{44B08973-DAC4-4685-959F-B950DC01F58D}" srcOrd="2" destOrd="0" presId="urn:microsoft.com/office/officeart/2005/8/layout/vProcess5"/>
    <dgm:cxn modelId="{DEBF95FE-667D-4316-9DAC-41D5340CAA2A}" type="presParOf" srcId="{3C371563-4FC5-4BEF-BB09-5213DEEE3B33}" destId="{BCE29AF6-904C-4CAD-B5F1-5C5CB88CA11D}" srcOrd="3" destOrd="0" presId="urn:microsoft.com/office/officeart/2005/8/layout/vProcess5"/>
    <dgm:cxn modelId="{8CC052A1-6274-4696-B5A2-436C3FC55931}" type="presParOf" srcId="{3C371563-4FC5-4BEF-BB09-5213DEEE3B33}" destId="{2C020F6B-7684-4A80-91DC-627AAA4F31AD}" srcOrd="4" destOrd="0" presId="urn:microsoft.com/office/officeart/2005/8/layout/vProcess5"/>
    <dgm:cxn modelId="{C2F679A8-FEEA-4E07-BB6A-08E838104109}" type="presParOf" srcId="{3C371563-4FC5-4BEF-BB09-5213DEEE3B33}" destId="{EA2E9286-3F0C-463A-8A6D-931AF564886A}" srcOrd="5" destOrd="0" presId="urn:microsoft.com/office/officeart/2005/8/layout/vProcess5"/>
    <dgm:cxn modelId="{5AA51189-DFF2-4861-9395-67661A3878CD}" type="presParOf" srcId="{3C371563-4FC5-4BEF-BB09-5213DEEE3B33}" destId="{90695267-D5D6-4DAD-8E0E-7EC3CE533366}" srcOrd="6" destOrd="0" presId="urn:microsoft.com/office/officeart/2005/8/layout/vProcess5"/>
    <dgm:cxn modelId="{9CF5C715-F63E-4C7D-A8EA-B37B98AB5C2C}" type="presParOf" srcId="{3C371563-4FC5-4BEF-BB09-5213DEEE3B33}" destId="{41A88086-ECC8-410F-9E07-AF65094C3908}" srcOrd="7" destOrd="0" presId="urn:microsoft.com/office/officeart/2005/8/layout/vProcess5"/>
    <dgm:cxn modelId="{69DA11D5-D49A-42E4-98A6-0BFFD662666A}" type="presParOf" srcId="{3C371563-4FC5-4BEF-BB09-5213DEEE3B33}" destId="{F31D06B0-22B0-4D65-AFBA-051F56CEB238}" srcOrd="8" destOrd="0" presId="urn:microsoft.com/office/officeart/2005/8/layout/vProcess5"/>
    <dgm:cxn modelId="{48890DD0-2442-4705-BD3B-C2954F9A8D81}" type="presParOf" srcId="{3C371563-4FC5-4BEF-BB09-5213DEEE3B33}" destId="{D8CEE5DC-50B9-4128-BADF-5A018A7CE564}" srcOrd="9" destOrd="0" presId="urn:microsoft.com/office/officeart/2005/8/layout/vProcess5"/>
    <dgm:cxn modelId="{6CC4C968-6A0C-4E2A-972A-FF618E27FB78}" type="presParOf" srcId="{3C371563-4FC5-4BEF-BB09-5213DEEE3B33}" destId="{231346A1-5981-4FB3-9F9C-66AC931AB5D8}" srcOrd="10" destOrd="0" presId="urn:microsoft.com/office/officeart/2005/8/layout/vProcess5"/>
    <dgm:cxn modelId="{D5F62301-228D-4A0A-8C60-5E3260F1079F}" type="presParOf" srcId="{3C371563-4FC5-4BEF-BB09-5213DEEE3B33}" destId="{EDF8D3F2-DBDF-4354-957B-CAED2909492E}" srcOrd="11" destOrd="0" presId="urn:microsoft.com/office/officeart/2005/8/layout/vProcess5"/>
    <dgm:cxn modelId="{A236A1FE-509F-4665-9100-E3C90A01DB29}" type="presParOf" srcId="{3C371563-4FC5-4BEF-BB09-5213DEEE3B33}" destId="{28CD0406-062B-4271-A593-9217CA931168}" srcOrd="12" destOrd="0" presId="urn:microsoft.com/office/officeart/2005/8/layout/vProcess5"/>
    <dgm:cxn modelId="{9492E382-27AF-45F4-9062-4114936A9682}" type="presParOf" srcId="{3C371563-4FC5-4BEF-BB09-5213DEEE3B33}" destId="{B21D3CE2-E4E5-44CF-92A6-BF2B55B0D8D5}" srcOrd="13" destOrd="0" presId="urn:microsoft.com/office/officeart/2005/8/layout/vProcess5"/>
    <dgm:cxn modelId="{92888839-5DE3-4193-8D81-346AB0C3FE44}" type="presParOf" srcId="{3C371563-4FC5-4BEF-BB09-5213DEEE3B33}" destId="{1029FE4C-7B82-47EB-A53E-1EF14D66F9C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8902F-08EF-4E53-AF81-B7CDC320E59F}">
      <dsp:nvSpPr>
        <dsp:cNvPr id="0" name=""/>
        <dsp:cNvSpPr/>
      </dsp:nvSpPr>
      <dsp:spPr>
        <a:xfrm>
          <a:off x="-93351" y="0"/>
          <a:ext cx="7120917" cy="1027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  <a:r>
            <a:rPr lang="en-US" sz="2500" kern="1200"/>
            <a:t>. Siapkan dataset dan tentukan nilai parameter k</a:t>
          </a:r>
          <a:endParaRPr lang="en-US" sz="2500" kern="1200" dirty="0"/>
        </a:p>
      </dsp:txBody>
      <dsp:txXfrm>
        <a:off x="-63264" y="30087"/>
        <a:ext cx="5827599" cy="967060"/>
      </dsp:txXfrm>
    </dsp:sp>
    <dsp:sp modelId="{44B08973-DAC4-4685-959F-B950DC01F58D}">
      <dsp:nvSpPr>
        <dsp:cNvPr id="0" name=""/>
        <dsp:cNvSpPr/>
      </dsp:nvSpPr>
      <dsp:spPr>
        <a:xfrm>
          <a:off x="597224" y="1169906"/>
          <a:ext cx="6747510" cy="10272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</a:t>
          </a:r>
          <a:r>
            <a:rPr lang="en-US" sz="2500" kern="1200" dirty="0" err="1"/>
            <a:t>Hitung</a:t>
          </a:r>
          <a:r>
            <a:rPr lang="en-US" sz="2500" kern="1200" dirty="0"/>
            <a:t> </a:t>
          </a:r>
          <a:r>
            <a:rPr lang="en-US" sz="2500" kern="1200" dirty="0" err="1"/>
            <a:t>jarak</a:t>
          </a:r>
          <a:r>
            <a:rPr lang="en-US" sz="2500" kern="1200" dirty="0"/>
            <a:t> </a:t>
          </a:r>
          <a:r>
            <a:rPr lang="en-US" sz="2500" kern="1200" dirty="0" err="1"/>
            <a:t>antara</a:t>
          </a:r>
          <a:r>
            <a:rPr lang="en-US" sz="2500" kern="1200" dirty="0"/>
            <a:t> data testing </a:t>
          </a:r>
          <a:r>
            <a:rPr lang="en-US" sz="2500" kern="1200" dirty="0" err="1"/>
            <a:t>dan</a:t>
          </a:r>
          <a:r>
            <a:rPr lang="en-US" sz="2500" kern="1200" dirty="0"/>
            <a:t> data training</a:t>
          </a:r>
        </a:p>
      </dsp:txBody>
      <dsp:txXfrm>
        <a:off x="627311" y="1199993"/>
        <a:ext cx="5515760" cy="967060"/>
      </dsp:txXfrm>
    </dsp:sp>
    <dsp:sp modelId="{BCE29AF6-904C-4CAD-B5F1-5C5CB88CA11D}">
      <dsp:nvSpPr>
        <dsp:cNvPr id="0" name=""/>
        <dsp:cNvSpPr/>
      </dsp:nvSpPr>
      <dsp:spPr>
        <a:xfrm>
          <a:off x="1101096" y="2339813"/>
          <a:ext cx="6747510" cy="10272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</a:t>
          </a:r>
          <a:r>
            <a:rPr lang="en-US" sz="2500" kern="1200" dirty="0" err="1"/>
            <a:t>Urutkan</a:t>
          </a:r>
          <a:r>
            <a:rPr lang="en-US" sz="2500" kern="1200" dirty="0"/>
            <a:t> data </a:t>
          </a:r>
          <a:r>
            <a:rPr lang="en-US" sz="2500" kern="1200" dirty="0" err="1"/>
            <a:t>berdasarkan</a:t>
          </a:r>
          <a:r>
            <a:rPr lang="en-US" sz="2500" kern="1200" dirty="0"/>
            <a:t> </a:t>
          </a:r>
          <a:r>
            <a:rPr lang="en-US" sz="2500" kern="1200" dirty="0" err="1"/>
            <a:t>jarak</a:t>
          </a:r>
          <a:r>
            <a:rPr lang="en-US" sz="2500" kern="1200" dirty="0"/>
            <a:t> </a:t>
          </a:r>
          <a:r>
            <a:rPr lang="en-US" sz="2500" kern="1200" dirty="0" err="1"/>
            <a:t>terkecil</a:t>
          </a:r>
          <a:endParaRPr lang="en-US" sz="2500" kern="1200" dirty="0"/>
        </a:p>
      </dsp:txBody>
      <dsp:txXfrm>
        <a:off x="1131183" y="2369900"/>
        <a:ext cx="5515760" cy="967060"/>
      </dsp:txXfrm>
    </dsp:sp>
    <dsp:sp modelId="{2C020F6B-7684-4A80-91DC-627AAA4F31AD}">
      <dsp:nvSpPr>
        <dsp:cNvPr id="0" name=""/>
        <dsp:cNvSpPr/>
      </dsp:nvSpPr>
      <dsp:spPr>
        <a:xfrm>
          <a:off x="1604969" y="3509719"/>
          <a:ext cx="6747510" cy="10272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 </a:t>
          </a:r>
          <a:r>
            <a:rPr lang="en-US" sz="2500" kern="1200" err="1"/>
            <a:t>Kelompokkan</a:t>
          </a:r>
          <a:r>
            <a:rPr lang="en-US" sz="2500" kern="1200"/>
            <a:t> data berdasarkan k-tetangga terdekat</a:t>
          </a:r>
          <a:endParaRPr lang="en-US" sz="2500" kern="1200" dirty="0"/>
        </a:p>
      </dsp:txBody>
      <dsp:txXfrm>
        <a:off x="1635056" y="3539806"/>
        <a:ext cx="5515760" cy="967060"/>
      </dsp:txXfrm>
    </dsp:sp>
    <dsp:sp modelId="{EA2E9286-3F0C-463A-8A6D-931AF564886A}">
      <dsp:nvSpPr>
        <dsp:cNvPr id="0" name=""/>
        <dsp:cNvSpPr/>
      </dsp:nvSpPr>
      <dsp:spPr>
        <a:xfrm>
          <a:off x="2108841" y="4679626"/>
          <a:ext cx="6747510" cy="10272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5. Gunakan kelas mayoritas pada langkah sebelumnya sebagai nilai prediksi</a:t>
          </a:r>
          <a:endParaRPr lang="en-US" sz="2500" kern="1200" dirty="0"/>
        </a:p>
      </dsp:txBody>
      <dsp:txXfrm>
        <a:off x="2138928" y="4709713"/>
        <a:ext cx="5515760" cy="967060"/>
      </dsp:txXfrm>
    </dsp:sp>
    <dsp:sp modelId="{90695267-D5D6-4DAD-8E0E-7EC3CE533366}">
      <dsp:nvSpPr>
        <dsp:cNvPr id="0" name=""/>
        <dsp:cNvSpPr/>
      </dsp:nvSpPr>
      <dsp:spPr>
        <a:xfrm>
          <a:off x="6173159" y="750452"/>
          <a:ext cx="667702" cy="6677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323392" y="750452"/>
        <a:ext cx="367236" cy="502446"/>
      </dsp:txXfrm>
    </dsp:sp>
    <dsp:sp modelId="{41A88086-ECC8-410F-9E07-AF65094C3908}">
      <dsp:nvSpPr>
        <dsp:cNvPr id="0" name=""/>
        <dsp:cNvSpPr/>
      </dsp:nvSpPr>
      <dsp:spPr>
        <a:xfrm>
          <a:off x="6677031" y="1920358"/>
          <a:ext cx="667702" cy="6677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827264" y="1920358"/>
        <a:ext cx="367236" cy="502446"/>
      </dsp:txXfrm>
    </dsp:sp>
    <dsp:sp modelId="{F31D06B0-22B0-4D65-AFBA-051F56CEB238}">
      <dsp:nvSpPr>
        <dsp:cNvPr id="0" name=""/>
        <dsp:cNvSpPr/>
      </dsp:nvSpPr>
      <dsp:spPr>
        <a:xfrm>
          <a:off x="7180904" y="3073144"/>
          <a:ext cx="667702" cy="6677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331137" y="3073144"/>
        <a:ext cx="367236" cy="502446"/>
      </dsp:txXfrm>
    </dsp:sp>
    <dsp:sp modelId="{D8CEE5DC-50B9-4128-BADF-5A018A7CE564}">
      <dsp:nvSpPr>
        <dsp:cNvPr id="0" name=""/>
        <dsp:cNvSpPr/>
      </dsp:nvSpPr>
      <dsp:spPr>
        <a:xfrm>
          <a:off x="7684776" y="4254464"/>
          <a:ext cx="667702" cy="6677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835009" y="4254464"/>
        <a:ext cx="367236" cy="50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3618"/>
            <a:ext cx="7886700" cy="710787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1690"/>
            <a:ext cx="78867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999339"/>
            <a:ext cx="78867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48719" y="1748815"/>
            <a:ext cx="7051826" cy="4200467"/>
          </a:xfrm>
        </p:spPr>
        <p:txBody>
          <a:bodyPr anchor="t">
            <a:noAutofit/>
          </a:bodyPr>
          <a:lstStyle>
            <a:lvl1pPr marL="216000" indent="-2160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u"/>
              <a:defRPr sz="1200">
                <a:solidFill>
                  <a:schemeClr val="tx1"/>
                </a:solidFill>
                <a:latin typeface="+mn-lt"/>
              </a:defRPr>
            </a:lvl1pPr>
            <a:lvl2pPr marL="450000" indent="-216000">
              <a:buFont typeface="Wingdings" panose="05000000000000000000" pitchFamily="2" charset="2"/>
              <a:buChar char="l"/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ssss</a:t>
            </a:r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4179012" y="668693"/>
            <a:ext cx="775564" cy="103399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533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14/11/2018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39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Intelligent Systems Research Group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2C094D-E43F-4BE3-8AF5-66CF43C6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12" y="2412469"/>
            <a:ext cx="2398631" cy="23986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69483B-6308-426C-9B14-D330220A53AC}"/>
              </a:ext>
            </a:extLst>
          </p:cNvPr>
          <p:cNvCxnSpPr>
            <a:cxnSpLocks/>
          </p:cNvCxnSpPr>
          <p:nvPr/>
        </p:nvCxnSpPr>
        <p:spPr>
          <a:xfrm>
            <a:off x="3429000" y="1596876"/>
            <a:ext cx="0" cy="340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7860B3-BA4C-45B2-9D81-4FFE2549A729}"/>
              </a:ext>
            </a:extLst>
          </p:cNvPr>
          <p:cNvSpPr txBox="1"/>
          <p:nvPr/>
        </p:nvSpPr>
        <p:spPr>
          <a:xfrm>
            <a:off x="3733800" y="1794064"/>
            <a:ext cx="524352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 PRATICE </a:t>
            </a:r>
          </a:p>
          <a:p>
            <a:pPr algn="ctr"/>
            <a:r>
              <a:rPr lang="en-US" sz="2500">
                <a:solidFill>
                  <a:schemeClr val="tx1">
                    <a:lumMod val="50000"/>
                    <a:lumOff val="50000"/>
                  </a:schemeClr>
                </a:solidFill>
              </a:rPr>
              <a:t>USING PHP:</a:t>
            </a:r>
            <a:br>
              <a:rPr lang="en-US" sz="2500"/>
            </a:br>
            <a:r>
              <a:rPr lang="en-US" sz="2500"/>
              <a:t>Teori dan Implementasi </a:t>
            </a:r>
            <a:br>
              <a:rPr lang="en-US" sz="2500"/>
            </a:br>
            <a:r>
              <a:rPr lang="en-US" sz="2500"/>
              <a:t>Algoritme k-Nearest Neighbor untuk Prediksi Penyakit Kanker Payudara</a:t>
            </a:r>
            <a:endParaRPr lang="id-ID" sz="2500"/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A5595AE4-FB8E-4AAE-A188-A57EE289008C}"/>
              </a:ext>
            </a:extLst>
          </p:cNvPr>
          <p:cNvSpPr txBox="1">
            <a:spLocks/>
          </p:cNvSpPr>
          <p:nvPr/>
        </p:nvSpPr>
        <p:spPr>
          <a:xfrm>
            <a:off x="536690" y="1927572"/>
            <a:ext cx="2211192" cy="293871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300"/>
              <a:t>Thank you for coming today!</a:t>
            </a:r>
            <a:endParaRPr kumimoji="1" lang="ja-JP" altLang="en-US" sz="1300" dirty="0"/>
          </a:p>
        </p:txBody>
      </p:sp>
      <p:sp>
        <p:nvSpPr>
          <p:cNvPr id="16" name="タイトル 10">
            <a:extLst>
              <a:ext uri="{FF2B5EF4-FFF2-40B4-BE49-F238E27FC236}">
                <a16:creationId xmlns:a16="http://schemas.microsoft.com/office/drawing/2014/main" id="{7D3EBF80-AB93-45D3-86B8-FD979E0468F6}"/>
              </a:ext>
            </a:extLst>
          </p:cNvPr>
          <p:cNvSpPr txBox="1">
            <a:spLocks/>
          </p:cNvSpPr>
          <p:nvPr/>
        </p:nvSpPr>
        <p:spPr>
          <a:xfrm>
            <a:off x="471156" y="1524000"/>
            <a:ext cx="2342260" cy="403573"/>
          </a:xfrm>
          <a:prstGeom prst="rect">
            <a:avLst/>
          </a:prstGeom>
        </p:spPr>
        <p:txBody>
          <a:bodyPr/>
          <a:lstStyle>
            <a:lvl1pPr algn="l" defTabSz="1632753" rtl="0" eaLnBrk="1" latinLnBrk="0" hangingPunct="1">
              <a:spcBef>
                <a:spcPct val="0"/>
              </a:spcBef>
              <a:buNone/>
              <a:defRPr sz="6000" kern="1200" spc="3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sz="3000"/>
              <a:t>WELCOME!</a:t>
            </a:r>
            <a:endParaRPr kumimoji="1" lang="ja-JP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30D9B-6DB6-4146-8E57-1F990ADF0FFD}"/>
              </a:ext>
            </a:extLst>
          </p:cNvPr>
          <p:cNvSpPr txBox="1"/>
          <p:nvPr/>
        </p:nvSpPr>
        <p:spPr>
          <a:xfrm>
            <a:off x="4657823" y="4191000"/>
            <a:ext cx="3395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 spc="15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Pemateri: Joko Suntoro, M.Kom.</a:t>
            </a:r>
            <a:endParaRPr kumimoji="1" lang="id-ID" sz="1600" spc="15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072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9517-FAD8-4E4F-AC07-8C26A6A2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Data Testing</a:t>
            </a:r>
            <a:endParaRPr lang="id-ID" sz="360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980228-ECF3-4B86-B524-622F58C0F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261060"/>
              </p:ext>
            </p:extLst>
          </p:nvPr>
        </p:nvGraphicFramePr>
        <p:xfrm>
          <a:off x="2600325" y="1525252"/>
          <a:ext cx="3943350" cy="51803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11519910"/>
                    </a:ext>
                  </a:extLst>
                </a:gridCol>
              </a:tblGrid>
              <a:tr h="1174733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???</a:t>
                      </a:r>
                    </a:p>
                    <a:p>
                      <a:pPr algn="ctr"/>
                      <a:endParaRPr lang="en-US" sz="2400"/>
                    </a:p>
                    <a:p>
                      <a:pPr algn="ctr"/>
                      <a:endParaRPr lang="en-US" sz="2400"/>
                    </a:p>
                    <a:p>
                      <a:pPr algn="ctr"/>
                      <a:endParaRPr lang="en-US" sz="2400"/>
                    </a:p>
                    <a:p>
                      <a:pPr algn="ctr"/>
                      <a:endParaRPr lang="id-ID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06464"/>
                  </a:ext>
                </a:extLst>
              </a:tr>
              <a:tr h="52680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1. Tidak bertanduk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828427"/>
                  </a:ext>
                </a:extLst>
              </a:tr>
              <a:tr h="52680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2. Gigi bertaring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215697"/>
                  </a:ext>
                </a:extLst>
              </a:tr>
              <a:tr h="52680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3. Pemakan tumbuhan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605532"/>
                  </a:ext>
                </a:extLst>
              </a:tr>
              <a:tr h="52680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4. Suara mengaum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00126"/>
                  </a:ext>
                </a:extLst>
              </a:tr>
              <a:tr h="52680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5. Jumlah kaki tiga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332141"/>
                  </a:ext>
                </a:extLst>
              </a:tr>
              <a:tr h="62609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6. Mempunyai ekor</a:t>
                      </a:r>
                      <a:endParaRPr lang="id-ID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9917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2F9585-1FE3-438C-97D3-3DA00FE29D43}"/>
              </a:ext>
            </a:extLst>
          </p:cNvPr>
          <p:cNvSpPr txBox="1"/>
          <p:nvPr/>
        </p:nvSpPr>
        <p:spPr>
          <a:xfrm>
            <a:off x="623484" y="986135"/>
            <a:ext cx="567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Data Testing</a:t>
            </a:r>
            <a:r>
              <a:rPr lang="en-US" sz="2400"/>
              <a:t>: data yang </a:t>
            </a:r>
            <a:r>
              <a:rPr lang="en-US" sz="2400">
                <a:solidFill>
                  <a:srgbClr val="C00000"/>
                </a:solidFill>
              </a:rPr>
              <a:t>akan dicari kelasnya </a:t>
            </a:r>
            <a:endParaRPr lang="id-ID" sz="2400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A29885-82C5-4F24-B2C9-FBB1273C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1981200"/>
            <a:ext cx="1200150" cy="13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08F4-08FF-4B23-9891-3C8A4581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710787"/>
          </a:xfrm>
        </p:spPr>
        <p:txBody>
          <a:bodyPr>
            <a:noAutofit/>
          </a:bodyPr>
          <a:lstStyle/>
          <a:p>
            <a:r>
              <a:rPr lang="en-US" sz="3600"/>
              <a:t>Tingkat Kemiripan Data Training dan </a:t>
            </a:r>
            <a:br>
              <a:rPr lang="en-US" sz="3600"/>
            </a:br>
            <a:r>
              <a:rPr lang="en-US" sz="3600"/>
              <a:t>Data Testing</a:t>
            </a:r>
            <a:endParaRPr lang="id-ID" sz="36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B3300C-FE3B-4424-A999-A97B3CDBA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833" y="1219200"/>
            <a:ext cx="5748334" cy="3279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3D198-4B8D-4EE1-8F74-35FC2737DFAB}"/>
              </a:ext>
            </a:extLst>
          </p:cNvPr>
          <p:cNvSpPr txBox="1"/>
          <p:nvPr/>
        </p:nvSpPr>
        <p:spPr>
          <a:xfrm>
            <a:off x="1152525" y="4648200"/>
            <a:ext cx="68389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/>
              <a:t>Jadi </a:t>
            </a:r>
            <a:r>
              <a:rPr lang="en-US" sz="2600">
                <a:solidFill>
                  <a:srgbClr val="0070C0"/>
                </a:solidFill>
              </a:rPr>
              <a:t>data testing </a:t>
            </a:r>
            <a:r>
              <a:rPr lang="en-US" sz="2600"/>
              <a:t>masuk ke dalam </a:t>
            </a:r>
            <a:r>
              <a:rPr lang="en-US" sz="2600">
                <a:solidFill>
                  <a:srgbClr val="C00000"/>
                </a:solidFill>
              </a:rPr>
              <a:t>kelas singa</a:t>
            </a:r>
            <a:r>
              <a:rPr lang="en-US" sz="2600"/>
              <a:t>, karena nilai tingkat kemiripan singa (sejumlah 4) lebih besar daripada nilai tingkat kemiripan kambing (sejumlah 2)</a:t>
            </a:r>
            <a:endParaRPr lang="id-ID" sz="2600"/>
          </a:p>
        </p:txBody>
      </p:sp>
    </p:spTree>
    <p:extLst>
      <p:ext uri="{BB962C8B-B14F-4D97-AF65-F5344CB8AC3E}">
        <p14:creationId xmlns:p14="http://schemas.microsoft.com/office/powerpoint/2010/main" val="20019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915400" cy="2387600"/>
          </a:xfrm>
        </p:spPr>
        <p:txBody>
          <a:bodyPr>
            <a:normAutofit/>
          </a:bodyPr>
          <a:lstStyle/>
          <a:p>
            <a:r>
              <a:rPr lang="en-US" sz="5400"/>
              <a:t>2. Tahapan Algoritme</a:t>
            </a:r>
            <a:br>
              <a:rPr lang="en-US" sz="5400"/>
            </a:br>
            <a:r>
              <a:rPr lang="en-US" sz="5400"/>
              <a:t> k-Nearest Neighbor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810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k-NN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062984"/>
              </p:ext>
            </p:extLst>
          </p:nvPr>
        </p:nvGraphicFramePr>
        <p:xfrm>
          <a:off x="228600" y="1066800"/>
          <a:ext cx="8763000" cy="5706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72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E88-497E-4E53-89CF-4D3B984A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7413"/>
            <a:ext cx="7600950" cy="710787"/>
          </a:xfrm>
        </p:spPr>
        <p:txBody>
          <a:bodyPr>
            <a:noAutofit/>
          </a:bodyPr>
          <a:lstStyle/>
          <a:p>
            <a:r>
              <a:rPr lang="en-US" sz="3800"/>
              <a:t>2.1 </a:t>
            </a:r>
            <a:r>
              <a:rPr lang="en-US" sz="4000"/>
              <a:t>Siapkan Dataset dan Tentukan Nilai Parameter k</a:t>
            </a:r>
            <a:endParaRPr lang="id-ID" sz="38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6E9F6B-AB71-421D-BC8E-CAFFB272F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30089"/>
              </p:ext>
            </p:extLst>
          </p:nvPr>
        </p:nvGraphicFramePr>
        <p:xfrm>
          <a:off x="628650" y="1905000"/>
          <a:ext cx="7886700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345863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94026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15849762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  <a:endParaRPr lang="id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</a:t>
                      </a:r>
                      <a:endParaRPr lang="id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Kelas</a:t>
                      </a:r>
                      <a:endParaRPr lang="id-ID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63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1,2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2,3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  <a:endParaRPr lang="id-ID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2,5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4,6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  <a:endParaRPr lang="id-ID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0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</a:t>
                      </a:r>
                      <a:endParaRPr lang="id-ID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6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5,6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1,2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</a:t>
                      </a:r>
                      <a:endParaRPr lang="id-ID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6,0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3,5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</a:t>
                      </a:r>
                      <a:endParaRPr lang="id-ID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45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1EDE03-E6E5-4511-91B1-0ED0FDDBCA59}"/>
              </a:ext>
            </a:extLst>
          </p:cNvPr>
          <p:cNvSpPr txBox="1"/>
          <p:nvPr/>
        </p:nvSpPr>
        <p:spPr>
          <a:xfrm>
            <a:off x="642857" y="1457980"/>
            <a:ext cx="238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Data Training</a:t>
            </a:r>
            <a:endParaRPr lang="id-ID" sz="280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EBFDE2F-C185-40D4-AF95-768556D070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808586"/>
              </p:ext>
            </p:extLst>
          </p:nvPr>
        </p:nvGraphicFramePr>
        <p:xfrm>
          <a:off x="613152" y="5334000"/>
          <a:ext cx="788670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345863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94026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1584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  <a:endParaRPr lang="id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</a:t>
                      </a:r>
                      <a:endParaRPr lang="id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Kelas</a:t>
                      </a:r>
                      <a:endParaRPr lang="id-ID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63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3,0</a:t>
                      </a:r>
                      <a:endParaRPr lang="id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2,0</a:t>
                      </a:r>
                      <a:endParaRPr lang="id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?</a:t>
                      </a:r>
                      <a:endParaRPr lang="id-ID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352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AB9887-F71C-4197-94A7-B89CFB157727}"/>
              </a:ext>
            </a:extLst>
          </p:cNvPr>
          <p:cNvSpPr txBox="1"/>
          <p:nvPr/>
        </p:nvSpPr>
        <p:spPr>
          <a:xfrm>
            <a:off x="613152" y="4886980"/>
            <a:ext cx="2248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Data Testing</a:t>
            </a:r>
            <a:endParaRPr lang="id-ID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2B358-D1D4-4ED9-BB3A-F6573C0D0F5A}"/>
              </a:ext>
            </a:extLst>
          </p:cNvPr>
          <p:cNvSpPr txBox="1"/>
          <p:nvPr/>
        </p:nvSpPr>
        <p:spPr>
          <a:xfrm>
            <a:off x="5695943" y="1214735"/>
            <a:ext cx="2803909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Nilai parameter K = 3</a:t>
            </a:r>
            <a:endParaRPr lang="id-ID" sz="2400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C184-7A65-4BAB-B667-EABE5EC9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3613"/>
            <a:ext cx="8362950" cy="710787"/>
          </a:xfrm>
        </p:spPr>
        <p:txBody>
          <a:bodyPr>
            <a:noAutofit/>
          </a:bodyPr>
          <a:lstStyle/>
          <a:p>
            <a:r>
              <a:rPr lang="en-US" sz="4000"/>
              <a:t>Visualisasi Data Training Vs. Data Testing</a:t>
            </a:r>
            <a:endParaRPr lang="id-ID" sz="40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9ABA07-BB48-4472-819B-18B88A5A4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976" y="1295400"/>
            <a:ext cx="626604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810C-BB08-4A2A-A316-8E2DDDD0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2.2 Hitung jarak antara data testing dan data training</a:t>
            </a:r>
            <a:endParaRPr lang="id-ID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252D92-DE4C-4B43-A4AA-E1F98DE92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498268"/>
              </p:ext>
            </p:extLst>
          </p:nvPr>
        </p:nvGraphicFramePr>
        <p:xfrm>
          <a:off x="457200" y="1447800"/>
          <a:ext cx="8229600" cy="3775516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870851">
                  <a:extLst>
                    <a:ext uri="{9D8B030D-6E8A-4147-A177-3AD203B41FA5}">
                      <a16:colId xmlns:a16="http://schemas.microsoft.com/office/drawing/2014/main" val="3843901940"/>
                    </a:ext>
                  </a:extLst>
                </a:gridCol>
                <a:gridCol w="881749">
                  <a:extLst>
                    <a:ext uri="{9D8B030D-6E8A-4147-A177-3AD203B41FA5}">
                      <a16:colId xmlns:a16="http://schemas.microsoft.com/office/drawing/2014/main" val="2708438831"/>
                    </a:ext>
                  </a:extLst>
                </a:gridCol>
                <a:gridCol w="1018553">
                  <a:extLst>
                    <a:ext uri="{9D8B030D-6E8A-4147-A177-3AD203B41FA5}">
                      <a16:colId xmlns:a16="http://schemas.microsoft.com/office/drawing/2014/main" val="3253789754"/>
                    </a:ext>
                  </a:extLst>
                </a:gridCol>
                <a:gridCol w="946746">
                  <a:extLst>
                    <a:ext uri="{9D8B030D-6E8A-4147-A177-3AD203B41FA5}">
                      <a16:colId xmlns:a16="http://schemas.microsoft.com/office/drawing/2014/main" val="2213489368"/>
                    </a:ext>
                  </a:extLst>
                </a:gridCol>
                <a:gridCol w="964262">
                  <a:extLst>
                    <a:ext uri="{9D8B030D-6E8A-4147-A177-3AD203B41FA5}">
                      <a16:colId xmlns:a16="http://schemas.microsoft.com/office/drawing/2014/main" val="2297718572"/>
                    </a:ext>
                  </a:extLst>
                </a:gridCol>
                <a:gridCol w="3547439">
                  <a:extLst>
                    <a:ext uri="{9D8B030D-6E8A-4147-A177-3AD203B41FA5}">
                      <a16:colId xmlns:a16="http://schemas.microsoft.com/office/drawing/2014/main" val="1242876144"/>
                    </a:ext>
                  </a:extLst>
                </a:gridCol>
              </a:tblGrid>
              <a:tr h="90516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Data Training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Kelas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Data Testing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Jarak Data Trainig ke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 Data Testing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70054"/>
                  </a:ext>
                </a:extLst>
              </a:tr>
              <a:tr h="618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94895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1,2</a:t>
                      </a:r>
                      <a:endParaRPr lang="id-ID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2,3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1,825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459885"/>
                  </a:ext>
                </a:extLst>
              </a:tr>
              <a:tr h="56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2,5</a:t>
                      </a:r>
                      <a:endParaRPr lang="id-ID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4,6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2,648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517286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4</a:t>
                      </a:r>
                      <a:endParaRPr lang="id-ID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1,414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125221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</a:rPr>
                        <a:t>5,6</a:t>
                      </a:r>
                      <a:endParaRPr lang="id-ID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1,2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2,721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35722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effectLst/>
                        </a:rPr>
                        <a:t>6,0</a:t>
                      </a:r>
                      <a:endParaRPr lang="id-ID" sz="24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3,5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>
                          <a:effectLst/>
                        </a:rPr>
                        <a:t>B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3,354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21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4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8ADD-9A38-44C7-80B4-3B496FFF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7413"/>
            <a:ext cx="7886700" cy="710787"/>
          </a:xfrm>
        </p:spPr>
        <p:txBody>
          <a:bodyPr>
            <a:normAutofit fontScale="90000"/>
          </a:bodyPr>
          <a:lstStyle/>
          <a:p>
            <a:r>
              <a:rPr lang="en-US"/>
              <a:t>Metode Penghitungan Jarak Antara Data Training dan Data Testing</a:t>
            </a:r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D948D2-2864-4544-9DF4-CFF0A95DC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7886700" cy="52244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Manhattan Distance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/>
              </a:p>
              <a:p>
                <a:r>
                  <a:rPr lang="en-US"/>
                  <a:t>Dan lain-lain....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D948D2-2864-4544-9DF4-CFF0A95DC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7886700" cy="5224462"/>
              </a:xfrm>
              <a:blipFill>
                <a:blip r:embed="rId2"/>
                <a:stretch>
                  <a:fillRect l="-1391" t="-1867" b="-2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62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810C-BB08-4A2A-A316-8E2DDDD0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4344"/>
            <a:ext cx="8058150" cy="710787"/>
          </a:xfrm>
        </p:spPr>
        <p:txBody>
          <a:bodyPr>
            <a:noAutofit/>
          </a:bodyPr>
          <a:lstStyle/>
          <a:p>
            <a:r>
              <a:rPr lang="en-US" sz="3600"/>
              <a:t>2.3 Urutkan data berdasarkan jarak terkecil</a:t>
            </a:r>
            <a:endParaRPr lang="id-ID" sz="36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252D92-DE4C-4B43-A4AA-E1F98DE92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696767"/>
              </p:ext>
            </p:extLst>
          </p:nvPr>
        </p:nvGraphicFramePr>
        <p:xfrm>
          <a:off x="457200" y="1447800"/>
          <a:ext cx="8229600" cy="3775516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870851">
                  <a:extLst>
                    <a:ext uri="{9D8B030D-6E8A-4147-A177-3AD203B41FA5}">
                      <a16:colId xmlns:a16="http://schemas.microsoft.com/office/drawing/2014/main" val="3843901940"/>
                    </a:ext>
                  </a:extLst>
                </a:gridCol>
                <a:gridCol w="881749">
                  <a:extLst>
                    <a:ext uri="{9D8B030D-6E8A-4147-A177-3AD203B41FA5}">
                      <a16:colId xmlns:a16="http://schemas.microsoft.com/office/drawing/2014/main" val="2708438831"/>
                    </a:ext>
                  </a:extLst>
                </a:gridCol>
                <a:gridCol w="1018553">
                  <a:extLst>
                    <a:ext uri="{9D8B030D-6E8A-4147-A177-3AD203B41FA5}">
                      <a16:colId xmlns:a16="http://schemas.microsoft.com/office/drawing/2014/main" val="3253789754"/>
                    </a:ext>
                  </a:extLst>
                </a:gridCol>
                <a:gridCol w="946746">
                  <a:extLst>
                    <a:ext uri="{9D8B030D-6E8A-4147-A177-3AD203B41FA5}">
                      <a16:colId xmlns:a16="http://schemas.microsoft.com/office/drawing/2014/main" val="2213489368"/>
                    </a:ext>
                  </a:extLst>
                </a:gridCol>
                <a:gridCol w="964262">
                  <a:extLst>
                    <a:ext uri="{9D8B030D-6E8A-4147-A177-3AD203B41FA5}">
                      <a16:colId xmlns:a16="http://schemas.microsoft.com/office/drawing/2014/main" val="2297718572"/>
                    </a:ext>
                  </a:extLst>
                </a:gridCol>
                <a:gridCol w="3547439">
                  <a:extLst>
                    <a:ext uri="{9D8B030D-6E8A-4147-A177-3AD203B41FA5}">
                      <a16:colId xmlns:a16="http://schemas.microsoft.com/office/drawing/2014/main" val="1242876144"/>
                    </a:ext>
                  </a:extLst>
                </a:gridCol>
              </a:tblGrid>
              <a:tr h="90516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Data Training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Kelas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Data Testing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Jarak Data Trainig ke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 Data Testing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70054"/>
                  </a:ext>
                </a:extLst>
              </a:tr>
              <a:tr h="618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94895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1,414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459885"/>
                  </a:ext>
                </a:extLst>
              </a:tr>
              <a:tr h="56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1,82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517286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2,64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125221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2,72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35722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3,354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21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74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810C-BB08-4A2A-A316-8E2DDDD0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613"/>
            <a:ext cx="8058150" cy="710787"/>
          </a:xfrm>
        </p:spPr>
        <p:txBody>
          <a:bodyPr>
            <a:noAutofit/>
          </a:bodyPr>
          <a:lstStyle/>
          <a:p>
            <a:r>
              <a:rPr lang="en-US" sz="3600"/>
              <a:t>2.4 Kelompokkan data berdasarkan k-tetangga terdekat</a:t>
            </a:r>
            <a:endParaRPr lang="id-ID" sz="36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252D92-DE4C-4B43-A4AA-E1F98DE920F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447800"/>
          <a:ext cx="8229600" cy="3775516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870851">
                  <a:extLst>
                    <a:ext uri="{9D8B030D-6E8A-4147-A177-3AD203B41FA5}">
                      <a16:colId xmlns:a16="http://schemas.microsoft.com/office/drawing/2014/main" val="3843901940"/>
                    </a:ext>
                  </a:extLst>
                </a:gridCol>
                <a:gridCol w="881749">
                  <a:extLst>
                    <a:ext uri="{9D8B030D-6E8A-4147-A177-3AD203B41FA5}">
                      <a16:colId xmlns:a16="http://schemas.microsoft.com/office/drawing/2014/main" val="2708438831"/>
                    </a:ext>
                  </a:extLst>
                </a:gridCol>
                <a:gridCol w="1018553">
                  <a:extLst>
                    <a:ext uri="{9D8B030D-6E8A-4147-A177-3AD203B41FA5}">
                      <a16:colId xmlns:a16="http://schemas.microsoft.com/office/drawing/2014/main" val="3253789754"/>
                    </a:ext>
                  </a:extLst>
                </a:gridCol>
                <a:gridCol w="946746">
                  <a:extLst>
                    <a:ext uri="{9D8B030D-6E8A-4147-A177-3AD203B41FA5}">
                      <a16:colId xmlns:a16="http://schemas.microsoft.com/office/drawing/2014/main" val="2213489368"/>
                    </a:ext>
                  </a:extLst>
                </a:gridCol>
                <a:gridCol w="964262">
                  <a:extLst>
                    <a:ext uri="{9D8B030D-6E8A-4147-A177-3AD203B41FA5}">
                      <a16:colId xmlns:a16="http://schemas.microsoft.com/office/drawing/2014/main" val="2297718572"/>
                    </a:ext>
                  </a:extLst>
                </a:gridCol>
                <a:gridCol w="3547439">
                  <a:extLst>
                    <a:ext uri="{9D8B030D-6E8A-4147-A177-3AD203B41FA5}">
                      <a16:colId xmlns:a16="http://schemas.microsoft.com/office/drawing/2014/main" val="1242876144"/>
                    </a:ext>
                  </a:extLst>
                </a:gridCol>
              </a:tblGrid>
              <a:tr h="90516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Data Training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Kelas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Data Testing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Jarak Data Trainig ke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 Data Testing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70054"/>
                  </a:ext>
                </a:extLst>
              </a:tr>
              <a:tr h="618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94895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1,414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459885"/>
                  </a:ext>
                </a:extLst>
              </a:tr>
              <a:tr h="56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1,82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517286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2,64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125221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2,72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35722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3,354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216775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FF3EEC-0D32-4AD5-81AD-400A2D908953}"/>
              </a:ext>
            </a:extLst>
          </p:cNvPr>
          <p:cNvSpPr/>
          <p:nvPr/>
        </p:nvSpPr>
        <p:spPr>
          <a:xfrm>
            <a:off x="228600" y="2819400"/>
            <a:ext cx="8763000" cy="1524000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342D3-E8E7-4502-BF21-DD5EC2092E34}"/>
              </a:ext>
            </a:extLst>
          </p:cNvPr>
          <p:cNvSpPr txBox="1"/>
          <p:nvPr/>
        </p:nvSpPr>
        <p:spPr>
          <a:xfrm>
            <a:off x="457200" y="5681420"/>
            <a:ext cx="2803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Nilai parameter K = 3</a:t>
            </a:r>
            <a:endParaRPr lang="id-ID" sz="2400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7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827068-F749-49A3-8B0B-898E7B3B56C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56F67-75AE-41CE-8290-EE636E13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45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810C-BB08-4A2A-A316-8E2DDDD0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613"/>
            <a:ext cx="8058150" cy="710787"/>
          </a:xfrm>
        </p:spPr>
        <p:txBody>
          <a:bodyPr>
            <a:noAutofit/>
          </a:bodyPr>
          <a:lstStyle/>
          <a:p>
            <a:r>
              <a:rPr lang="en-US" sz="3600"/>
              <a:t>2.4 Kelompokkan data berdasarkan k-tetangga terdekat</a:t>
            </a:r>
            <a:endParaRPr lang="id-ID" sz="36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252D92-DE4C-4B43-A4AA-E1F98DE92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13154"/>
              </p:ext>
            </p:extLst>
          </p:nvPr>
        </p:nvGraphicFramePr>
        <p:xfrm>
          <a:off x="457200" y="1663162"/>
          <a:ext cx="8229600" cy="2832638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870851">
                  <a:extLst>
                    <a:ext uri="{9D8B030D-6E8A-4147-A177-3AD203B41FA5}">
                      <a16:colId xmlns:a16="http://schemas.microsoft.com/office/drawing/2014/main" val="3843901940"/>
                    </a:ext>
                  </a:extLst>
                </a:gridCol>
                <a:gridCol w="881749">
                  <a:extLst>
                    <a:ext uri="{9D8B030D-6E8A-4147-A177-3AD203B41FA5}">
                      <a16:colId xmlns:a16="http://schemas.microsoft.com/office/drawing/2014/main" val="2708438831"/>
                    </a:ext>
                  </a:extLst>
                </a:gridCol>
                <a:gridCol w="1018553">
                  <a:extLst>
                    <a:ext uri="{9D8B030D-6E8A-4147-A177-3AD203B41FA5}">
                      <a16:colId xmlns:a16="http://schemas.microsoft.com/office/drawing/2014/main" val="3253789754"/>
                    </a:ext>
                  </a:extLst>
                </a:gridCol>
                <a:gridCol w="946746">
                  <a:extLst>
                    <a:ext uri="{9D8B030D-6E8A-4147-A177-3AD203B41FA5}">
                      <a16:colId xmlns:a16="http://schemas.microsoft.com/office/drawing/2014/main" val="2213489368"/>
                    </a:ext>
                  </a:extLst>
                </a:gridCol>
                <a:gridCol w="964262">
                  <a:extLst>
                    <a:ext uri="{9D8B030D-6E8A-4147-A177-3AD203B41FA5}">
                      <a16:colId xmlns:a16="http://schemas.microsoft.com/office/drawing/2014/main" val="2297718572"/>
                    </a:ext>
                  </a:extLst>
                </a:gridCol>
                <a:gridCol w="3547439">
                  <a:extLst>
                    <a:ext uri="{9D8B030D-6E8A-4147-A177-3AD203B41FA5}">
                      <a16:colId xmlns:a16="http://schemas.microsoft.com/office/drawing/2014/main" val="1242876144"/>
                    </a:ext>
                  </a:extLst>
                </a:gridCol>
              </a:tblGrid>
              <a:tr h="90516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Data Training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Kelas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Data Testing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Jarak Data Trainig ke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 Data Testing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70054"/>
                  </a:ext>
                </a:extLst>
              </a:tr>
              <a:tr h="618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94895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1,414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459885"/>
                  </a:ext>
                </a:extLst>
              </a:tr>
              <a:tr h="56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1,82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517286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2,64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1252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A342D3-E8E7-4502-BF21-DD5EC2092E34}"/>
              </a:ext>
            </a:extLst>
          </p:cNvPr>
          <p:cNvSpPr txBox="1"/>
          <p:nvPr/>
        </p:nvSpPr>
        <p:spPr>
          <a:xfrm>
            <a:off x="457200" y="5681420"/>
            <a:ext cx="2803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chemeClr val="accent2"/>
                </a:solidFill>
              </a:rPr>
              <a:t>Nilai parameter K = 3</a:t>
            </a:r>
            <a:endParaRPr lang="id-ID" sz="2400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4A52-7FBE-49F5-953E-4AE32B6E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18"/>
            <a:ext cx="8686800" cy="710787"/>
          </a:xfrm>
        </p:spPr>
        <p:txBody>
          <a:bodyPr>
            <a:normAutofit fontScale="90000"/>
          </a:bodyPr>
          <a:lstStyle/>
          <a:p>
            <a:pPr lvl="0"/>
            <a:r>
              <a:rPr lang="en-US"/>
              <a:t>2.5 Gunakan kelas mayoritas pada langkah sebelumnya sebagai nilai prediksi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D7D57BFE-CF49-4465-9834-1D656E3C6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946328"/>
              </p:ext>
            </p:extLst>
          </p:nvPr>
        </p:nvGraphicFramePr>
        <p:xfrm>
          <a:off x="628650" y="1295400"/>
          <a:ext cx="8229600" cy="2832638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870851">
                  <a:extLst>
                    <a:ext uri="{9D8B030D-6E8A-4147-A177-3AD203B41FA5}">
                      <a16:colId xmlns:a16="http://schemas.microsoft.com/office/drawing/2014/main" val="3843901940"/>
                    </a:ext>
                  </a:extLst>
                </a:gridCol>
                <a:gridCol w="881749">
                  <a:extLst>
                    <a:ext uri="{9D8B030D-6E8A-4147-A177-3AD203B41FA5}">
                      <a16:colId xmlns:a16="http://schemas.microsoft.com/office/drawing/2014/main" val="2708438831"/>
                    </a:ext>
                  </a:extLst>
                </a:gridCol>
                <a:gridCol w="1018553">
                  <a:extLst>
                    <a:ext uri="{9D8B030D-6E8A-4147-A177-3AD203B41FA5}">
                      <a16:colId xmlns:a16="http://schemas.microsoft.com/office/drawing/2014/main" val="3253789754"/>
                    </a:ext>
                  </a:extLst>
                </a:gridCol>
                <a:gridCol w="946746">
                  <a:extLst>
                    <a:ext uri="{9D8B030D-6E8A-4147-A177-3AD203B41FA5}">
                      <a16:colId xmlns:a16="http://schemas.microsoft.com/office/drawing/2014/main" val="2213489368"/>
                    </a:ext>
                  </a:extLst>
                </a:gridCol>
                <a:gridCol w="964262">
                  <a:extLst>
                    <a:ext uri="{9D8B030D-6E8A-4147-A177-3AD203B41FA5}">
                      <a16:colId xmlns:a16="http://schemas.microsoft.com/office/drawing/2014/main" val="2297718572"/>
                    </a:ext>
                  </a:extLst>
                </a:gridCol>
                <a:gridCol w="3547439">
                  <a:extLst>
                    <a:ext uri="{9D8B030D-6E8A-4147-A177-3AD203B41FA5}">
                      <a16:colId xmlns:a16="http://schemas.microsoft.com/office/drawing/2014/main" val="1242876144"/>
                    </a:ext>
                  </a:extLst>
                </a:gridCol>
              </a:tblGrid>
              <a:tr h="90516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Data Training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Kelas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Data Testing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Jarak Data Trainig ke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 Data Testing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070054"/>
                  </a:ext>
                </a:extLst>
              </a:tr>
              <a:tr h="618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id-ID" sz="2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94895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>
                          <a:solidFill>
                            <a:srgbClr val="00206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1,414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459885"/>
                  </a:ext>
                </a:extLst>
              </a:tr>
              <a:tr h="56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>
                          <a:solidFill>
                            <a:srgbClr val="00206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1,82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517286"/>
                  </a:ext>
                </a:extLst>
              </a:tr>
              <a:tr h="471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1">
                          <a:solidFill>
                            <a:srgbClr val="00206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2,64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id-ID" sz="2400" b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12522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C5FBB9-1970-4D3D-B4D3-2146BC635071}"/>
              </a:ext>
            </a:extLst>
          </p:cNvPr>
          <p:cNvSpPr/>
          <p:nvPr/>
        </p:nvSpPr>
        <p:spPr>
          <a:xfrm>
            <a:off x="2362200" y="2514600"/>
            <a:ext cx="1143000" cy="1828800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2470B-BEF0-4882-B1C4-E7228D47DE82}"/>
              </a:ext>
            </a:extLst>
          </p:cNvPr>
          <p:cNvSpPr txBox="1"/>
          <p:nvPr/>
        </p:nvSpPr>
        <p:spPr>
          <a:xfrm>
            <a:off x="628650" y="4572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Kesimpulan: Berdasarkan data pada tabel di atas, </a:t>
            </a:r>
            <a:r>
              <a:rPr lang="en-US" sz="2400">
                <a:solidFill>
                  <a:srgbClr val="0070C0"/>
                </a:solidFill>
              </a:rPr>
              <a:t>jumlah data kelas A lebih besar daripada jumlah data kelas B</a:t>
            </a:r>
            <a:r>
              <a:rPr lang="en-US" sz="2400"/>
              <a:t>, dengan proporsi kelas A sejumlah 67%, sedangkan kelas B sejumlah 33%, sehingga dapat disimpulkan bahwa </a:t>
            </a:r>
            <a:r>
              <a:rPr lang="en-US" sz="2400">
                <a:solidFill>
                  <a:srgbClr val="C00000"/>
                </a:solidFill>
              </a:rPr>
              <a:t>data testing X=3, Y=2 masuk ke dalam </a:t>
            </a:r>
            <a:r>
              <a:rPr lang="en-US" sz="2400" b="1">
                <a:solidFill>
                  <a:srgbClr val="C00000"/>
                </a:solidFill>
              </a:rPr>
              <a:t>kelas A</a:t>
            </a:r>
            <a:endParaRPr lang="id-ID" sz="2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1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0052A-A0CC-406D-A8ED-760DFF090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64618"/>
            <a:ext cx="7772400" cy="1528763"/>
          </a:xfrm>
        </p:spPr>
        <p:txBody>
          <a:bodyPr>
            <a:normAutofit fontScale="90000"/>
          </a:bodyPr>
          <a:lstStyle/>
          <a:p>
            <a:r>
              <a:rPr lang="en-US"/>
              <a:t>3. Implementasi Algoritme k-Nearest Neighbor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482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9AE9-84F7-4C6A-906B-9B1C6266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Cooming Soon...</a:t>
            </a:r>
            <a:endParaRPr lang="id-ID"/>
          </a:p>
        </p:txBody>
      </p:sp>
      <p:pic>
        <p:nvPicPr>
          <p:cNvPr id="1026" name="Picture 2" descr="Gambar mungkin berisi: teks">
            <a:extLst>
              <a:ext uri="{FF2B5EF4-FFF2-40B4-BE49-F238E27FC236}">
                <a16:creationId xmlns:a16="http://schemas.microsoft.com/office/drawing/2014/main" id="{7308F4EF-E371-4C7A-9D18-C2F890264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31" y="1066800"/>
            <a:ext cx="3543338" cy="563758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0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50EA6-7383-431D-AD21-B87B549FA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/>
              <a:t>3.1 Dasar Pemrograman PHP </a:t>
            </a:r>
            <a:br>
              <a:rPr lang="en-US"/>
            </a:br>
            <a:r>
              <a:rPr lang="en-US"/>
              <a:t>untuk Klasifikasi Dataset Dummy Menggunakan Algoritme </a:t>
            </a:r>
            <a:br>
              <a:rPr lang="en-US"/>
            </a:br>
            <a:r>
              <a:rPr lang="en-US"/>
              <a:t>k-Nearest Neighbor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811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5CEB-D045-49C8-B208-9F05F734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/>
              <a:t>Clone atau Download Repository</a:t>
            </a:r>
            <a:endParaRPr lang="id-ID" sz="38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22B245-1CAB-4D41-9240-4CDF781E2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066800"/>
            <a:ext cx="8991600" cy="4527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BBFA4-F8D4-498B-898C-4C1AA95330FA}"/>
              </a:ext>
            </a:extLst>
          </p:cNvPr>
          <p:cNvSpPr txBox="1"/>
          <p:nvPr/>
        </p:nvSpPr>
        <p:spPr>
          <a:xfrm>
            <a:off x="1413468" y="5801532"/>
            <a:ext cx="6469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i="1">
                <a:solidFill>
                  <a:srgbClr val="C00000"/>
                </a:solidFill>
              </a:rPr>
              <a:t>https://github.com/jokosuntoro/intelligent-system</a:t>
            </a:r>
          </a:p>
        </p:txBody>
      </p:sp>
    </p:spTree>
    <p:extLst>
      <p:ext uri="{BB962C8B-B14F-4D97-AF65-F5344CB8AC3E}">
        <p14:creationId xmlns:p14="http://schemas.microsoft.com/office/powerpoint/2010/main" val="4200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2003-91A8-4F74-8977-FCC1B101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/>
              <a:t>Direktori Folder dan File</a:t>
            </a:r>
            <a:endParaRPr lang="id-ID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9F94-6727-437A-861E-B75A809E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49889"/>
            <a:ext cx="5753100" cy="3060147"/>
          </a:xfrm>
        </p:spPr>
        <p:txBody>
          <a:bodyPr>
            <a:normAutofit/>
          </a:bodyPr>
          <a:lstStyle/>
          <a:p>
            <a:r>
              <a:rPr lang="en-US" sz="2400"/>
              <a:t>Ekstrak folder </a:t>
            </a:r>
            <a:r>
              <a:rPr lang="en-US" sz="2400">
                <a:solidFill>
                  <a:srgbClr val="C00000"/>
                </a:solidFill>
              </a:rPr>
              <a:t>intelligent-system.rar</a:t>
            </a:r>
          </a:p>
          <a:p>
            <a:r>
              <a:rPr lang="en-US" sz="2400"/>
              <a:t>Ubah nama folder menjadi </a:t>
            </a:r>
            <a:r>
              <a:rPr lang="en-US" sz="2400">
                <a:solidFill>
                  <a:srgbClr val="C00000"/>
                </a:solidFill>
              </a:rPr>
              <a:t>php-dm</a:t>
            </a:r>
          </a:p>
          <a:p>
            <a:r>
              <a:rPr lang="en-US" sz="2400"/>
              <a:t>Simpan ke dalam folder </a:t>
            </a:r>
            <a:r>
              <a:rPr lang="en-US" sz="2400">
                <a:solidFill>
                  <a:srgbClr val="C00000"/>
                </a:solidFill>
              </a:rPr>
              <a:t>htdocs</a:t>
            </a:r>
            <a:r>
              <a:rPr lang="en-US" sz="2400"/>
              <a:t> (</a:t>
            </a:r>
            <a:r>
              <a:rPr lang="en-US" sz="2400">
                <a:solidFill>
                  <a:srgbClr val="0070C0"/>
                </a:solidFill>
              </a:rPr>
              <a:t>.../xampp/htdocs/php-dm</a:t>
            </a:r>
            <a:r>
              <a:rPr lang="en-US" sz="2400"/>
              <a:t>)</a:t>
            </a:r>
          </a:p>
          <a:p>
            <a:r>
              <a:rPr lang="en-US" sz="2400"/>
              <a:t>Buat file bernama </a:t>
            </a:r>
            <a:r>
              <a:rPr lang="en-US" sz="2400">
                <a:solidFill>
                  <a:srgbClr val="C00000"/>
                </a:solidFill>
              </a:rPr>
              <a:t>knn-dummy.php</a:t>
            </a:r>
            <a:r>
              <a:rPr lang="en-US" sz="2400"/>
              <a:t>, kemudian simpan ke dalam folder </a:t>
            </a:r>
            <a:r>
              <a:rPr lang="en-US" sz="2400">
                <a:solidFill>
                  <a:srgbClr val="0070C0"/>
                </a:solidFill>
              </a:rPr>
              <a:t>.../xampp/htdocs/php-dm/public</a:t>
            </a:r>
          </a:p>
          <a:p>
            <a:pPr marL="0" indent="0">
              <a:buNone/>
            </a:pPr>
            <a:endParaRPr lang="en-US" sz="2400"/>
          </a:p>
          <a:p>
            <a:endParaRPr lang="id-ID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7ED7C-3401-4587-903C-94F58B7B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042" y="1492480"/>
            <a:ext cx="3692958" cy="50607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096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B3B4-98B2-4567-85D0-9EB6F19B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Cek Composer</a:t>
            </a:r>
            <a:endParaRPr lang="id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69174C-76F4-4907-B699-AB7BD99D2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78" y="1828800"/>
            <a:ext cx="7853628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63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1060-B60E-49DA-B5BE-023C7606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Class pada Composer</a:t>
            </a:r>
            <a:endParaRPr lang="id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D83C0-E120-4E6C-8E25-1859733F9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456" y="1778995"/>
            <a:ext cx="7877894" cy="33000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35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ECE7-5FD2-490E-95C2-994B3F4B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Code knn-dummy.php</a:t>
            </a:r>
            <a:endParaRPr lang="id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2ED731-C0D8-40E7-AFDE-3A0F5DD23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1066800"/>
            <a:ext cx="6438900" cy="54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2AF753-6C3A-4C23-BF1F-94C00A38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9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824C-20C9-4B06-ACC2-9752DD9B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Tampilan Browser</a:t>
            </a:r>
            <a:endParaRPr lang="id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09AB16-AC3E-4F0B-AA80-B331FCC28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852" y="1985962"/>
            <a:ext cx="6988295" cy="2886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86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4557D-61A3-44E5-9C80-D61EB7116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0318"/>
            <a:ext cx="9144000" cy="1757363"/>
          </a:xfrm>
        </p:spPr>
        <p:txBody>
          <a:bodyPr>
            <a:normAutofit fontScale="90000"/>
          </a:bodyPr>
          <a:lstStyle/>
          <a:p>
            <a:r>
              <a:rPr lang="en-US"/>
              <a:t>3.2 Sistem Cerdas untuk Prediksi Penyakit Kanker Payudara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353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F89E-72B0-49AF-BACA-A8B783E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Direktori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62DC-681E-4DC3-B3ED-2F2ED472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.../xampp/htdocs/php-dm/public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37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FBA851-B830-4F89-9AEC-92B9D40FF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28540"/>
            <a:ext cx="7772400" cy="2600920"/>
          </a:xfrm>
        </p:spPr>
        <p:txBody>
          <a:bodyPr>
            <a:noAutofit/>
          </a:bodyPr>
          <a:lstStyle/>
          <a:p>
            <a:r>
              <a:rPr lang="en-US" sz="18000" b="1">
                <a:solidFill>
                  <a:schemeClr val="tx2"/>
                </a:solidFill>
                <a:latin typeface="Palace Script MT" panose="030303020206070C0B05" pitchFamily="66" charset="0"/>
              </a:rPr>
              <a:t>Thank You</a:t>
            </a:r>
            <a:endParaRPr lang="id-ID" sz="18000" b="1">
              <a:solidFill>
                <a:schemeClr val="tx2"/>
              </a:solidFill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2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Bache, K., &amp; Lichman, M. (2013). </a:t>
            </a:r>
            <a:r>
              <a:rPr lang="id-ID" sz="2000" dirty="0">
                <a:solidFill>
                  <a:srgbClr val="C00000"/>
                </a:solidFill>
              </a:rPr>
              <a:t>UCI Machine Learning Repository</a:t>
            </a:r>
            <a:r>
              <a:rPr lang="id-ID" sz="2000" dirty="0"/>
              <a:t>. Retrieved from http://www.ics.uci.edu/~mlearn/MLRepository.html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Ethem</a:t>
            </a:r>
            <a:r>
              <a:rPr lang="en-US" sz="2000" dirty="0"/>
              <a:t> </a:t>
            </a:r>
            <a:r>
              <a:rPr lang="en-US" sz="2000" dirty="0" err="1"/>
              <a:t>Alpaydin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C00000"/>
                </a:solidFill>
              </a:rPr>
              <a:t>Introduction to Machine Learning.</a:t>
            </a:r>
            <a:r>
              <a:rPr lang="en-US" sz="2000" dirty="0"/>
              <a:t> 3rd ed. </a:t>
            </a:r>
            <a:r>
              <a:rPr lang="en-US" sz="2000" i="1" dirty="0"/>
              <a:t>MIT Press.</a:t>
            </a:r>
            <a:r>
              <a:rPr lang="en-US" sz="2000" dirty="0"/>
              <a:t> 2014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Harrington, P. (2012).</a:t>
            </a:r>
            <a:r>
              <a:rPr lang="id-ID" sz="2000" dirty="0">
                <a:solidFill>
                  <a:srgbClr val="C00000"/>
                </a:solidFill>
              </a:rPr>
              <a:t> Machine Learning in Action</a:t>
            </a:r>
            <a:r>
              <a:rPr lang="id-ID" sz="2000" dirty="0"/>
              <a:t>. United States of America: Manning Publications Co.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Hofmann, M., &amp; Klinkenberg, R. (2013). </a:t>
            </a:r>
            <a:r>
              <a:rPr lang="id-ID" sz="2000" dirty="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 dirty="0"/>
              <a:t>. CRC Press Taylor &amp; Francis Group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Ian H. Witten, Frank Eibe, Mark A. Hall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 </a:t>
            </a:r>
            <a:r>
              <a:rPr lang="id-ID" sz="2000" dirty="0">
                <a:solidFill>
                  <a:srgbClr val="C00000"/>
                </a:solidFill>
              </a:rPr>
              <a:t>P</a:t>
            </a:r>
            <a:r>
              <a:rPr lang="en-US" sz="2000" dirty="0" err="1">
                <a:solidFill>
                  <a:srgbClr val="C00000"/>
                </a:solidFill>
              </a:rPr>
              <a:t>ractical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M</a:t>
            </a:r>
            <a:r>
              <a:rPr lang="en-US" sz="2000" dirty="0" err="1">
                <a:solidFill>
                  <a:srgbClr val="C00000"/>
                </a:solidFill>
              </a:rPr>
              <a:t>achine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earning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ools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3rd </a:t>
            </a:r>
            <a:r>
              <a:rPr lang="id-ID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id-ID" sz="2000" dirty="0">
                <a:solidFill>
                  <a:srgbClr val="C00000"/>
                </a:solidFill>
              </a:rPr>
              <a:t>ition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2011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Jiawei</a:t>
            </a:r>
            <a:r>
              <a:rPr lang="en-US" sz="2000" dirty="0"/>
              <a:t> Han</a:t>
            </a:r>
            <a:r>
              <a:rPr lang="id-ID" sz="2000" dirty="0"/>
              <a:t> and Micheline Kamber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Concepts and Techniques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Third Edition.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</a:t>
            </a:r>
            <a:r>
              <a:rPr lang="en-US" sz="2000" dirty="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Lantz, Brett. </a:t>
            </a:r>
            <a:r>
              <a:rPr lang="en-US" sz="2000" dirty="0">
                <a:solidFill>
                  <a:srgbClr val="C00000"/>
                </a:solidFill>
              </a:rPr>
              <a:t>Machine Learning with R</a:t>
            </a:r>
            <a:r>
              <a:rPr lang="en-US" sz="2000" dirty="0"/>
              <a:t>.  </a:t>
            </a:r>
            <a:r>
              <a:rPr lang="en-US" sz="2000" i="1" dirty="0" err="1"/>
              <a:t>Packt</a:t>
            </a:r>
            <a:r>
              <a:rPr lang="en-US" sz="2000" i="1" dirty="0"/>
              <a:t> Publishing</a:t>
            </a:r>
            <a:r>
              <a:rPr lang="en-US" sz="2000" dirty="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Larose, D. T. (2006). </a:t>
            </a:r>
            <a:r>
              <a:rPr lang="id-ID" sz="2000" dirty="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 dirty="0"/>
              <a:t>. Canada: Willey Publishing, Inc.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Noth</a:t>
            </a:r>
            <a:r>
              <a:rPr lang="en-US" sz="2000" dirty="0"/>
              <a:t>, Matthew. </a:t>
            </a:r>
            <a:r>
              <a:rPr lang="en-US" sz="2000" dirty="0">
                <a:solidFill>
                  <a:srgbClr val="C00000"/>
                </a:solidFill>
              </a:rPr>
              <a:t>Data Mining for The Masses</a:t>
            </a:r>
            <a:r>
              <a:rPr lang="en-US" sz="2000" dirty="0"/>
              <a:t>. </a:t>
            </a:r>
            <a:r>
              <a:rPr lang="en-US" sz="2000" i="1" dirty="0"/>
              <a:t>Creative Commons Attribution</a:t>
            </a:r>
            <a:r>
              <a:rPr lang="en-US" sz="2000" dirty="0"/>
              <a:t>. 2012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V. Kotu, </a:t>
            </a:r>
            <a:r>
              <a:rPr lang="id-ID" sz="2000" dirty="0">
                <a:solidFill>
                  <a:srgbClr val="C00000"/>
                </a:solidFill>
              </a:rPr>
              <a:t>Predictive analytics and data mining</a:t>
            </a:r>
            <a:r>
              <a:rPr lang="id-ID" sz="2000" dirty="0"/>
              <a:t>. USA: Elsevier Inc., 2015.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Wahono, R. S. (2016). </a:t>
            </a:r>
            <a:r>
              <a:rPr lang="id-ID" sz="2000" dirty="0">
                <a:solidFill>
                  <a:srgbClr val="C00000"/>
                </a:solidFill>
              </a:rPr>
              <a:t>Computing Courses Data Mining</a:t>
            </a:r>
            <a:r>
              <a:rPr lang="id-ID" sz="2000" dirty="0"/>
              <a:t>. Retrieved from http://romisatriawahono.net/dm/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EECD8-D367-4266-A982-F47BE7AB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7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Textbooks</a:t>
            </a:r>
          </a:p>
        </p:txBody>
      </p:sp>
      <p:pic>
        <p:nvPicPr>
          <p:cNvPr id="7" name="Picture 2" descr="C:\Users\joko\Pictures\RUMPI DOSA\DM-H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4470" y="3705228"/>
            <a:ext cx="2532235" cy="3129783"/>
          </a:xfrm>
          <a:prstGeom prst="rect">
            <a:avLst/>
          </a:prstGeom>
          <a:noFill/>
        </p:spPr>
      </p:pic>
      <p:pic>
        <p:nvPicPr>
          <p:cNvPr id="8" name="Picture 4" descr="C:\Users\joko\Pictures\RUMPI DOSA\DM-Witt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11" y="3069845"/>
            <a:ext cx="2133600" cy="2663893"/>
          </a:xfrm>
          <a:prstGeom prst="rect">
            <a:avLst/>
          </a:prstGeom>
          <a:noFill/>
        </p:spPr>
      </p:pic>
      <p:pic>
        <p:nvPicPr>
          <p:cNvPr id="9" name="Picture 5" descr="C:\Users\joko\Pictures\RUMPI DOSA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6966" y="2841245"/>
            <a:ext cx="2346139" cy="265747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5269" y="1066800"/>
            <a:ext cx="2133600" cy="276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41409" y="1066800"/>
            <a:ext cx="1981200" cy="25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1974" r="8267"/>
          <a:stretch/>
        </p:blipFill>
        <p:spPr>
          <a:xfrm>
            <a:off x="196852" y="1110873"/>
            <a:ext cx="2152798" cy="267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7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915400" cy="2387600"/>
          </a:xfrm>
        </p:spPr>
        <p:txBody>
          <a:bodyPr>
            <a:normAutofit/>
          </a:bodyPr>
          <a:lstStyle/>
          <a:p>
            <a:r>
              <a:rPr lang="en-US" sz="5400"/>
              <a:t>1. Pengenalan Algoritme</a:t>
            </a:r>
            <a:br>
              <a:rPr lang="en-US" sz="5400"/>
            </a:br>
            <a:r>
              <a:rPr lang="en-US" sz="5400"/>
              <a:t> k-Nearest Neighbor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758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C27F-4ECB-4DB7-8913-4B8544E8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1.1 Definisi Algoritme k-Nearest Neighbor</a:t>
            </a:r>
            <a:endParaRPr lang="id-ID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955D-42C4-404D-8334-1E263C80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k-NN </a:t>
            </a:r>
            <a:r>
              <a:rPr lang="en-US">
                <a:solidFill>
                  <a:srgbClr val="0070C0"/>
                </a:solidFill>
              </a:rPr>
              <a:t>mengidentifikasi nilai “k”</a:t>
            </a:r>
            <a:r>
              <a:rPr lang="en-US"/>
              <a:t> pada data training yang merupakan </a:t>
            </a:r>
            <a:r>
              <a:rPr lang="en-US">
                <a:solidFill>
                  <a:srgbClr val="C00000"/>
                </a:solidFill>
              </a:rPr>
              <a:t>“tetangga terdekat”</a:t>
            </a:r>
            <a:r>
              <a:rPr lang="en-US"/>
              <a:t> (Lantz, 2013)</a:t>
            </a:r>
          </a:p>
          <a:p>
            <a:r>
              <a:rPr lang="en-US">
                <a:solidFill>
                  <a:srgbClr val="0070C0"/>
                </a:solidFill>
              </a:rPr>
              <a:t>Metode </a:t>
            </a:r>
            <a:r>
              <a:rPr lang="en-US"/>
              <a:t>untuk melakukan </a:t>
            </a:r>
            <a:r>
              <a:rPr lang="en-US">
                <a:solidFill>
                  <a:srgbClr val="0070C0"/>
                </a:solidFill>
              </a:rPr>
              <a:t>klasifikasi </a:t>
            </a:r>
            <a:r>
              <a:rPr lang="en-US"/>
              <a:t>terhadap objek berdasarkan </a:t>
            </a:r>
            <a:r>
              <a:rPr lang="en-US">
                <a:solidFill>
                  <a:srgbClr val="C00000"/>
                </a:solidFill>
              </a:rPr>
              <a:t>pembelajaran yang jaraknya paling dekat dengan objek</a:t>
            </a:r>
            <a:r>
              <a:rPr lang="en-US"/>
              <a:t> tersebut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154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9517-FAD8-4E4F-AC07-8C26A6A2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1.2 Konsep Algoritme k-Nearest Neighbor</a:t>
            </a:r>
            <a:endParaRPr lang="id-ID" sz="36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97298A-5421-45C3-B9E4-621779B59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262" y="1143000"/>
            <a:ext cx="6511476" cy="531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7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9517-FAD8-4E4F-AC07-8C26A6A2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Data Training</a:t>
            </a:r>
            <a:endParaRPr lang="id-ID" sz="360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980228-ECF3-4B86-B524-622F58C0F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567462"/>
              </p:ext>
            </p:extLst>
          </p:nvPr>
        </p:nvGraphicFramePr>
        <p:xfrm>
          <a:off x="838200" y="1525252"/>
          <a:ext cx="7886700" cy="51803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1151991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933387996"/>
                    </a:ext>
                  </a:extLst>
                </a:gridCol>
              </a:tblGrid>
              <a:tr h="117473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Singa</a:t>
                      </a:r>
                    </a:p>
                    <a:p>
                      <a:pPr algn="l"/>
                      <a:endParaRPr lang="en-US" sz="2400"/>
                    </a:p>
                    <a:p>
                      <a:pPr algn="l"/>
                      <a:endParaRPr lang="en-US" sz="2400"/>
                    </a:p>
                    <a:p>
                      <a:pPr algn="l"/>
                      <a:endParaRPr lang="en-US" sz="2400"/>
                    </a:p>
                    <a:p>
                      <a:pPr algn="l"/>
                      <a:endParaRPr lang="id-ID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Kambing</a:t>
                      </a:r>
                    </a:p>
                    <a:p>
                      <a:pPr algn="l"/>
                      <a:endParaRPr lang="en-US" sz="2400"/>
                    </a:p>
                    <a:p>
                      <a:pPr algn="l"/>
                      <a:endParaRPr lang="en-US" sz="2400"/>
                    </a:p>
                    <a:p>
                      <a:pPr algn="l"/>
                      <a:endParaRPr lang="en-US" sz="2400"/>
                    </a:p>
                    <a:p>
                      <a:pPr algn="l"/>
                      <a:endParaRPr lang="id-ID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006464"/>
                  </a:ext>
                </a:extLst>
              </a:tr>
              <a:tr h="52680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1. </a:t>
                      </a: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Tidak bertanduk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1. </a:t>
                      </a: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Bertanduk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828427"/>
                  </a:ext>
                </a:extLst>
              </a:tr>
              <a:tr h="52680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2. Gigi </a:t>
                      </a: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bertaring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2. Gigi </a:t>
                      </a: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tidak bertaring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215697"/>
                  </a:ext>
                </a:extLst>
              </a:tr>
              <a:tr h="52680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3. Pemakan </a:t>
                      </a: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daging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3. Pemakan </a:t>
                      </a: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tumbuhan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605532"/>
                  </a:ext>
                </a:extLst>
              </a:tr>
              <a:tr h="52680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4. Suara </a:t>
                      </a: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mengaum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4. Suara </a:t>
                      </a: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mengembik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00126"/>
                  </a:ext>
                </a:extLst>
              </a:tr>
              <a:tr h="52680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5. Jumlah </a:t>
                      </a: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kaki empat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5. Jumlah </a:t>
                      </a: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kaki empat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332141"/>
                  </a:ext>
                </a:extLst>
              </a:tr>
              <a:tr h="626093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6. </a:t>
                      </a: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Mempunyai ekor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6. </a:t>
                      </a:r>
                      <a:r>
                        <a:rPr lang="en-US" sz="2400">
                          <a:solidFill>
                            <a:srgbClr val="C00000"/>
                          </a:solidFill>
                        </a:rPr>
                        <a:t>Mempunyai ekor</a:t>
                      </a:r>
                      <a:endParaRPr lang="id-ID" sz="24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9917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2F9585-1FE3-438C-97D3-3DA00FE29D43}"/>
              </a:ext>
            </a:extLst>
          </p:cNvPr>
          <p:cNvSpPr txBox="1"/>
          <p:nvPr/>
        </p:nvSpPr>
        <p:spPr>
          <a:xfrm>
            <a:off x="623488" y="1062335"/>
            <a:ext cx="6427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Data Training</a:t>
            </a:r>
            <a:r>
              <a:rPr lang="en-US" sz="2400"/>
              <a:t>: data yang </a:t>
            </a:r>
            <a:r>
              <a:rPr lang="en-US" sz="2400">
                <a:solidFill>
                  <a:srgbClr val="C00000"/>
                </a:solidFill>
              </a:rPr>
              <a:t>sudah diketahui kelasnya</a:t>
            </a:r>
            <a:r>
              <a:rPr lang="en-US" sz="2400">
                <a:solidFill>
                  <a:srgbClr val="0070C0"/>
                </a:solidFill>
              </a:rPr>
              <a:t> </a:t>
            </a:r>
            <a:endParaRPr lang="id-ID" sz="240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D132B-EBB0-4CC1-B6F6-9FBC162E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435" y="1676400"/>
            <a:ext cx="1085877" cy="1343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876C0-4EE8-490B-A161-DBDC2378F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84" y="1784160"/>
            <a:ext cx="1272777" cy="11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SR Group Research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R Group Research" id="{107476C2-0ABF-4928-8D7A-310BB796BABC}" vid="{E6E1A032-6873-4912-8C3C-0701523192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Group Research</Template>
  <TotalTime>6106</TotalTime>
  <Words>1003</Words>
  <Application>Microsoft Office PowerPoint</Application>
  <PresentationFormat>On-screen Show (4:3)</PresentationFormat>
  <Paragraphs>299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ＭＳ Ｐゴシック</vt:lpstr>
      <vt:lpstr>Arial</vt:lpstr>
      <vt:lpstr>Calibri</vt:lpstr>
      <vt:lpstr>Calibri Light</vt:lpstr>
      <vt:lpstr>Cambria Math</vt:lpstr>
      <vt:lpstr>Palace Script MT</vt:lpstr>
      <vt:lpstr>Times New Roman</vt:lpstr>
      <vt:lpstr>Wingdings</vt:lpstr>
      <vt:lpstr>ISR Group Research</vt:lpstr>
      <vt:lpstr>PowerPoint Presentation</vt:lpstr>
      <vt:lpstr>PowerPoint Presentation</vt:lpstr>
      <vt:lpstr>PowerPoint Presentation</vt:lpstr>
      <vt:lpstr>PowerPoint Presentation</vt:lpstr>
      <vt:lpstr>Textbooks</vt:lpstr>
      <vt:lpstr>1. Pengenalan Algoritme  k-Nearest Neighbor</vt:lpstr>
      <vt:lpstr>1.1 Definisi Algoritme k-Nearest Neighbor</vt:lpstr>
      <vt:lpstr>1.2 Konsep Algoritme k-Nearest Neighbor</vt:lpstr>
      <vt:lpstr>Data Training</vt:lpstr>
      <vt:lpstr>Data Testing</vt:lpstr>
      <vt:lpstr>Tingkat Kemiripan Data Training dan  Data Testing</vt:lpstr>
      <vt:lpstr>2. Tahapan Algoritme  k-Nearest Neighbor</vt:lpstr>
      <vt:lpstr>Langkah-Langkah Algoritme k-NN</vt:lpstr>
      <vt:lpstr>2.1 Siapkan Dataset dan Tentukan Nilai Parameter k</vt:lpstr>
      <vt:lpstr>Visualisasi Data Training Vs. Data Testing</vt:lpstr>
      <vt:lpstr>2.2 Hitung jarak antara data testing dan data training</vt:lpstr>
      <vt:lpstr>Metode Penghitungan Jarak Antara Data Training dan Data Testing</vt:lpstr>
      <vt:lpstr>2.3 Urutkan data berdasarkan jarak terkecil</vt:lpstr>
      <vt:lpstr>2.4 Kelompokkan data berdasarkan k-tetangga terdekat</vt:lpstr>
      <vt:lpstr>2.4 Kelompokkan data berdasarkan k-tetangga terdekat</vt:lpstr>
      <vt:lpstr>2.5 Gunakan kelas mayoritas pada langkah sebelumnya sebagai nilai prediksi</vt:lpstr>
      <vt:lpstr>3. Implementasi Algoritme k-Nearest Neighbor</vt:lpstr>
      <vt:lpstr>Cooming Soon...</vt:lpstr>
      <vt:lpstr>3.1 Dasar Pemrograman PHP  untuk Klasifikasi Dataset Dummy Menggunakan Algoritme  k-Nearest Neighbor</vt:lpstr>
      <vt:lpstr>Clone atau Download Repository</vt:lpstr>
      <vt:lpstr>Direktori Folder dan File</vt:lpstr>
      <vt:lpstr>Cek Composer</vt:lpstr>
      <vt:lpstr>Mapping Class pada Composer</vt:lpstr>
      <vt:lpstr>Source Code knn-dummy.php</vt:lpstr>
      <vt:lpstr>Tampilan Browser</vt:lpstr>
      <vt:lpstr>3.2 Sistem Cerdas untuk Prediksi Penyakit Kanker Payudara</vt:lpstr>
      <vt:lpstr>Direktori</vt:lpstr>
      <vt:lpstr>Thank You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Data Mining</dc:title>
  <dc:subject>Pengantar Data Mining</dc:subject>
  <dc:creator>Joko Suntoro</dc:creator>
  <cp:keywords>data; data mining</cp:keywords>
  <cp:lastModifiedBy>JokoSuntoro</cp:lastModifiedBy>
  <cp:revision>485</cp:revision>
  <dcterms:created xsi:type="dcterms:W3CDTF">2015-09-13T05:01:52Z</dcterms:created>
  <dcterms:modified xsi:type="dcterms:W3CDTF">2018-11-14T05:35:10Z</dcterms:modified>
</cp:coreProperties>
</file>