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0" r:id="rId5"/>
    <p:sldId id="258" r:id="rId6"/>
    <p:sldId id="259" r:id="rId7"/>
    <p:sldId id="273" r:id="rId8"/>
    <p:sldId id="263" r:id="rId9"/>
    <p:sldId id="274" r:id="rId10"/>
    <p:sldId id="278" r:id="rId11"/>
    <p:sldId id="277" r:id="rId12"/>
    <p:sldId id="262" r:id="rId13"/>
    <p:sldId id="261" r:id="rId14"/>
    <p:sldId id="279" r:id="rId15"/>
    <p:sldId id="266" r:id="rId16"/>
    <p:sldId id="264" r:id="rId17"/>
    <p:sldId id="267" r:id="rId18"/>
    <p:sldId id="272" r:id="rId19"/>
    <p:sldId id="271" r:id="rId20"/>
    <p:sldId id="270" r:id="rId21"/>
    <p:sldId id="269" r:id="rId22"/>
    <p:sldId id="280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FF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2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47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EE01-9A50-4030-962E-34048ABB35A2}" type="datetimeFigureOut">
              <a:rPr lang="uk-UA" smtClean="0"/>
              <a:pPr/>
              <a:t>01.12.2014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B93F-682D-4D41-9049-9499C0E15BD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Google_Drive\Nowadays\&#1042;&#1080;&#1097;&#1072;%20&#1086;&#1089;&#1074;&#1110;&#1090;&#1072;%20&#1110;%20&#1041;&#1086;&#1083;&#1086;&#1085;&#1089;&#1100;&#1082;&#1080;&#1081;%20&#1087;&#1088;&#1086;&#1094;&#1077;&#1089;\Audio\15.w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Google_Drive\Nowadays\&#1042;&#1080;&#1097;&#1072;%20&#1086;&#1089;&#1074;&#1110;&#1090;&#1072;%20&#1110;%20&#1041;&#1086;&#1083;&#1086;&#1085;&#1089;&#1100;&#1082;&#1080;&#1081;%20&#1087;&#1088;&#1086;&#1094;&#1077;&#1089;\Audio\16.w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428736"/>
            <a:ext cx="7772400" cy="1470025"/>
          </a:xfrm>
        </p:spPr>
        <p:txBody>
          <a:bodyPr>
            <a:noAutofit/>
          </a:bodyPr>
          <a:lstStyle/>
          <a:p>
            <a:r>
              <a:rPr lang="uk-UA" sz="12000" b="1" dirty="0" smtClean="0">
                <a:solidFill>
                  <a:srgbClr val="0000FF"/>
                </a:solidFill>
                <a:latin typeface="Segoe Script" pitchFamily="34" charset="0"/>
              </a:rPr>
              <a:t>ОСВІТА</a:t>
            </a:r>
            <a:endParaRPr lang="uk-UA" sz="120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3886200"/>
            <a:ext cx="6772300" cy="1752600"/>
          </a:xfrm>
        </p:spPr>
        <p:txBody>
          <a:bodyPr>
            <a:noAutofit/>
          </a:bodyPr>
          <a:lstStyle/>
          <a:p>
            <a:r>
              <a:rPr lang="uk-UA" sz="12000" b="1" smtClean="0">
                <a:solidFill>
                  <a:srgbClr val="0000FF"/>
                </a:solidFill>
                <a:latin typeface="Segoe Script" pitchFamily="34" charset="0"/>
                <a:cs typeface="Mongolian Baiti" pitchFamily="66" charset="0"/>
              </a:rPr>
              <a:t>Єгипті</a:t>
            </a:r>
            <a:endParaRPr lang="uk-UA" sz="12000" b="1" dirty="0">
              <a:solidFill>
                <a:srgbClr val="0000FF"/>
              </a:solidFill>
              <a:latin typeface="Segoe Script" pitchFamily="34" charset="0"/>
              <a:cs typeface="Mongolian Baiti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 smtClean="0">
                <a:solidFill>
                  <a:srgbClr val="0000FF"/>
                </a:solidFill>
                <a:latin typeface="Segoe Script" pitchFamily="34" charset="0"/>
                <a:cs typeface="Mongolian Baiti" pitchFamily="66" charset="0"/>
              </a:rPr>
              <a:t>в</a:t>
            </a:r>
            <a:endParaRPr lang="uk-UA" sz="7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6000" b="1" dirty="0" smtClean="0">
                <a:solidFill>
                  <a:srgbClr val="0000FF"/>
                </a:solidFill>
                <a:latin typeface="Segoe Script" pitchFamily="34" charset="0"/>
              </a:rPr>
              <a:t>Тривалість навчання</a:t>
            </a:r>
            <a:endParaRPr lang="uk-UA" sz="60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734"/>
                <a:gridCol w="2786082"/>
                <a:gridCol w="1828784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Ступені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Тип закладу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Роки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навчання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Технічний диплом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Технічні коледжі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Диплом технічного ВНЗ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Технічні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інститути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Ступінь бакалавра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Університети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4-6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Диплом бакалавра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Університети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1-2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Ступінь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магістра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Університети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2-3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Докторська ступінь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Університети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2+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5000" b="1" dirty="0" smtClean="0">
                <a:solidFill>
                  <a:srgbClr val="0000FF"/>
                </a:solidFill>
                <a:latin typeface="Segoe Script" pitchFamily="34" charset="0"/>
              </a:rPr>
              <a:t>Структура університету</a:t>
            </a:r>
            <a:endParaRPr lang="uk-UA" sz="50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uk-UA" sz="48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Рада університету</a:t>
            </a:r>
          </a:p>
          <a:p>
            <a:r>
              <a:rPr lang="uk-UA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ректор;</a:t>
            </a:r>
          </a:p>
          <a:p>
            <a:r>
              <a:rPr lang="uk-UA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три заступники;</a:t>
            </a:r>
          </a:p>
          <a:p>
            <a:r>
              <a:rPr lang="uk-UA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генеральний секретар;</a:t>
            </a:r>
          </a:p>
          <a:p>
            <a:r>
              <a:rPr lang="uk-UA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декани факультетів та інститутів;</a:t>
            </a:r>
          </a:p>
          <a:p>
            <a:r>
              <a:rPr lang="uk-UA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чотири офіційні представники студентської спільноти.</a:t>
            </a:r>
            <a:endParaRPr lang="uk-UA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17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0000FF"/>
                </a:solidFill>
                <a:latin typeface="Segoe Script" pitchFamily="34" charset="0"/>
              </a:rPr>
              <a:t>Структура  факультету</a:t>
            </a:r>
            <a:endParaRPr lang="uk-UA" sz="48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uk-UA" sz="48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Рада факультету</a:t>
            </a:r>
          </a:p>
          <a:p>
            <a:r>
              <a:rPr lang="uk-UA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декан;</a:t>
            </a:r>
          </a:p>
          <a:p>
            <a:r>
              <a:rPr lang="uk-UA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три заступники декана;</a:t>
            </a:r>
          </a:p>
          <a:p>
            <a:r>
              <a:rPr lang="uk-UA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генеральний секретар;</a:t>
            </a:r>
          </a:p>
          <a:p>
            <a:r>
              <a:rPr lang="uk-UA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голови всіх кафедр факультету;</a:t>
            </a:r>
          </a:p>
          <a:p>
            <a:r>
              <a:rPr lang="uk-UA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професор, а інколи й асистент з кожної кафедри;</a:t>
            </a:r>
          </a:p>
          <a:p>
            <a:r>
              <a:rPr lang="uk-UA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три члени студентської спільноти.</a:t>
            </a:r>
          </a:p>
          <a:p>
            <a:endParaRPr lang="uk-UA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Autofit/>
          </a:bodyPr>
          <a:lstStyle/>
          <a:p>
            <a:r>
              <a:rPr lang="uk-UA" sz="7200" b="1" dirty="0" smtClean="0">
                <a:solidFill>
                  <a:srgbClr val="0000FF"/>
                </a:solidFill>
                <a:latin typeface="Segoe Print" pitchFamily="2" charset="0"/>
              </a:rPr>
              <a:t>Академічний рік</a:t>
            </a:r>
            <a:endParaRPr lang="uk-UA" sz="72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 семестр </a:t>
            </a:r>
            <a:r>
              <a:rPr lang="uk-UA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середина вересня – січень;</a:t>
            </a:r>
          </a:p>
          <a:p>
            <a:pPr algn="just"/>
            <a: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двотижневі канікули</a:t>
            </a:r>
            <a:r>
              <a:rPr lang="uk-UA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/>
            <a: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ІІ семестр </a:t>
            </a:r>
            <a:r>
              <a:rPr lang="uk-UA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лютий – середина липня;</a:t>
            </a:r>
          </a:p>
          <a:p>
            <a:pPr algn="just"/>
            <a: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канікули </a:t>
            </a:r>
            <a:r>
              <a:rPr lang="uk-UA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після закінчення навчального року – середина липня – середина вересня.</a:t>
            </a:r>
            <a:endParaRPr lang="uk-UA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7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5800" b="1" dirty="0" smtClean="0">
                <a:solidFill>
                  <a:srgbClr val="0000FF"/>
                </a:solidFill>
                <a:latin typeface="Segoe Print" pitchFamily="2" charset="0"/>
              </a:rPr>
              <a:t>Форми контролю</a:t>
            </a:r>
            <a:endParaRPr lang="uk-UA" sz="58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відвідуваність;</a:t>
            </a:r>
          </a:p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тести;</a:t>
            </a:r>
          </a:p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усні іспити;</a:t>
            </a:r>
          </a:p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семестрові іспити;</a:t>
            </a:r>
          </a:p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річні іспити</a:t>
            </a:r>
            <a:endParaRPr lang="uk-UA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2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5800" b="1" dirty="0" smtClean="0">
                <a:solidFill>
                  <a:srgbClr val="0000FF"/>
                </a:solidFill>
                <a:latin typeface="Segoe Print" pitchFamily="2" charset="0"/>
              </a:rPr>
              <a:t>Система оцінювання</a:t>
            </a:r>
            <a:endParaRPr lang="uk-UA" sz="5800" b="1" dirty="0">
              <a:solidFill>
                <a:srgbClr val="0000FF"/>
              </a:solidFill>
              <a:latin typeface="Segoe Print" pitchFamily="2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2071678"/>
          <a:ext cx="8229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68"/>
                <a:gridCol w="2286016"/>
                <a:gridCol w="28289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Національна шкала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 балів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Міжнародна</a:t>
                      </a:r>
                      <a:r>
                        <a:rPr lang="uk-UA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градація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Відмінно/</a:t>
                      </a:r>
                    </a:p>
                    <a:p>
                      <a:pPr algn="ctr"/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Дуже добре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75-100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Добре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65-74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Задовільно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50-64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Незадовільно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uk-UA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0-49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</a:t>
                      </a:r>
                      <a:endParaRPr lang="uk-UA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5" name="15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6600" b="1" dirty="0" smtClean="0">
                <a:solidFill>
                  <a:srgbClr val="0000FF"/>
                </a:solidFill>
                <a:latin typeface="Segoe Script" pitchFamily="34" charset="0"/>
              </a:rPr>
              <a:t>НАЙВІДОМІШІ УНІВЕРСИТЕТИ</a:t>
            </a:r>
            <a:endParaRPr lang="uk-UA" sz="66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pic>
        <p:nvPicPr>
          <p:cNvPr id="4" name="16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err="1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Аль-Азгар</a:t>
            </a:r>
            <a: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(970 р.)</a:t>
            </a:r>
            <a:b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ar-AE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جامعة الأزهر (الشريف)‎</a:t>
            </a:r>
            <a:endParaRPr lang="uk-UA" b="1" dirty="0">
              <a:solidFill>
                <a:srgbClr val="008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Содержимое 3" descr="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4389" y="1600200"/>
            <a:ext cx="7886701" cy="5257800"/>
          </a:xfrm>
        </p:spPr>
      </p:pic>
      <p:pic>
        <p:nvPicPr>
          <p:cNvPr id="5" name="Рисунок 4" descr="100px-Al-Azhar_Universit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14290"/>
            <a:ext cx="952500" cy="1371600"/>
          </a:xfrm>
          <a:prstGeom prst="rect">
            <a:avLst/>
          </a:prstGeom>
        </p:spPr>
      </p:pic>
    </p:spTree>
  </p:cSld>
  <p:clrMapOvr>
    <a:masterClrMapping/>
  </p:clrMapOvr>
  <p:transition advClick="0" advTm="29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dirty="0" err="1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Александрійський</a:t>
            </a:r>
            <a:r>
              <a:rPr lang="uk-UA" sz="32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університет (1938)</a:t>
            </a:r>
            <a:br>
              <a:rPr lang="uk-UA" sz="32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ar-AE" sz="32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جامعة الإسكندرية </a:t>
            </a:r>
            <a:r>
              <a:rPr lang="uk-UA" sz="32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uk-UA" sz="32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uk-UA" sz="3200" dirty="0">
              <a:solidFill>
                <a:srgbClr val="008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Содержимое 3" descr="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9879" y="1344991"/>
            <a:ext cx="7255459" cy="5441595"/>
          </a:xfrm>
        </p:spPr>
      </p:pic>
      <p:pic>
        <p:nvPicPr>
          <p:cNvPr id="6" name="Рисунок 5" descr="Alex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713224"/>
            <a:ext cx="1085088" cy="1572768"/>
          </a:xfrm>
          <a:prstGeom prst="rect">
            <a:avLst/>
          </a:prstGeom>
        </p:spPr>
      </p:pic>
    </p:spTree>
  </p:cSld>
  <p:clrMapOvr>
    <a:masterClrMapping/>
  </p:clrMapOvr>
  <p:transition advClick="0" advTm="17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5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Університет </a:t>
            </a:r>
            <a:r>
              <a:rPr lang="uk-UA" sz="3500" b="1" dirty="0" err="1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Айн</a:t>
            </a:r>
            <a:r>
              <a:rPr lang="uk-UA" sz="35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uk-UA" sz="3500" b="1" dirty="0" err="1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Шамс</a:t>
            </a:r>
            <a:r>
              <a:rPr lang="uk-UA" sz="35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(1950)</a:t>
            </a:r>
            <a:br>
              <a:rPr lang="uk-UA" sz="35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ar-AE" sz="35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جامعة عين شمس</a:t>
            </a:r>
            <a:endParaRPr lang="uk-UA" sz="3500" b="1" dirty="0">
              <a:solidFill>
                <a:srgbClr val="008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 descr="03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428736"/>
            <a:ext cx="6929486" cy="5197114"/>
          </a:xfrm>
          <a:prstGeom prst="rect">
            <a:avLst/>
          </a:prstGeom>
        </p:spPr>
      </p:pic>
      <p:pic>
        <p:nvPicPr>
          <p:cNvPr id="6" name="Рисунок 5" descr="03__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85819"/>
            <a:ext cx="2745532" cy="2285991"/>
          </a:xfrm>
          <a:prstGeom prst="rect">
            <a:avLst/>
          </a:prstGeom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7772400" cy="1470025"/>
          </a:xfrm>
        </p:spPr>
        <p:txBody>
          <a:bodyPr>
            <a:noAutofit/>
          </a:bodyPr>
          <a:lstStyle/>
          <a:p>
            <a:r>
              <a:rPr lang="ar-AE" sz="12000" b="1" dirty="0" smtClean="0">
                <a:solidFill>
                  <a:srgbClr val="0000FF"/>
                </a:solidFill>
                <a:latin typeface="Segoe Script" pitchFamily="34" charset="0"/>
                <a:ea typeface="Tahoma" pitchFamily="34" charset="0"/>
                <a:cs typeface="Tahoma" pitchFamily="34" charset="0"/>
              </a:rPr>
              <a:t>التعليم</a:t>
            </a:r>
            <a:endParaRPr lang="uk-UA" sz="12000" b="1" dirty="0">
              <a:solidFill>
                <a:srgbClr val="0000FF"/>
              </a:solidFill>
              <a:latin typeface="Segoe Scrip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2786058"/>
            <a:ext cx="7429552" cy="1752600"/>
          </a:xfrm>
        </p:spPr>
        <p:txBody>
          <a:bodyPr>
            <a:noAutofit/>
          </a:bodyPr>
          <a:lstStyle/>
          <a:p>
            <a:r>
              <a:rPr lang="ar-AE" sz="17300" b="1" dirty="0" smtClean="0">
                <a:solidFill>
                  <a:srgbClr val="0000FF"/>
                </a:solidFill>
                <a:latin typeface="Segoe Script" pitchFamily="34" charset="0"/>
                <a:ea typeface="Tahoma" pitchFamily="34" charset="0"/>
                <a:cs typeface="Tahoma" pitchFamily="34" charset="0"/>
              </a:rPr>
              <a:t>مصر</a:t>
            </a:r>
            <a:endParaRPr lang="uk-UA" sz="12000" b="1" dirty="0">
              <a:solidFill>
                <a:srgbClr val="0000FF"/>
              </a:solidFill>
              <a:latin typeface="Segoe Script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2357430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7200" b="1" dirty="0" smtClean="0">
                <a:solidFill>
                  <a:srgbClr val="0000FF"/>
                </a:solidFill>
                <a:latin typeface="Segoe Script" pitchFamily="34" charset="0"/>
                <a:ea typeface="Tahoma" pitchFamily="34" charset="0"/>
                <a:cs typeface="Tahoma" pitchFamily="34" charset="0"/>
              </a:rPr>
              <a:t>في</a:t>
            </a:r>
            <a:endParaRPr lang="uk-UA" sz="7200" dirty="0">
              <a:solidFill>
                <a:srgbClr val="0000FF"/>
              </a:solidFill>
              <a:latin typeface="Segoe Script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Каїрський університет (1908)</a:t>
            </a:r>
            <a:br>
              <a:rPr lang="uk-UA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ar-AE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جامعة القاهرة</a:t>
            </a:r>
            <a:endParaRPr lang="uk-UA" b="1" dirty="0">
              <a:solidFill>
                <a:srgbClr val="008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Содержимое 3" descr="04_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1571611"/>
            <a:ext cx="6919560" cy="5042629"/>
          </a:xfrm>
        </p:spPr>
      </p:pic>
      <p:pic>
        <p:nvPicPr>
          <p:cNvPr id="5" name="Рисунок 4" descr="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4" y="838194"/>
            <a:ext cx="1524000" cy="1733550"/>
          </a:xfrm>
          <a:prstGeom prst="rect">
            <a:avLst/>
          </a:prstGeom>
        </p:spPr>
      </p:pic>
    </p:spTree>
  </p:cSld>
  <p:clrMapOvr>
    <a:masterClrMapping/>
  </p:clrMapOvr>
  <p:transition advClick="0" advTm="18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000132"/>
          </a:xfrm>
        </p:spPr>
        <p:txBody>
          <a:bodyPr>
            <a:noAutofit/>
          </a:bodyPr>
          <a:lstStyle/>
          <a:p>
            <a:r>
              <a:rPr lang="uk-UA" sz="38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Американський університет (1919)</a:t>
            </a:r>
            <a:br>
              <a:rPr lang="uk-UA" sz="38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ar-AE" sz="38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الجامعة الأمريكية بالقاهرة</a:t>
            </a:r>
            <a:endParaRPr lang="uk-UA" sz="3800" b="1" dirty="0">
              <a:solidFill>
                <a:srgbClr val="008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Содержимое 3" descr="American_University_in_Cair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0380" y="1600224"/>
            <a:ext cx="7010400" cy="5257800"/>
          </a:xfrm>
        </p:spPr>
      </p:pic>
      <p:pic>
        <p:nvPicPr>
          <p:cNvPr id="5" name="Рисунок 4" descr="americanuniversityincai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66" y="928670"/>
            <a:ext cx="1333500" cy="1333500"/>
          </a:xfrm>
          <a:prstGeom prst="rect">
            <a:avLst/>
          </a:prstGeom>
        </p:spPr>
      </p:pic>
    </p:spTree>
  </p:cSld>
  <p:clrMapOvr>
    <a:masterClrMapping/>
  </p:clrMapOvr>
  <p:transition advClick="0" advTm="27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11500" b="1" dirty="0" smtClean="0">
                <a:solidFill>
                  <a:srgbClr val="0000FF"/>
                </a:solidFill>
                <a:latin typeface="Segoe Script" pitchFamily="34" charset="0"/>
              </a:rPr>
              <a:t>Дякую за увагу!</a:t>
            </a:r>
            <a:endParaRPr lang="uk-UA" sz="115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8"/>
            <a:ext cx="8715436" cy="1143000"/>
          </a:xfrm>
        </p:spPr>
        <p:txBody>
          <a:bodyPr>
            <a:noAutofit/>
          </a:bodyPr>
          <a:lstStyle/>
          <a:p>
            <a:r>
              <a:rPr lang="uk-UA" sz="6000" b="1" dirty="0" smtClean="0">
                <a:solidFill>
                  <a:srgbClr val="0000FF"/>
                </a:solidFill>
                <a:latin typeface="Segoe Script" pitchFamily="34" charset="0"/>
              </a:rPr>
              <a:t>СИСТЕМА ОСВІТИ</a:t>
            </a:r>
            <a:endParaRPr lang="uk-UA" sz="60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03341"/>
            <a:ext cx="8229600" cy="526893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Базова (</a:t>
            </a:r>
            <a:r>
              <a:rPr lang="ar-AE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التعليم الأساسى</a:t>
            </a: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 lvl="1" algn="just">
              <a:spcBef>
                <a:spcPts val="0"/>
              </a:spcBef>
            </a:pPr>
            <a:r>
              <a:rPr lang="uk-UA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початкова освіта, 6 років (вік: 6-11 років);</a:t>
            </a:r>
          </a:p>
          <a:p>
            <a:pPr lvl="1" algn="just">
              <a:spcBef>
                <a:spcPts val="0"/>
              </a:spcBef>
            </a:pPr>
            <a:r>
              <a:rPr lang="uk-UA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підготовча освіта, 3 роки (вік: 12-14 років);</a:t>
            </a:r>
          </a:p>
          <a:p>
            <a:pPr algn="just">
              <a:spcBef>
                <a:spcPts val="0"/>
              </a:spcBef>
            </a:pP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Середня (</a:t>
            </a:r>
            <a:r>
              <a:rPr lang="ar-AE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التعليم الثانوى</a:t>
            </a: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 lvl="1" algn="just">
              <a:spcBef>
                <a:spcPts val="0"/>
              </a:spcBef>
            </a:pPr>
            <a:r>
              <a:rPr lang="uk-UA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загальна, 3 роки;</a:t>
            </a:r>
          </a:p>
          <a:p>
            <a:pPr lvl="1" algn="just">
              <a:spcBef>
                <a:spcPts val="0"/>
              </a:spcBef>
            </a:pPr>
            <a:r>
              <a:rPr lang="uk-UA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технічна (3-5 років);</a:t>
            </a:r>
          </a:p>
          <a:p>
            <a:pPr lvl="2" algn="just">
              <a:spcBef>
                <a:spcPts val="0"/>
              </a:spcBef>
            </a:pPr>
            <a:r>
              <a:rPr lang="uk-UA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робітничі коледжі;</a:t>
            </a:r>
          </a:p>
          <a:p>
            <a:pPr lvl="2" algn="just">
              <a:spcBef>
                <a:spcPts val="0"/>
              </a:spcBef>
            </a:pPr>
            <a:r>
              <a:rPr lang="uk-UA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комерційні коледжі;</a:t>
            </a:r>
          </a:p>
          <a:p>
            <a:pPr lvl="2" algn="just">
              <a:spcBef>
                <a:spcPts val="0"/>
              </a:spcBef>
            </a:pPr>
            <a:r>
              <a:rPr lang="uk-UA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сільськогосподарські коледжі;</a:t>
            </a:r>
          </a:p>
          <a:p>
            <a:pPr lvl="1" algn="just">
              <a:spcBef>
                <a:spcPts val="0"/>
              </a:spcBef>
            </a:pPr>
            <a:r>
              <a:rPr lang="uk-UA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професійна;</a:t>
            </a:r>
          </a:p>
          <a:p>
            <a:pPr algn="just">
              <a:spcBef>
                <a:spcPts val="0"/>
              </a:spcBef>
            </a:pP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Вища (</a:t>
            </a:r>
            <a:r>
              <a:rPr lang="ar-AE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التعليم الجامعى</a:t>
            </a: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>
              <a:spcBef>
                <a:spcPts val="0"/>
              </a:spcBef>
              <a:buNone/>
            </a:pPr>
            <a:endParaRPr lang="uk-UA" sz="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spcBef>
                <a:spcPts val="0"/>
              </a:spcBef>
            </a:pPr>
            <a:r>
              <a:rPr lang="uk-UA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Система освіти </a:t>
            </a:r>
            <a:r>
              <a:rPr lang="uk-UA" sz="27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аль-Азгар</a:t>
            </a:r>
            <a:r>
              <a:rPr lang="uk-UA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10 років (вік: 5-15 років) (</a:t>
            </a:r>
            <a:r>
              <a:rPr lang="ar-AE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الأزهر</a:t>
            </a:r>
            <a:r>
              <a:rPr lang="uk-UA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uk-UA" sz="27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9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7200" b="1" dirty="0" smtClean="0">
                <a:solidFill>
                  <a:srgbClr val="0000FF"/>
                </a:solidFill>
                <a:latin typeface="Segoe Script" pitchFamily="34" charset="0"/>
              </a:rPr>
              <a:t>Типи шкіл</a:t>
            </a:r>
            <a:endParaRPr lang="uk-UA" sz="72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державні школи:</a:t>
            </a:r>
          </a:p>
          <a:p>
            <a:pPr lvl="1"/>
            <a:r>
              <a:rPr lang="uk-UA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арабські школи;</a:t>
            </a:r>
          </a:p>
          <a:p>
            <a:pPr lvl="1"/>
            <a:r>
              <a:rPr lang="uk-UA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експериментальні мовні школи;</a:t>
            </a:r>
          </a:p>
          <a:p>
            <a:r>
              <a:rPr lang="uk-UA" sz="3600" b="1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приватні школи:</a:t>
            </a:r>
          </a:p>
          <a:p>
            <a:pPr lvl="1"/>
            <a:r>
              <a:rPr lang="uk-UA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звичайні школи;</a:t>
            </a:r>
          </a:p>
          <a:p>
            <a:pPr lvl="1"/>
            <a:r>
              <a:rPr lang="uk-UA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мовні школи;</a:t>
            </a:r>
          </a:p>
          <a:p>
            <a:pPr lvl="1"/>
            <a:r>
              <a:rPr lang="uk-UA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релігійні школи.</a:t>
            </a:r>
          </a:p>
          <a:p>
            <a:endParaRPr lang="uk-UA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37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uk-UA" sz="4100" b="1" dirty="0" smtClean="0">
                <a:solidFill>
                  <a:srgbClr val="0000FF"/>
                </a:solidFill>
                <a:latin typeface="Segoe Script" pitchFamily="34" charset="0"/>
              </a:rPr>
              <a:t>ДЕРЖАВНЕ РЕГУЛЮВАННЯ ВИЩОЇ ОСВІТИ</a:t>
            </a:r>
            <a:endParaRPr lang="uk-UA" sz="41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Міністерство освіти (</a:t>
            </a:r>
            <a:r>
              <a:rPr lang="ar-AE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وزارة التربية و التعليم</a:t>
            </a:r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/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Міністерство вищої освіти (</a:t>
            </a:r>
            <a:r>
              <a:rPr lang="ar-AE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وزارة التعليم العالى</a:t>
            </a:r>
            <a:r>
              <a:rPr lang="uk-UA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1" algn="just"/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Вища рада університетів (</a:t>
            </a:r>
            <a:r>
              <a:rPr lang="ar-AE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مجلس الجامعات الأھلیة</a:t>
            </a:r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1" algn="just"/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Вища рада приватних університетів (</a:t>
            </a:r>
            <a:r>
              <a:rPr lang="ar-AE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مجلس الجامعات الخاصة </a:t>
            </a:r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/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Вища рада </a:t>
            </a:r>
            <a:r>
              <a:rPr lang="uk-UA" sz="2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аль-Азгару</a:t>
            </a:r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/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Національна організація контролю якості та акредитації освіти (</a:t>
            </a:r>
            <a:r>
              <a:rPr lang="ar-AE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الهيئة القومية لضمان جودة التعليم و الإعتماد</a:t>
            </a:r>
            <a:r>
              <a:rPr lang="uk-UA" sz="2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1" algn="just">
              <a:buNone/>
            </a:pPr>
            <a:endParaRPr lang="uk-UA" sz="29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6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Autofit/>
          </a:bodyPr>
          <a:lstStyle/>
          <a:p>
            <a:r>
              <a:rPr lang="uk-UA" sz="6000" b="1" dirty="0" smtClean="0">
                <a:solidFill>
                  <a:srgbClr val="0000FF"/>
                </a:solidFill>
                <a:latin typeface="Segoe Script" pitchFamily="34" charset="0"/>
              </a:rPr>
              <a:t>ТИПИ ЗАКЛАДІВ</a:t>
            </a:r>
            <a:endParaRPr lang="uk-UA" sz="60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державні заклади;</a:t>
            </a:r>
          </a:p>
          <a:p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приватні заклади;</a:t>
            </a:r>
          </a:p>
          <a:p>
            <a:r>
              <a:rPr lang="uk-UA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аль-Азгар</a:t>
            </a:r>
            <a:r>
              <a:rPr lang="uk-UA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endParaRPr lang="uk-UA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4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429684" cy="785794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0000FF"/>
                </a:solidFill>
                <a:latin typeface="Segoe Script" pitchFamily="34" charset="0"/>
                <a:cs typeface="Times New Roman" pitchFamily="18" charset="0"/>
              </a:rPr>
              <a:t>Кількість студентів</a:t>
            </a:r>
            <a:endParaRPr lang="uk-UA" sz="4800" b="1" dirty="0">
              <a:solidFill>
                <a:srgbClr val="0000FF"/>
              </a:solidFill>
              <a:latin typeface="Segoe Script" pitchFamily="34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714357"/>
          <a:ext cx="8186766" cy="585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484"/>
                <a:gridCol w="4442546"/>
                <a:gridCol w="1250736"/>
              </a:tblGrid>
              <a:tr h="388046">
                <a:tc gridSpan="3"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Студенти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626844"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Тип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 закладів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 студентів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50704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Державний університет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 державних університетів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1,036,641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567145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Державний</a:t>
                      </a:r>
                      <a:r>
                        <a:rPr lang="uk-UA" sz="14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університет (нові різновиди*)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347 коледжів від державних університетів</a:t>
                      </a:r>
                    </a:p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76 коледжів  (нові різновиди)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498,158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567145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Університет </a:t>
                      </a:r>
                      <a:r>
                        <a:rPr lang="uk-UA" sz="1400" b="1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Аль-Азгар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68 коледжів</a:t>
                      </a:r>
                    </a:p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(43</a:t>
                      </a:r>
                      <a:r>
                        <a:rPr lang="uk-UA" sz="1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– для чоловіків, 25 – для жінок)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318,956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567145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Технічний коледж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 технічних коледжів</a:t>
                      </a:r>
                      <a:r>
                        <a:rPr lang="uk-UA" sz="1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(45 закладів) + 12 оздоровчих закладів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93,736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567145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Приватний університет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 приватних університетів (15 </a:t>
                      </a:r>
                      <a:r>
                        <a:rPr lang="uk-UA" sz="14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ун-тів</a:t>
                      </a:r>
                      <a:r>
                        <a:rPr lang="uk-UA" sz="1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цільового спрямування)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70,443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567145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Приватні ВНЗ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124 заклади</a:t>
                      </a:r>
                      <a:r>
                        <a:rPr lang="uk-UA" sz="1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+ 11 відділень Робітничого університету технічного напряму (4 роки)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410,182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567145"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Приватні середні</a:t>
                      </a:r>
                      <a:r>
                        <a:rPr lang="uk-UA" sz="14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навчальні заклади</a:t>
                      </a:r>
                      <a:endParaRPr lang="uk-UA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 закладів 11</a:t>
                      </a:r>
                      <a:r>
                        <a:rPr lang="uk-UA" sz="1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відділень Робітничого університету технічного спрямування (2 роки)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19,596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50704">
                <a:tc gridSpan="2">
                  <a:txBody>
                    <a:bodyPr/>
                    <a:lstStyle/>
                    <a:p>
                      <a:pPr algn="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Разом: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2,447,712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88046">
                <a:tc gridSpan="2"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                          Випускники та аспіранти</a:t>
                      </a:r>
                      <a:endParaRPr lang="uk-UA" sz="14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304,671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  <a:tr h="350704">
                <a:tc gridSpan="2">
                  <a:txBody>
                    <a:bodyPr/>
                    <a:lstStyle/>
                    <a:p>
                      <a:pPr algn="r"/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Разом: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2,752,383</a:t>
                      </a:r>
                      <a:endParaRPr lang="uk-UA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6560130"/>
            <a:ext cx="6429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*індивідуальні програми, відкрита освіта, дистанційна освіта</a:t>
            </a:r>
            <a:endParaRPr lang="uk-UA" sz="16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1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b="1" dirty="0" smtClean="0">
                <a:solidFill>
                  <a:srgbClr val="0000FF"/>
                </a:solidFill>
                <a:latin typeface="Segoe Script" pitchFamily="34" charset="0"/>
              </a:rPr>
              <a:t>Наукові ступені</a:t>
            </a:r>
            <a:endParaRPr lang="uk-UA" sz="66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uk-UA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Бакалавр наук;</a:t>
            </a:r>
          </a:p>
          <a:p>
            <a:pPr algn="just">
              <a:lnSpc>
                <a:spcPct val="150000"/>
              </a:lnSpc>
            </a:pPr>
            <a:r>
              <a:rPr lang="uk-UA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Бакалавр мистецтв;</a:t>
            </a:r>
          </a:p>
          <a:p>
            <a:pPr algn="just">
              <a:lnSpc>
                <a:spcPct val="150000"/>
              </a:lnSpc>
            </a:pPr>
            <a:r>
              <a:rPr lang="uk-UA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Магістр;</a:t>
            </a:r>
          </a:p>
          <a:p>
            <a:pPr algn="just">
              <a:lnSpc>
                <a:spcPct val="150000"/>
              </a:lnSpc>
            </a:pPr>
            <a:r>
              <a:rPr lang="uk-UA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Доктор наук.</a:t>
            </a:r>
            <a:endParaRPr lang="uk-UA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Рисунок 3" descr="3_diplomnye_raboty_po_prav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1428737"/>
            <a:ext cx="2501758" cy="2428892"/>
          </a:xfrm>
          <a:prstGeom prst="rect">
            <a:avLst/>
          </a:prstGeom>
        </p:spPr>
      </p:pic>
    </p:spTree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uk-UA" sz="6000" b="1" dirty="0" smtClean="0">
                <a:solidFill>
                  <a:srgbClr val="0000FF"/>
                </a:solidFill>
                <a:latin typeface="Segoe Script" pitchFamily="34" charset="0"/>
              </a:rPr>
              <a:t>Вимоги до вступу</a:t>
            </a:r>
            <a:endParaRPr lang="uk-UA" sz="6000" b="1" dirty="0">
              <a:solidFill>
                <a:srgbClr val="0000FF"/>
              </a:solidFill>
              <a:latin typeface="Segoe Scrip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28638" y="1157310"/>
          <a:ext cx="811532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/>
                <a:gridCol w="6286544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Ступінь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Вимоги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Бакалавр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Сертифікат про загальну середню освіту або сертифікат про загальну середню освіту </a:t>
                      </a:r>
                      <a:r>
                        <a:rPr lang="uk-UA" sz="22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аль-Азгар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із результатом 70% і вище </a:t>
                      </a:r>
                    </a:p>
                    <a:p>
                      <a:pPr algn="just"/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або</a:t>
                      </a:r>
                    </a:p>
                    <a:p>
                      <a:pPr algn="just"/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диплом із технічного коледжу із результатом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75% і вище (приймають деякі приватні університети, що також мають схильність приймати студентів і з меншими балами)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Диплом випускника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Ступінь бакалавра у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відповідній спеціалізації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Магістр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Ступінь бакалавра у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відповідній спеціалізації із загальною оцінкою </a:t>
                      </a:r>
                      <a:r>
                        <a:rPr lang="uk-UA" sz="22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“добре”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щонайменше</a:t>
                      </a:r>
                      <a:endParaRPr lang="uk-UA" sz="2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Доктор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Ступінь магістра у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відповідній спеціалізації із загальною оцінкою </a:t>
                      </a:r>
                      <a:r>
                        <a:rPr lang="uk-UA" sz="22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“добре”</a:t>
                      </a:r>
                      <a:r>
                        <a:rPr lang="uk-UA" sz="22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щонайменше</a:t>
                      </a:r>
                      <a:endParaRPr lang="uk-UA" sz="2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19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590</Words>
  <Application>Microsoft Office PowerPoint</Application>
  <PresentationFormat>Экран (4:3)</PresentationFormat>
  <Paragraphs>164</Paragraphs>
  <Slides>22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ОСВІТА</vt:lpstr>
      <vt:lpstr>التعليم</vt:lpstr>
      <vt:lpstr>СИСТЕМА ОСВІТИ</vt:lpstr>
      <vt:lpstr>Типи шкіл</vt:lpstr>
      <vt:lpstr>ДЕРЖАВНЕ РЕГУЛЮВАННЯ ВИЩОЇ ОСВІТИ</vt:lpstr>
      <vt:lpstr>ТИПИ ЗАКЛАДІВ</vt:lpstr>
      <vt:lpstr>Кількість студентів</vt:lpstr>
      <vt:lpstr>Наукові ступені</vt:lpstr>
      <vt:lpstr>Вимоги до вступу</vt:lpstr>
      <vt:lpstr>Тривалість навчання</vt:lpstr>
      <vt:lpstr>Структура університету</vt:lpstr>
      <vt:lpstr>Структура  факультету</vt:lpstr>
      <vt:lpstr>Академічний рік</vt:lpstr>
      <vt:lpstr>Форми контролю</vt:lpstr>
      <vt:lpstr>Система оцінювання</vt:lpstr>
      <vt:lpstr>Слайд 16</vt:lpstr>
      <vt:lpstr>Аль-Азгар (970 р.)  جامعة الأزهر (الشريف)‎</vt:lpstr>
      <vt:lpstr>Александрійський університет (1938)  جامعة الإسكندرية  </vt:lpstr>
      <vt:lpstr>Університет Айн Шамс (1950)  جامعة عين شمس</vt:lpstr>
      <vt:lpstr>Каїрський університет (1908)  جامعة القاهرة</vt:lpstr>
      <vt:lpstr>Американський університет (1919)  الجامعة الأمريكية بالقاهرة</vt:lpstr>
      <vt:lpstr>Слайд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Aravela</dc:creator>
  <cp:lastModifiedBy>CHICHEK</cp:lastModifiedBy>
  <cp:revision>201</cp:revision>
  <dcterms:created xsi:type="dcterms:W3CDTF">2014-11-19T22:27:50Z</dcterms:created>
  <dcterms:modified xsi:type="dcterms:W3CDTF">2014-12-01T03:08:15Z</dcterms:modified>
</cp:coreProperties>
</file>