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Quattrocento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QuattrocentoSans-bold.fntdata"/><Relationship Id="rId10" Type="http://schemas.openxmlformats.org/officeDocument/2006/relationships/slide" Target="slides/slide6.xml"/><Relationship Id="rId21" Type="http://schemas.openxmlformats.org/officeDocument/2006/relationships/font" Target="fonts/QuattrocentoSans-regular.fntdata"/><Relationship Id="rId13" Type="http://schemas.openxmlformats.org/officeDocument/2006/relationships/slide" Target="slides/slide9.xml"/><Relationship Id="rId24" Type="http://schemas.openxmlformats.org/officeDocument/2006/relationships/font" Target="fonts/QuattrocentoSans-boldItalic.fntdata"/><Relationship Id="rId12" Type="http://schemas.openxmlformats.org/officeDocument/2006/relationships/slide" Target="slides/slide8.xml"/><Relationship Id="rId23" Type="http://schemas.openxmlformats.org/officeDocument/2006/relationships/font" Target="fonts/Quattrocento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5 min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15 - 20 min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Demonstrando alguns dos exemplos, apresentar relação de links com a cobertura completa de exemplos e manuais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5 min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mencionar meios menos populares, no Brasil e no mundo, listar as desvantagens em relação aos demais modelos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1 - 2 min</a:t>
            </a:r>
          </a:p>
        </p:txBody>
      </p:sp>
      <p:sp>
        <p:nvSpPr>
          <p:cNvPr id="38" name="Shape 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1 min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2-5 min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Citar o aumento de mobiles e os seus impactos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2-3 min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Devido a carência de dados sobre o assunto e ao baixo uso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2-5 min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5-10 min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2-5 min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Logo Conferenc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5904" cy="6809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Capa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5904" cy="680907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>
            <p:ph type="ctrTitle"/>
          </p:nvPr>
        </p:nvSpPr>
        <p:spPr>
          <a:xfrm>
            <a:off x="2173857" y="4848045"/>
            <a:ext cx="9618451" cy="7270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attrocento Sans"/>
              <a:buNone/>
              <a:defRPr b="1" i="0" sz="4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2242868" y="5706890"/>
            <a:ext cx="9549440" cy="374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e Conteúd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1513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/>
          <p:nvPr>
            <p:ph type="title"/>
          </p:nvPr>
        </p:nvSpPr>
        <p:spPr>
          <a:xfrm>
            <a:off x="1061047" y="303154"/>
            <a:ext cx="8911088" cy="5751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attrocento Sans"/>
              <a:buNone/>
              <a:defRPr b="1" i="0" sz="3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207034" y="1414732"/>
            <a:ext cx="11800936" cy="52879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brigad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5904" cy="6844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nserir image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hape 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1513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/>
          <p:nvPr>
            <p:ph idx="2" type="pic"/>
          </p:nvPr>
        </p:nvSpPr>
        <p:spPr>
          <a:xfrm>
            <a:off x="301926" y="1354346"/>
            <a:ext cx="11559396" cy="53742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diondcm/meios-pagamento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hyperlink" Target="https://github.com/diondcm/meios-pagamento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juniperresearch.com/press-release/payments-digital-physical-goods-pr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061047" y="303154"/>
            <a:ext cx="8911200" cy="57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Pagando diretamente no seu Mobile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207034" y="1414732"/>
            <a:ext cx="11800800" cy="52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Você adiciona no seu app: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Comunicação com WebService de pagamentos(gateway, merchant server) - background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Gera intent para um app de pagamento externo ao seu, exigindo que o usuário possua outro app instalado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Cobrança direta em app de carteira(wallet) Google Pay e Apple Pay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Botão de pagamento - navega até o site da integradora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Redirect - também web, navega até o site da integrador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1061047" y="303154"/>
            <a:ext cx="8911200" cy="57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Fontes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207034" y="1414732"/>
            <a:ext cx="11800800" cy="52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Vamos ao código: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/>
              <a:t> 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https://github.com/diondcm/meios-pagamento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Tecnologias envolvidas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REST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Soap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Bluetooth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dll’s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web pages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Integrações(Intents, Cocoa pods)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1061047" y="303154"/>
            <a:ext cx="8911200" cy="57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Quero aplicar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207034" y="1414732"/>
            <a:ext cx="11800800" cy="52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/>
              <a:t>PoS e In-App: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escolher empresa/s para integração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Variam taxas para o cliente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Tecnologias disponíveis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implementar a integração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Caso in-app, sem API, tratar ausência de app da empresa integradora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Caso WebAPI(ambos): usar crypto - sempre!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homologar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GoLive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1061047" y="303154"/>
            <a:ext cx="8911200" cy="57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Outros métodos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207034" y="1414732"/>
            <a:ext cx="11800800" cy="52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non cash payment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Você cria uma moeda, </a:t>
            </a:r>
            <a:r>
              <a:rPr lang="en-US"/>
              <a:t>transacionada</a:t>
            </a:r>
            <a:r>
              <a:rPr lang="en-US"/>
              <a:t> entre apps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QR-Code, leitura normal de qr, porém com token </a:t>
            </a:r>
            <a:r>
              <a:rPr lang="en-US"/>
              <a:t>criptografado</a:t>
            </a:r>
            <a:r>
              <a:rPr lang="en-US"/>
              <a:t> para efetuar o pagamento, ou a validação do mesmo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NFC, também dentro dos meios normais, porém com restrições de hardware, pois os dois dispositivos precisam 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SMS, USSD, MMS, envia mensagem para de texto para realizar o pagamento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Beacon, realiza o pagamento via Bluetooth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747" y="1503236"/>
            <a:ext cx="873795" cy="7704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kedin_circle.svg_.png" id="119" name="Shape 119"/>
          <p:cNvPicPr preferRelativeResize="0"/>
          <p:nvPr/>
        </p:nvPicPr>
        <p:blipFill rotWithShape="1">
          <a:blip r:embed="rId4">
            <a:alphaModFix/>
          </a:blip>
          <a:srcRect b="3548" l="0" r="0" t="3548"/>
          <a:stretch/>
        </p:blipFill>
        <p:spPr>
          <a:xfrm>
            <a:off x="569950" y="2532625"/>
            <a:ext cx="706600" cy="656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9049" y="534840"/>
            <a:ext cx="785706" cy="866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1224951" y="776373"/>
            <a:ext cx="538288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dion.mai@aquasoft.com.br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1224950" y="1664893"/>
            <a:ext cx="538288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facebook.com/dioncm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224949" y="2605169"/>
            <a:ext cx="538288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linkedin.com/in/dion-mai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" y="6053775"/>
            <a:ext cx="83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b="1" lang="en-US" sz="2800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6"/>
              </a:rPr>
              <a:t>https://github.com/diondcm/meios-pagamento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061047" y="303154"/>
            <a:ext cx="8911200" cy="57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Q&amp;A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207034" y="1414732"/>
            <a:ext cx="11800800" cy="52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-US"/>
              <a:t>Dúvidas?!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2173857" y="4848045"/>
            <a:ext cx="9618451" cy="7270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lang="en-US" sz="3000"/>
              <a:t>Tudo sobre meios de pagamento em seu app mobile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2242868" y="5706890"/>
            <a:ext cx="9549440" cy="374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220"/>
              <a:t>Para Delphi e C++ Builder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1061047" y="303154"/>
            <a:ext cx="8911088" cy="5751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lang="en-US"/>
              <a:t>Introdução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207034" y="1414732"/>
            <a:ext cx="11800936" cy="5287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None/>
            </a:pPr>
            <a:r>
              <a:rPr lang="en-US"/>
              <a:t> Palestrante: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None/>
            </a:pPr>
            <a:r>
              <a:rPr lang="en-US"/>
              <a:t> Dion Mai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None/>
            </a:pPr>
            <a:r>
              <a:rPr lang="en-US"/>
              <a:t> Cursando Eng. de Controle e Automação(PUCRS)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None/>
            </a:pPr>
            <a:r>
              <a:rPr lang="en-US"/>
              <a:t> Delphi Master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None/>
            </a:pPr>
            <a:r>
              <a:rPr lang="en-US"/>
              <a:t> Instrutor Delphi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None/>
            </a:pPr>
            <a:r>
              <a:rPr lang="en-US"/>
              <a:t> Consultor e Gerente de Desenvolvimento de Sistemas na Aquasoft</a:t>
            </a:r>
          </a:p>
          <a:p>
            <a:pPr indent="-1778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061047" y="303154"/>
            <a:ext cx="8911200" cy="57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Intrudução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207034" y="1414732"/>
            <a:ext cx="11800800" cy="52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177800" rtl="0">
              <a:spcBef>
                <a:spcPts val="0"/>
              </a:spcBef>
              <a:buNone/>
            </a:pPr>
            <a:r>
              <a:rPr lang="en-US"/>
              <a:t>O que você verá: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Como está o mercado para de pagamentos para Mobile. E no Brasil?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Quais são os processos de pagamento disponíveis para Mobile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Quais são as maneiras técnicas de integrar com estes processos de pagamento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Alguns dos principais gateways de pagamento no Brasil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Código bem como URLs para baixar exemplos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1061047" y="303154"/>
            <a:ext cx="8911200" cy="57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Mercado Mobile e de Pagamentos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0" y="1258625"/>
            <a:ext cx="9183600" cy="144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1800"/>
              <a:t>MOBILE RETAIL PURCHASES TO EXCEED $700BN ANNUALLY BY 2018, JUNIPER RESEARCH FINDS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https://www.juniperresearch.com/press-release/payments-digital-physical-goods-pr1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553150" y="4889100"/>
            <a:ext cx="7289400" cy="848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50800" lvl="0" marL="228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/>
              <a:t>“Segundo a TrendForce, 620 bilhões de dólares foram transacionados por meio de dispositivos móveis no ano de 2016”.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497250" y="2857425"/>
            <a:ext cx="7378800" cy="140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lang="en-US" sz="1800"/>
              <a:t>"Serviços de pagamento mobile na China somam mais de 600 milhões de usuários." “Cerca de 40% dos consumidores ativos.” (Forbes)</a:t>
            </a:r>
          </a:p>
          <a:p>
            <a:pPr lvl="0" rtl="0" algn="l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061047" y="303154"/>
            <a:ext cx="8911200" cy="57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/>
              <a:t>Mercado Mobile e de Pagamentos - Brasil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207034" y="1414732"/>
            <a:ext cx="11800800" cy="52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-US" sz="1800"/>
              <a:t>Ainda está começando no Brasil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-US" sz="1800"/>
              <a:t>Samsung Pay e Google Pay (ainda sem todos os serviços)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en-US" sz="1800"/>
              <a:t>Potencial devido a boa adesão dos brasileiros a tecnologias móveis, sendo o meio principal de acesso à internet no país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626950" y="5412900"/>
            <a:ext cx="7718100" cy="144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lang="en-US" sz="1800"/>
              <a:t>”No Brasil 60% das 4,5 milhões de máquinas(PoS) presentes nos estabelecimentos comerciais permitem NFC, diz a associação das empresas de cartão (Abecs)”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2575225" y="4168150"/>
            <a:ext cx="7718100" cy="144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lang="en-US" sz="1800"/>
              <a:t>”</a:t>
            </a:r>
            <a:r>
              <a:rPr b="1" lang="en-US" sz="1800"/>
              <a:t>Alessandro Rabelo, diretor sênior de Produtos Visa, diz que em 2017 vai elevar em até 20% o número de máquinas no varejo que permitem o pagamento via aproximação. Hoje, calcula ele, são cerca de 2,8 milhões de unidades”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207025" y="2973850"/>
            <a:ext cx="7718100" cy="119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lang="en-US" sz="1800"/>
              <a:t>"Federação do Comércio do Estado do Rio de Janeiro e Instituto Ipsos, apenas 3% dos entrevistados afirmaram fazer compras online em 2014. Este dado subiu para 8% em 2015 e para 14% em 2016."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061047" y="303154"/>
            <a:ext cx="8911200" cy="57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Meios de Pagamento para Mobile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207034" y="1414732"/>
            <a:ext cx="11800800" cy="52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b="1" lang="en-US"/>
              <a:t>Para estabelecimentos (PDV's/Point-of-sale)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Praticidade na implantação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Baixo custo operacional e de implantação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Praticidade no pagamento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Diversificação dos meios de pagamento aceitos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Mobilidade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Integração "nativa" com seu ERP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220px-User_icon_2.svg.png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7788" y="4016150"/>
            <a:ext cx="771100" cy="771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20px-User_icon_2.svg.png"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1150" y="3043450"/>
            <a:ext cx="771100" cy="771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20px-User_icon_2.svg.png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6725" y="3673225"/>
            <a:ext cx="771100" cy="771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91d1d691995861e1317e7001d4eca897c733e46_large.jpg"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6025" y="4231925"/>
            <a:ext cx="2349424" cy="23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/>
          <p:nvPr/>
        </p:nvSpPr>
        <p:spPr>
          <a:xfrm rot="10800000">
            <a:off x="8920788" y="4988850"/>
            <a:ext cx="1335300" cy="1329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10087800" y="2433050"/>
            <a:ext cx="17502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/>
              <a:t>Users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061047" y="303154"/>
            <a:ext cx="8911200" cy="57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Usando mobile como 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207034" y="1414732"/>
            <a:ext cx="11800800" cy="52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Você implementa um App, que comunicará com: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Web Service -&gt; E apenas exigirá uma autenticação do usuário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REST - Json API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Soap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WAP -&gt; acesse o Gateway de pagamentos por meio de uma web app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Bluethooth -&gt; comunica com hardware externo de pagamento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NFC -&gt; Comunica diretamente com o celular do usuário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DLL -&gt; Acessa o Hardware diretamente pela API do frabricante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Intents(Android), Cocoa Pods(iOS) -&gt; Gera a instrução de pagamento para outro App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061047" y="303154"/>
            <a:ext cx="8911200" cy="57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Meios de Pagamento para Mobile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207034" y="1414732"/>
            <a:ext cx="11800800" cy="528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b="1" lang="en-US"/>
              <a:t>Para usuários (Pay In-App)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Comodidade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Segrança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Diversidade das opções de pagamento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Velocidade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rad-apple-pay.pn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500" y="3955450"/>
            <a:ext cx="5734625" cy="27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