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36700" cy="287655"/>
          </a:xfrm>
          <a:custGeom>
            <a:avLst/>
            <a:gdLst/>
            <a:ahLst/>
            <a:cxnLst/>
            <a:rect l="l" t="t" r="r" b="b"/>
            <a:pathLst>
              <a:path w="1536700" h="287655">
                <a:moveTo>
                  <a:pt x="0" y="0"/>
                </a:moveTo>
                <a:lnTo>
                  <a:pt x="1536696" y="0"/>
                </a:lnTo>
                <a:lnTo>
                  <a:pt x="15366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31934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80" h="287655">
                <a:moveTo>
                  <a:pt x="0" y="0"/>
                </a:moveTo>
                <a:lnTo>
                  <a:pt x="1528759" y="0"/>
                </a:lnTo>
                <a:lnTo>
                  <a:pt x="1528759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59093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71" y="0"/>
                </a:lnTo>
                <a:lnTo>
                  <a:pt x="152877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87865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396" y="0"/>
                </a:lnTo>
                <a:lnTo>
                  <a:pt x="15223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9162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46" y="0"/>
                </a:lnTo>
                <a:lnTo>
                  <a:pt x="152874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1559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421" y="0"/>
                </a:lnTo>
                <a:lnTo>
                  <a:pt x="152242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00983" y="5876913"/>
            <a:ext cx="952497" cy="952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742086"/>
            <a:ext cx="1530350" cy="116205"/>
          </a:xfrm>
          <a:custGeom>
            <a:avLst/>
            <a:gdLst/>
            <a:ahLst/>
            <a:cxnLst/>
            <a:rect l="l" t="t" r="r" b="b"/>
            <a:pathLst>
              <a:path w="1530350" h="116204">
                <a:moveTo>
                  <a:pt x="0" y="0"/>
                </a:moveTo>
                <a:lnTo>
                  <a:pt x="1530346" y="0"/>
                </a:lnTo>
                <a:lnTo>
                  <a:pt x="15303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5584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80" h="116204">
                <a:moveTo>
                  <a:pt x="0" y="0"/>
                </a:moveTo>
                <a:lnTo>
                  <a:pt x="1528759" y="0"/>
                </a:lnTo>
                <a:lnTo>
                  <a:pt x="1528759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052743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81515" y="6742086"/>
            <a:ext cx="1522730" cy="116205"/>
          </a:xfrm>
          <a:custGeom>
            <a:avLst/>
            <a:gdLst/>
            <a:ahLst/>
            <a:cxnLst/>
            <a:rect l="l" t="t" r="r" b="b"/>
            <a:pathLst>
              <a:path w="1522729" h="116204">
                <a:moveTo>
                  <a:pt x="0" y="0"/>
                </a:moveTo>
                <a:lnTo>
                  <a:pt x="1522396" y="0"/>
                </a:lnTo>
                <a:lnTo>
                  <a:pt x="152239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092812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46" y="0"/>
                </a:lnTo>
                <a:lnTo>
                  <a:pt x="15287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615209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084862" y="457199"/>
            <a:ext cx="2808269" cy="955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36700" cy="287655"/>
          </a:xfrm>
          <a:custGeom>
            <a:avLst/>
            <a:gdLst/>
            <a:ahLst/>
            <a:cxnLst/>
            <a:rect l="l" t="t" r="r" b="b"/>
            <a:pathLst>
              <a:path w="1536700" h="287655">
                <a:moveTo>
                  <a:pt x="0" y="0"/>
                </a:moveTo>
                <a:lnTo>
                  <a:pt x="1536696" y="0"/>
                </a:lnTo>
                <a:lnTo>
                  <a:pt x="15366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31934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80" h="287655">
                <a:moveTo>
                  <a:pt x="0" y="0"/>
                </a:moveTo>
                <a:lnTo>
                  <a:pt x="1528759" y="0"/>
                </a:lnTo>
                <a:lnTo>
                  <a:pt x="1528759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59093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71" y="0"/>
                </a:lnTo>
                <a:lnTo>
                  <a:pt x="152877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87865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396" y="0"/>
                </a:lnTo>
                <a:lnTo>
                  <a:pt x="152239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9162" y="0"/>
            <a:ext cx="1529080" cy="287655"/>
          </a:xfrm>
          <a:custGeom>
            <a:avLst/>
            <a:gdLst/>
            <a:ahLst/>
            <a:cxnLst/>
            <a:rect l="l" t="t" r="r" b="b"/>
            <a:pathLst>
              <a:path w="1529079" h="287655">
                <a:moveTo>
                  <a:pt x="0" y="0"/>
                </a:moveTo>
                <a:lnTo>
                  <a:pt x="1528746" y="0"/>
                </a:lnTo>
                <a:lnTo>
                  <a:pt x="1528746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1559" y="0"/>
            <a:ext cx="1522730" cy="287655"/>
          </a:xfrm>
          <a:custGeom>
            <a:avLst/>
            <a:gdLst/>
            <a:ahLst/>
            <a:cxnLst/>
            <a:rect l="l" t="t" r="r" b="b"/>
            <a:pathLst>
              <a:path w="1522729" h="287655">
                <a:moveTo>
                  <a:pt x="0" y="0"/>
                </a:moveTo>
                <a:lnTo>
                  <a:pt x="1522421" y="0"/>
                </a:lnTo>
                <a:lnTo>
                  <a:pt x="1522421" y="287336"/>
                </a:lnTo>
                <a:lnTo>
                  <a:pt x="0" y="287336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00983" y="5876913"/>
            <a:ext cx="952497" cy="952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742086"/>
            <a:ext cx="1530350" cy="116205"/>
          </a:xfrm>
          <a:custGeom>
            <a:avLst/>
            <a:gdLst/>
            <a:ahLst/>
            <a:cxnLst/>
            <a:rect l="l" t="t" r="r" b="b"/>
            <a:pathLst>
              <a:path w="1530350" h="116204">
                <a:moveTo>
                  <a:pt x="0" y="0"/>
                </a:moveTo>
                <a:lnTo>
                  <a:pt x="1530346" y="0"/>
                </a:lnTo>
                <a:lnTo>
                  <a:pt x="15303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F82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5584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80" h="116204">
                <a:moveTo>
                  <a:pt x="0" y="0"/>
                </a:moveTo>
                <a:lnTo>
                  <a:pt x="1528759" y="0"/>
                </a:lnTo>
                <a:lnTo>
                  <a:pt x="1528759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E10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052743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7B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81515" y="6742086"/>
            <a:ext cx="1522730" cy="116205"/>
          </a:xfrm>
          <a:custGeom>
            <a:avLst/>
            <a:gdLst/>
            <a:ahLst/>
            <a:cxnLst/>
            <a:rect l="l" t="t" r="r" b="b"/>
            <a:pathLst>
              <a:path w="1522729" h="116204">
                <a:moveTo>
                  <a:pt x="0" y="0"/>
                </a:moveTo>
                <a:lnTo>
                  <a:pt x="1522396" y="0"/>
                </a:lnTo>
                <a:lnTo>
                  <a:pt x="152239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5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092812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46" y="0"/>
                </a:lnTo>
                <a:lnTo>
                  <a:pt x="1528746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7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615209" y="6742086"/>
            <a:ext cx="1529080" cy="116205"/>
          </a:xfrm>
          <a:custGeom>
            <a:avLst/>
            <a:gdLst/>
            <a:ahLst/>
            <a:cxnLst/>
            <a:rect l="l" t="t" r="r" b="b"/>
            <a:pathLst>
              <a:path w="1529079" h="116204">
                <a:moveTo>
                  <a:pt x="0" y="0"/>
                </a:moveTo>
                <a:lnTo>
                  <a:pt x="1528771" y="0"/>
                </a:lnTo>
                <a:lnTo>
                  <a:pt x="1528771" y="115899"/>
                </a:lnTo>
                <a:lnTo>
                  <a:pt x="0" y="115899"/>
                </a:lnTo>
                <a:lnTo>
                  <a:pt x="0" y="0"/>
                </a:lnTo>
                <a:close/>
              </a:path>
            </a:pathLst>
          </a:custGeom>
          <a:solidFill>
            <a:srgbClr val="009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849" y="653222"/>
            <a:ext cx="8496301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028" y="1584257"/>
            <a:ext cx="8467942" cy="3858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gregianin/delphi-unit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SoftTechnologies/Delphi-Mocks" TargetMode="External"/><Relationship Id="rId3" Type="http://schemas.openxmlformats.org/officeDocument/2006/relationships/hyperlink" Target="https://goo.gl/ECZEeC" TargetMode="External"/><Relationship Id="rId7" Type="http://schemas.openxmlformats.org/officeDocument/2006/relationships/hyperlink" Target="https://github.com/VSoftTechnologies/DUnitX" TargetMode="External"/><Relationship Id="rId2" Type="http://schemas.openxmlformats.org/officeDocument/2006/relationships/hyperlink" Target="https://goo.gl/fGRtz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nit.sourceforge.net/" TargetMode="External"/><Relationship Id="rId5" Type="http://schemas.openxmlformats.org/officeDocument/2006/relationships/hyperlink" Target="https://goo.gl/4dvpjf" TargetMode="External"/><Relationship Id="rId10" Type="http://schemas.openxmlformats.org/officeDocument/2006/relationships/hyperlink" Target="https://github.com/RomanYankovsky/DelphiSpec" TargetMode="External"/><Relationship Id="rId4" Type="http://schemas.openxmlformats.org/officeDocument/2006/relationships/hyperlink" Target="https://goo.gl/ZHxhTW" TargetMode="External"/><Relationship Id="rId9" Type="http://schemas.openxmlformats.org/officeDocument/2006/relationships/hyperlink" Target="https://github.com/VSoftTechnologies/DelphiCodeCoverage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leogregiani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08" y="1557334"/>
            <a:ext cx="5184752" cy="1765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6683" y="3819671"/>
            <a:ext cx="599186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b="1" spc="-5" dirty="0">
                <a:latin typeface="Arial"/>
                <a:cs typeface="Arial"/>
              </a:rPr>
              <a:t>Testes</a:t>
            </a:r>
            <a:r>
              <a:rPr sz="4500" b="1" spc="-40" dirty="0">
                <a:latin typeface="Arial"/>
                <a:cs typeface="Arial"/>
              </a:rPr>
              <a:t> </a:t>
            </a:r>
            <a:r>
              <a:rPr sz="4500" b="1" spc="-5" dirty="0">
                <a:latin typeface="Arial"/>
                <a:cs typeface="Arial"/>
              </a:rPr>
              <a:t>automatizados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2841" y="5612432"/>
            <a:ext cx="3641090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Leonardo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Gregianin</a:t>
            </a:r>
            <a:endParaRPr sz="3000">
              <a:latin typeface="Arial"/>
              <a:cs typeface="Arial"/>
            </a:endParaRPr>
          </a:p>
          <a:p>
            <a:pPr marL="35560" algn="ctr">
              <a:lnSpc>
                <a:spcPct val="100000"/>
              </a:lnSpc>
              <a:spcBef>
                <a:spcPts val="335"/>
              </a:spcBef>
            </a:pPr>
            <a:r>
              <a:rPr sz="1800" b="1" spc="-5" dirty="0">
                <a:latin typeface="Arial"/>
                <a:cs typeface="Arial"/>
              </a:rPr>
              <a:t>github.com/leogregianin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4769" y="4645015"/>
            <a:ext cx="3779817" cy="728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Frameworks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ct val="100000"/>
              </a:lnSpc>
              <a:tabLst>
                <a:tab pos="432434" algn="l"/>
              </a:tabLst>
            </a:pPr>
            <a:r>
              <a:rPr u="sng" spc="-1595" dirty="0"/>
              <a:t>D</a:t>
            </a:r>
            <a:r>
              <a:rPr u="sng" spc="-1595" dirty="0">
                <a:latin typeface="Times New Roman"/>
                <a:cs typeface="Times New Roman"/>
              </a:rPr>
              <a:t>	</a:t>
            </a:r>
            <a:r>
              <a:rPr u="sng" spc="-5" dirty="0"/>
              <a:t>Unit</a:t>
            </a:r>
          </a:p>
          <a:p>
            <a:pPr marL="741045" indent="-243840">
              <a:lnSpc>
                <a:spcPct val="100000"/>
              </a:lnSpc>
              <a:spcBef>
                <a:spcPts val="425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Framework open source padrão de 2004 até</a:t>
            </a:r>
            <a:r>
              <a:rPr b="0" u="none" spc="7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2015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Projeto descontinuado a vários anos (Último commit em</a:t>
            </a:r>
            <a:r>
              <a:rPr b="0" u="none" spc="125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2009)</a:t>
            </a:r>
          </a:p>
          <a:p>
            <a:pPr marL="218440">
              <a:lnSpc>
                <a:spcPct val="100000"/>
              </a:lnSpc>
              <a:buFont typeface="Arial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  <a:tabLst>
                <a:tab pos="432434" algn="l"/>
              </a:tabLst>
            </a:pPr>
            <a:r>
              <a:rPr u="sng" spc="-1595" dirty="0"/>
              <a:t>D</a:t>
            </a:r>
            <a:r>
              <a:rPr u="sng" spc="-1595" dirty="0">
                <a:latin typeface="Times New Roman"/>
                <a:cs typeface="Times New Roman"/>
              </a:rPr>
              <a:t>	</a:t>
            </a:r>
            <a:r>
              <a:rPr u="sng" spc="-5" dirty="0"/>
              <a:t>UnitX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Framework open source padrão a partir de</a:t>
            </a:r>
            <a:r>
              <a:rPr b="0" u="none" spc="7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2015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Mantido pela VSoft Technologies (Final</a:t>
            </a:r>
            <a:r>
              <a:rPr b="0" u="none" spc="125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Builder/ContinuaCI)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Qualquer classe pode conter</a:t>
            </a:r>
            <a:r>
              <a:rPr b="0" u="none" spc="3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testes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Testes baseados em Decorators ou</a:t>
            </a:r>
            <a:r>
              <a:rPr b="0" u="none" spc="6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Published</a:t>
            </a:r>
          </a:p>
          <a:p>
            <a:pPr marL="741045" indent="-243840">
              <a:lnSpc>
                <a:spcPct val="100000"/>
              </a:lnSpc>
              <a:spcBef>
                <a:spcPts val="434"/>
              </a:spcBef>
              <a:buChar char="•"/>
              <a:tabLst>
                <a:tab pos="741045" algn="l"/>
                <a:tab pos="741680" algn="l"/>
              </a:tabLst>
            </a:pPr>
            <a:r>
              <a:rPr b="0" u="none" spc="-5" dirty="0">
                <a:latin typeface="Arial"/>
                <a:cs typeface="Arial"/>
              </a:rPr>
              <a:t>Framework em constante evolução (FMX, RegExp,</a:t>
            </a:r>
            <a:r>
              <a:rPr b="0" u="none" spc="11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Generics)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Implementação</a:t>
            </a:r>
            <a:r>
              <a:rPr spc="-20" dirty="0"/>
              <a:t> </a:t>
            </a:r>
            <a:r>
              <a:rPr spc="-5" dirty="0"/>
              <a:t>simples!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474" y="1598609"/>
          <a:ext cx="8713756" cy="4267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41"/>
                <a:gridCol w="4618015"/>
              </a:tblGrid>
              <a:tr h="42702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DUnit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DUnitX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4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Check(Boolean)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4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Assert.Pass –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Fail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5436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CheckTrue(Boolean)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Assert.AreEqual –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NotAreEqual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CheckFalse(Boolean)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Assert.Contains –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NotContains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CheckEquals(Esperado,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Atual)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Assert.IsTrue –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IsFalse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CheckNotEquals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Assert.IsEmpty – IsNotEmpty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Assert.IsNull –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IsNotNull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5449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CheckNotNull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Assert.IsMatch para RegExp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CheckSame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Assert.WillRaise /</a:t>
                      </a:r>
                      <a:r>
                        <a:rPr sz="2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Assert.StartsWith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427024"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u="heavy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Mais...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500"/>
                        </a:lnSpc>
                      </a:pPr>
                      <a:r>
                        <a:rPr sz="2200" u="heavy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Mais...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311" y="1984370"/>
            <a:ext cx="8187055" cy="1660525"/>
          </a:xfrm>
          <a:prstGeom prst="rect">
            <a:avLst/>
          </a:prstGeom>
          <a:solidFill>
            <a:srgbClr val="DBE6F2"/>
          </a:solidFill>
          <a:ln w="25399">
            <a:solidFill>
              <a:srgbClr val="AE4844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600075" marR="2065020" indent="-70485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latin typeface="Arial"/>
                <a:cs typeface="Arial"/>
              </a:rPr>
              <a:t>class function Adicao(Valor1, Valor2: Real): Real;  begin</a:t>
            </a:r>
            <a:endParaRPr sz="2000">
              <a:latin typeface="Arial"/>
              <a:cs typeface="Arial"/>
            </a:endParaRPr>
          </a:p>
          <a:p>
            <a:pPr marL="600075" marR="4365625" indent="2813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Result := Valor1 + Valor2;  end;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11" y="4076691"/>
            <a:ext cx="8187055" cy="1510030"/>
          </a:xfrm>
          <a:prstGeom prst="rect">
            <a:avLst/>
          </a:prstGeom>
          <a:solidFill>
            <a:srgbClr val="DBE6F2"/>
          </a:solidFill>
          <a:ln w="25399">
            <a:solidFill>
              <a:srgbClr val="AE4844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600075" marR="1416050" indent="-7048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procedure TForm1.ButtonSomaClick(Sender: TObject);  begin</a:t>
            </a:r>
            <a:endParaRPr sz="2000">
              <a:latin typeface="Arial"/>
              <a:cs typeface="Arial"/>
            </a:endParaRPr>
          </a:p>
          <a:p>
            <a:pPr marL="600075" marR="788670" indent="2813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Result.Value := Adicao(Number1.Value, Number2.Value);  end;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60" dirty="0"/>
              <a:t> </a:t>
            </a:r>
            <a:r>
              <a:rPr spc="-5" dirty="0"/>
              <a:t>DUnit</a:t>
            </a:r>
          </a:p>
        </p:txBody>
      </p:sp>
      <p:sp>
        <p:nvSpPr>
          <p:cNvPr id="3" name="object 3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solidFill>
            <a:srgbClr val="DB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AE4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9172" y="1529597"/>
            <a:ext cx="4175125" cy="470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 marR="1022985" indent="-6350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TestTCalc 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TTestCase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spc="-5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  <a:p>
            <a:pPr marL="139065" marR="738505" indent="126364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SetUp; override;  procedure TearDown; override;  published</a:t>
            </a:r>
            <a:endParaRPr sz="1800">
              <a:latin typeface="Arial"/>
              <a:cs typeface="Arial"/>
            </a:endParaRPr>
          </a:p>
          <a:p>
            <a:pPr marL="139065" marR="1132205" indent="126364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TestSoma1;  procedure TestSubtracao1;  end;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2644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TestTCalc.TestSoma1;  begin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Result :=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Adicao(5,5);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CheckEquals(10, Result, 'Erro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Soma1');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indent="126364">
              <a:lnSpc>
                <a:spcPct val="100699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Result := Adicao(10,5);  CheckEquals(11, Result, 'Erro Soma2');  </a:t>
            </a:r>
            <a:r>
              <a:rPr sz="1800" spc="-5" dirty="0">
                <a:latin typeface="Arial"/>
                <a:cs typeface="Arial"/>
              </a:rPr>
              <a:t>end;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60" dirty="0"/>
              <a:t> </a:t>
            </a:r>
            <a:r>
              <a:rPr spc="-5" dirty="0"/>
              <a:t>DUnit</a:t>
            </a:r>
          </a:p>
        </p:txBody>
      </p:sp>
      <p:sp>
        <p:nvSpPr>
          <p:cNvPr id="3" name="object 3"/>
          <p:cNvSpPr/>
          <p:nvPr/>
        </p:nvSpPr>
        <p:spPr>
          <a:xfrm>
            <a:off x="1104897" y="1341447"/>
            <a:ext cx="6851636" cy="496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55" dirty="0"/>
              <a:t> </a:t>
            </a:r>
            <a:r>
              <a:rPr spc="-5" dirty="0"/>
              <a:t>DUnitX</a:t>
            </a:r>
          </a:p>
        </p:txBody>
      </p:sp>
      <p:sp>
        <p:nvSpPr>
          <p:cNvPr id="3" name="object 3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solidFill>
            <a:srgbClr val="DB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49" y="1484309"/>
            <a:ext cx="8187055" cy="4808855"/>
          </a:xfrm>
          <a:custGeom>
            <a:avLst/>
            <a:gdLst/>
            <a:ahLst/>
            <a:cxnLst/>
            <a:rect l="l" t="t" r="r" b="b"/>
            <a:pathLst>
              <a:path w="8187055" h="4808855">
                <a:moveTo>
                  <a:pt x="0" y="0"/>
                </a:moveTo>
                <a:lnTo>
                  <a:pt x="8186708" y="0"/>
                </a:lnTo>
                <a:lnTo>
                  <a:pt x="8186708" y="4808527"/>
                </a:lnTo>
                <a:lnTo>
                  <a:pt x="0" y="48085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AE4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9172" y="1472447"/>
            <a:ext cx="6653530" cy="484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4302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TestTCalc = </a:t>
            </a:r>
            <a:r>
              <a:rPr sz="1800" dirty="0">
                <a:latin typeface="Arial"/>
                <a:cs typeface="Arial"/>
              </a:rPr>
              <a:t>class(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TObject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// Qualquer classe base  public</a:t>
            </a:r>
            <a:endParaRPr sz="1800">
              <a:latin typeface="Arial"/>
              <a:cs typeface="Arial"/>
            </a:endParaRPr>
          </a:p>
          <a:p>
            <a:pPr marL="469265" marR="396557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SetUp;  procedure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TearDown;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[TestCase('TesteSoma1', '8, 2,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10')]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[TestCase('TesteSoma2', '5, 5,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10')]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[TestCase('TesteSoma3', '4, 2,</a:t>
            </a: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5')]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[TestCase('TesteSoma4', '8000, 2,</a:t>
            </a:r>
            <a:r>
              <a:rPr sz="20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8002')]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[TestCase('TesteSoma5', '1, 10000,</a:t>
            </a:r>
            <a:r>
              <a:rPr sz="20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10001')]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procedure TesteSoma(Value1, Value2, _Result: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Real);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procedure TestTCalc.TesteSoma(Value1, Value2, _Result: Real);  begin</a:t>
            </a:r>
            <a:endParaRPr sz="1800">
              <a:latin typeface="Arial"/>
              <a:cs typeface="Arial"/>
            </a:endParaRPr>
          </a:p>
          <a:p>
            <a:pPr marL="139065" marR="289433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R := TCalc.Adicao(Value1, Value2);  Assert.AreEqual(R,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_Result);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end;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Exemplo </a:t>
            </a:r>
            <a:r>
              <a:rPr dirty="0"/>
              <a:t>com</a:t>
            </a:r>
            <a:r>
              <a:rPr spc="-55" dirty="0"/>
              <a:t> </a:t>
            </a:r>
            <a:r>
              <a:rPr spc="-5" dirty="0"/>
              <a:t>DUnitX</a:t>
            </a:r>
          </a:p>
        </p:txBody>
      </p:sp>
      <p:sp>
        <p:nvSpPr>
          <p:cNvPr id="3" name="object 3"/>
          <p:cNvSpPr/>
          <p:nvPr/>
        </p:nvSpPr>
        <p:spPr>
          <a:xfrm>
            <a:off x="611186" y="1522421"/>
            <a:ext cx="8073996" cy="5002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Demonstração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Conclusão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49" y="2027169"/>
            <a:ext cx="8351520" cy="3454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Você pode escrever testes depois que seu código já está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pronto.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13690" marR="456565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Se o seu código está muito difícil de </a:t>
            </a:r>
            <a:r>
              <a:rPr lang="pt-BR" sz="2200" spc="-5" dirty="0" smtClean="0">
                <a:latin typeface="Arial"/>
                <a:cs typeface="Arial"/>
              </a:rPr>
              <a:t>fazer </a:t>
            </a:r>
            <a:r>
              <a:rPr sz="2200" spc="-5" dirty="0" smtClean="0">
                <a:latin typeface="Arial"/>
                <a:cs typeface="Arial"/>
              </a:rPr>
              <a:t>testes </a:t>
            </a:r>
            <a:r>
              <a:rPr sz="2200" spc="-5" dirty="0">
                <a:latin typeface="Arial"/>
                <a:cs typeface="Arial"/>
              </a:rPr>
              <a:t>de unidades</a:t>
            </a:r>
            <a:r>
              <a:rPr sz="2200" spc="-5" dirty="0" smtClean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faça testes de integração.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13690" marR="20701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Um bug report é uma boa oportunidade para escrever um teste  de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unidade.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13690" indent="-300990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Arial"/>
                <a:cs typeface="Arial"/>
              </a:rPr>
              <a:t>Próximo passo: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https://github.com/leogregianin/delphi-unittest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Mais...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958" y="1512245"/>
            <a:ext cx="8020684" cy="344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TDD simples e prático: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https://goo.gl/fGRtzm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4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Porque usar TDD: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https://goo.gl/ECZEeC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Nick Hodges Unit Testing Video: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https://goo.gl/ZHxhTW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Overview Unit Testing in Delphi: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https://goo.gl/4dvpjf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DUnit: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http://dunit.sourceforge.net/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DUnitX: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https://github.com/VSoftTechnologies/DUnitX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75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Mocks: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https://github.com/VSoftTechnologies/Delphi-Mocks</a:t>
            </a:r>
            <a:endParaRPr sz="2000">
              <a:latin typeface="Arial"/>
              <a:cs typeface="Arial"/>
            </a:endParaRPr>
          </a:p>
          <a:p>
            <a:pPr marL="317500" marR="5080" indent="-304800">
              <a:lnSpc>
                <a:spcPts val="2380"/>
              </a:lnSpc>
              <a:spcBef>
                <a:spcPts val="47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Code coverage: 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https://github.com/VSoftTechnologies/DelphiCodeCoverageExample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32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Spec (BDD):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https://github.com/RomanYankovsky/DelphiSpec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Vamos falar</a:t>
            </a:r>
            <a:r>
              <a:rPr spc="-40" dirty="0"/>
              <a:t> </a:t>
            </a:r>
            <a:r>
              <a:rPr spc="-5" dirty="0"/>
              <a:t>sobre...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71" y="2300345"/>
            <a:ext cx="7406005" cy="1926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Visão geral sobre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TDD</a:t>
            </a:r>
            <a:endParaRPr sz="2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7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Frameworks para testes Delphi 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C++Builder</a:t>
            </a:r>
            <a:endParaRPr sz="2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4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Exemplos de unittest e integration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tests</a:t>
            </a:r>
            <a:endParaRPr sz="2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4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Links sobre conceitos 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ferramentas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Muito</a:t>
            </a:r>
            <a:r>
              <a:rPr spc="-50" dirty="0"/>
              <a:t> </a:t>
            </a:r>
            <a:r>
              <a:rPr spc="-5" dirty="0"/>
              <a:t>obrigado!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4931" y="2708933"/>
            <a:ext cx="544512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3600" b="1" spc="-5" dirty="0">
                <a:latin typeface="Arial"/>
                <a:cs typeface="Arial"/>
              </a:rPr>
              <a:t>Leonardo Gregianin  </a:t>
            </a:r>
            <a:r>
              <a:rPr sz="3600" b="1" spc="-5" dirty="0">
                <a:latin typeface="Arial"/>
                <a:cs typeface="Arial"/>
                <a:hlinkClick r:id="rId2"/>
              </a:rPr>
              <a:t>leogregianin@gmail.com </a:t>
            </a:r>
            <a:r>
              <a:rPr sz="3600" b="1" spc="-5" dirty="0">
                <a:latin typeface="Arial"/>
                <a:cs typeface="Arial"/>
              </a:rPr>
              <a:t> github.com/leogregianin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Nossos</a:t>
            </a:r>
            <a:r>
              <a:rPr spc="-30" dirty="0"/>
              <a:t> </a:t>
            </a:r>
            <a:r>
              <a:rPr spc="-5" dirty="0"/>
              <a:t>problemas...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273" y="1509705"/>
            <a:ext cx="7577455" cy="442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Ciclo de desenvolvimento:</a:t>
            </a:r>
            <a:endParaRPr sz="2500">
              <a:latin typeface="Arial"/>
              <a:cs typeface="Arial"/>
            </a:endParaRPr>
          </a:p>
          <a:p>
            <a:pPr marL="718185" lvl="1" indent="-295910">
              <a:lnSpc>
                <a:spcPct val="100000"/>
              </a:lnSpc>
              <a:spcBef>
                <a:spcPts val="1860"/>
              </a:spcBef>
              <a:buAutoNum type="arabicPeriod"/>
              <a:tabLst>
                <a:tab pos="718820" algn="l"/>
              </a:tabLst>
            </a:pPr>
            <a:r>
              <a:rPr sz="2100" spc="-5" dirty="0">
                <a:latin typeface="Arial"/>
                <a:cs typeface="Arial"/>
              </a:rPr>
              <a:t>No final do ciclo: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</a:t>
            </a:r>
            <a:r>
              <a:rPr sz="21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manualmente</a:t>
            </a:r>
            <a:endParaRPr sz="2100">
              <a:latin typeface="Arial"/>
              <a:cs typeface="Arial"/>
            </a:endParaRPr>
          </a:p>
          <a:p>
            <a:pPr marL="718185" lvl="1" indent="-295910">
              <a:lnSpc>
                <a:spcPct val="100000"/>
              </a:lnSpc>
              <a:spcBef>
                <a:spcPts val="1830"/>
              </a:spcBef>
              <a:buAutoNum type="arabicPeriod"/>
              <a:tabLst>
                <a:tab pos="718820" algn="l"/>
              </a:tabLst>
            </a:pPr>
            <a:r>
              <a:rPr sz="2100" spc="-5" dirty="0">
                <a:latin typeface="Arial"/>
                <a:cs typeface="Arial"/>
              </a:rPr>
              <a:t>Se encontrar bugs: Volta para o</a:t>
            </a:r>
            <a:r>
              <a:rPr sz="2100" spc="8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desenvolvimento</a:t>
            </a:r>
            <a:endParaRPr sz="2100">
              <a:latin typeface="Arial"/>
              <a:cs typeface="Arial"/>
            </a:endParaRPr>
          </a:p>
          <a:p>
            <a:pPr marL="718185" lvl="1" indent="-295910">
              <a:lnSpc>
                <a:spcPct val="100000"/>
              </a:lnSpc>
              <a:spcBef>
                <a:spcPts val="1830"/>
              </a:spcBef>
              <a:buAutoNum type="arabicPeriod"/>
              <a:tabLst>
                <a:tab pos="718820" algn="l"/>
              </a:tabLst>
            </a:pPr>
            <a:r>
              <a:rPr sz="2100" spc="-5" dirty="0">
                <a:latin typeface="Arial"/>
                <a:cs typeface="Arial"/>
              </a:rPr>
              <a:t>Terminado a correção dos bugs: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 tudo</a:t>
            </a:r>
            <a:r>
              <a:rPr sz="2100" b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novamente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Novo ciclo de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desenvolvimento:</a:t>
            </a:r>
            <a:endParaRPr sz="2500">
              <a:latin typeface="Arial"/>
              <a:cs typeface="Arial"/>
            </a:endParaRPr>
          </a:p>
          <a:p>
            <a:pPr marL="461645">
              <a:lnSpc>
                <a:spcPct val="100000"/>
              </a:lnSpc>
              <a:spcBef>
                <a:spcPts val="459"/>
              </a:spcBef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 as alterações deste ciclo de</a:t>
            </a:r>
            <a:r>
              <a:rPr sz="21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desenvolvimento</a:t>
            </a:r>
            <a:endParaRPr sz="2100">
              <a:latin typeface="Arial"/>
              <a:cs typeface="Arial"/>
            </a:endParaRPr>
          </a:p>
          <a:p>
            <a:pPr marL="461645">
              <a:lnSpc>
                <a:spcPct val="100000"/>
              </a:lnSpc>
              <a:spcBef>
                <a:spcPts val="405"/>
              </a:spcBef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Testar todos os outros recursos do</a:t>
            </a:r>
            <a:r>
              <a:rPr sz="21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software</a:t>
            </a:r>
            <a:endParaRPr sz="2100">
              <a:latin typeface="Arial"/>
              <a:cs typeface="Arial"/>
            </a:endParaRPr>
          </a:p>
          <a:p>
            <a:pPr marL="307975" marR="1000125" indent="-295275">
              <a:lnSpc>
                <a:spcPct val="100800"/>
              </a:lnSpc>
              <a:spcBef>
                <a:spcPts val="187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Se tudo tem que ser testado manualmente e  repetidamente porque não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automatizar?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Tipos de</a:t>
            </a:r>
            <a:r>
              <a:rPr spc="-55" dirty="0"/>
              <a:t> </a:t>
            </a:r>
            <a:r>
              <a:rPr spc="-5" dirty="0"/>
              <a:t>testes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947" y="1725608"/>
            <a:ext cx="3178175" cy="262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Unidade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0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Integração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Funcional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Aceitação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Regressão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Interface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287" y="1654171"/>
            <a:ext cx="3919220" cy="262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Estresse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0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Usabilidade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Compatibilidade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Segurança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Teste de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Fumaça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07340" algn="l"/>
              </a:tabLst>
            </a:pPr>
            <a:r>
              <a:rPr sz="2500" spc="-5" dirty="0">
                <a:latin typeface="Arial"/>
                <a:cs typeface="Arial"/>
              </a:rPr>
              <a:t>•	∞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747" y="4606914"/>
            <a:ext cx="6811009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Um tipo de teste pode ser integrado a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outro(s)</a:t>
            </a:r>
            <a:endParaRPr sz="2500" dirty="0">
              <a:latin typeface="Arial"/>
              <a:cs typeface="Arial"/>
            </a:endParaRPr>
          </a:p>
          <a:p>
            <a:pPr marL="708025" marR="508000" lvl="1" indent="-246379">
              <a:lnSpc>
                <a:spcPts val="2500"/>
              </a:lnSpc>
              <a:spcBef>
                <a:spcPts val="535"/>
              </a:spcBef>
              <a:buChar char="•"/>
              <a:tabLst>
                <a:tab pos="707390" algn="l"/>
                <a:tab pos="708025" algn="l"/>
              </a:tabLst>
            </a:pPr>
            <a:r>
              <a:rPr sz="2100" spc="-5" dirty="0">
                <a:latin typeface="Arial"/>
                <a:cs typeface="Arial"/>
              </a:rPr>
              <a:t>Por exemplo: </a:t>
            </a:r>
            <a:r>
              <a:rPr sz="2100" b="1" u="heavy" spc="-1290" dirty="0">
                <a:latin typeface="Arial"/>
                <a:cs typeface="Arial"/>
              </a:rPr>
              <a:t>T</a:t>
            </a:r>
            <a:r>
              <a:rPr sz="2100" b="1" u="heavy" spc="715" dirty="0">
                <a:latin typeface="Arial"/>
                <a:cs typeface="Arial"/>
              </a:rPr>
              <a:t> </a:t>
            </a:r>
            <a:r>
              <a:rPr sz="2100" b="1" u="heavy" spc="-5" dirty="0">
                <a:latin typeface="Arial"/>
                <a:cs typeface="Arial"/>
              </a:rPr>
              <a:t>este de Unidade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com </a:t>
            </a:r>
            <a:r>
              <a:rPr sz="2100" b="1" u="heavy" spc="-1290" dirty="0">
                <a:latin typeface="Arial"/>
                <a:cs typeface="Arial"/>
              </a:rPr>
              <a:t>T</a:t>
            </a:r>
            <a:r>
              <a:rPr sz="2100" b="1" u="heavy" spc="715" dirty="0">
                <a:latin typeface="Arial"/>
                <a:cs typeface="Arial"/>
              </a:rPr>
              <a:t> </a:t>
            </a:r>
            <a:r>
              <a:rPr sz="2100" b="1" u="heavy" spc="-5" dirty="0">
                <a:latin typeface="Arial"/>
                <a:cs typeface="Arial"/>
              </a:rPr>
              <a:t>este </a:t>
            </a:r>
            <a:r>
              <a:rPr sz="2100" b="1" u="heavy" dirty="0">
                <a:latin typeface="Arial"/>
                <a:cs typeface="Arial"/>
              </a:rPr>
              <a:t>de  </a:t>
            </a:r>
            <a:r>
              <a:rPr lang="pt-BR" sz="2100" b="1" u="heavy" dirty="0" smtClean="0">
                <a:latin typeface="Arial"/>
                <a:cs typeface="Arial"/>
              </a:rPr>
              <a:t>I</a:t>
            </a:r>
            <a:r>
              <a:rPr lang="pt-BR" sz="2100" b="1" u="heavy" spc="-5" dirty="0" smtClean="0">
                <a:latin typeface="Arial"/>
                <a:cs typeface="Arial"/>
              </a:rPr>
              <a:t>n</a:t>
            </a:r>
            <a:r>
              <a:rPr sz="2100" b="1" u="heavy" spc="-5" dirty="0" smtClean="0">
                <a:latin typeface="Arial"/>
                <a:cs typeface="Arial"/>
              </a:rPr>
              <a:t>tegração</a:t>
            </a:r>
            <a:r>
              <a:rPr sz="2100" spc="-5" dirty="0" smtClean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junto </a:t>
            </a:r>
            <a:r>
              <a:rPr sz="2100" dirty="0">
                <a:latin typeface="Arial"/>
                <a:cs typeface="Arial"/>
              </a:rPr>
              <a:t>com </a:t>
            </a:r>
            <a:r>
              <a:rPr sz="2100" b="1" u="heavy" spc="-1290" dirty="0">
                <a:latin typeface="Arial"/>
                <a:cs typeface="Arial"/>
              </a:rPr>
              <a:t>T</a:t>
            </a:r>
            <a:r>
              <a:rPr sz="2100" b="1" u="heavy" spc="710" dirty="0">
                <a:latin typeface="Arial"/>
                <a:cs typeface="Arial"/>
              </a:rPr>
              <a:t> </a:t>
            </a:r>
            <a:r>
              <a:rPr sz="2100" b="1" u="heavy" spc="-5" dirty="0">
                <a:latin typeface="Arial"/>
                <a:cs typeface="Arial"/>
              </a:rPr>
              <a:t>este de</a:t>
            </a:r>
            <a:r>
              <a:rPr sz="2100" b="1" u="heavy" dirty="0">
                <a:latin typeface="Arial"/>
                <a:cs typeface="Arial"/>
              </a:rPr>
              <a:t> Carga</a:t>
            </a:r>
            <a:r>
              <a:rPr sz="21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/>
              <a:t>O que são testes</a:t>
            </a:r>
            <a:r>
              <a:rPr sz="3500" spc="-10" dirty="0"/>
              <a:t> </a:t>
            </a:r>
            <a:r>
              <a:rPr sz="3500" spc="-5" dirty="0"/>
              <a:t>unitários?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377171" y="1938280"/>
            <a:ext cx="8080375" cy="350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5080" indent="-289560">
              <a:lnSpc>
                <a:spcPct val="100400"/>
              </a:lnSpc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Teste de unidade é qualquer parte do código que  pode ser isolado e testado (normalmente os  métodos de uma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classe).</a:t>
            </a:r>
            <a:endParaRPr sz="2800">
              <a:latin typeface="Arial"/>
              <a:cs typeface="Arial"/>
            </a:endParaRPr>
          </a:p>
          <a:p>
            <a:pPr marL="302260" marR="6350" indent="-289560">
              <a:lnSpc>
                <a:spcPts val="3340"/>
              </a:lnSpc>
              <a:spcBef>
                <a:spcPts val="212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Testes unitários são parte da metodologia ágil do  eXtreme Programming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(XP).</a:t>
            </a:r>
            <a:endParaRPr sz="2800">
              <a:latin typeface="Arial"/>
              <a:cs typeface="Arial"/>
            </a:endParaRPr>
          </a:p>
          <a:p>
            <a:pPr marL="302260" marR="1922145" indent="-289560">
              <a:lnSpc>
                <a:spcPts val="3340"/>
              </a:lnSpc>
              <a:spcBef>
                <a:spcPts val="202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Todas as linguagens tem suporte e é  extremamente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utilizada.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50" y="2085966"/>
            <a:ext cx="8298180" cy="262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310" indent="-562610">
              <a:lnSpc>
                <a:spcPct val="100000"/>
              </a:lnSpc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Escrever o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teste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Rodar o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teste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Ver o teste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falhar </a:t>
            </a:r>
            <a:r>
              <a:rPr sz="2500" spc="-5" dirty="0">
                <a:latin typeface="Arial"/>
                <a:cs typeface="Arial"/>
              </a:rPr>
              <a:t>(Lógico! Ainda não escrevi o</a:t>
            </a:r>
            <a:r>
              <a:rPr sz="2500" spc="114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código)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Escrever o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código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Rodar o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teste</a:t>
            </a:r>
            <a:endParaRPr sz="2500">
              <a:latin typeface="Arial"/>
              <a:cs typeface="Arial"/>
            </a:endParaRPr>
          </a:p>
          <a:p>
            <a:pPr marL="575310" indent="-5626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5310" algn="l"/>
                <a:tab pos="575945" algn="l"/>
              </a:tabLst>
            </a:pPr>
            <a:r>
              <a:rPr sz="2500" spc="-5" dirty="0">
                <a:latin typeface="Arial"/>
                <a:cs typeface="Arial"/>
              </a:rPr>
              <a:t>Ver o teste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AF4F"/>
                </a:solidFill>
                <a:latin typeface="Arial"/>
                <a:cs typeface="Arial"/>
              </a:rPr>
              <a:t>passar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4862" y="457199"/>
            <a:ext cx="2808269" cy="955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Test-Driven</a:t>
            </a:r>
            <a:r>
              <a:rPr spc="-1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4779940" y="2276470"/>
            <a:ext cx="4113191" cy="3221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85" y="2303460"/>
            <a:ext cx="3987165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marR="5080" indent="-295275">
              <a:lnSpc>
                <a:spcPct val="1000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Escrever o teste antes do  código é o conceito do  </a:t>
            </a:r>
            <a:r>
              <a:rPr sz="2500" b="1" spc="-5" dirty="0">
                <a:latin typeface="Arial"/>
                <a:cs typeface="Arial"/>
              </a:rPr>
              <a:t>desenvolvimento  orientado a testes</a:t>
            </a:r>
            <a:r>
              <a:rPr sz="2500" b="1" spc="-2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(TDD)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07975" marR="408305" indent="-295275">
              <a:lnSpc>
                <a:spcPct val="100800"/>
              </a:lnSpc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Mudando a maneira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  desenvolver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Porque?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460" y="1582733"/>
            <a:ext cx="832929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Arial"/>
                <a:cs typeface="Arial"/>
              </a:rPr>
              <a:t>Garantia </a:t>
            </a:r>
            <a:r>
              <a:rPr sz="2500" spc="-5" dirty="0">
                <a:latin typeface="Arial"/>
                <a:cs typeface="Arial"/>
              </a:rPr>
              <a:t>que o código já nasce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testado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1925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Encontrar problemas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rapidamente</a:t>
            </a:r>
            <a:endParaRPr sz="25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Arial"/>
                <a:cs typeface="Arial"/>
              </a:rPr>
              <a:t>Qualidade </a:t>
            </a:r>
            <a:r>
              <a:rPr sz="2500" spc="-5" dirty="0">
                <a:latin typeface="Arial"/>
                <a:cs typeface="Arial"/>
              </a:rPr>
              <a:t>do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código</a:t>
            </a:r>
            <a:endParaRPr sz="2500">
              <a:latin typeface="Arial"/>
              <a:cs typeface="Arial"/>
            </a:endParaRPr>
          </a:p>
          <a:p>
            <a:pPr marL="307975" marR="5080" indent="-295275">
              <a:lnSpc>
                <a:spcPct val="100800"/>
              </a:lnSpc>
              <a:spcBef>
                <a:spcPts val="1925"/>
              </a:spcBef>
              <a:buFont typeface="Arial"/>
              <a:buChar char="•"/>
              <a:tabLst>
                <a:tab pos="307340" algn="l"/>
                <a:tab pos="308610" algn="l"/>
              </a:tabLst>
            </a:pPr>
            <a:r>
              <a:rPr sz="2500" b="1" spc="-5" dirty="0">
                <a:latin typeface="Arial"/>
                <a:cs typeface="Arial"/>
              </a:rPr>
              <a:t>Segurança </a:t>
            </a:r>
            <a:r>
              <a:rPr sz="2500" spc="-5" dirty="0">
                <a:latin typeface="Arial"/>
                <a:cs typeface="Arial"/>
              </a:rPr>
              <a:t>para refatorar o código, pois as  funcionalidades antigas serão testadas</a:t>
            </a:r>
            <a:r>
              <a:rPr sz="2500" spc="114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automaticamente</a:t>
            </a:r>
            <a:endParaRPr sz="2500">
              <a:latin typeface="Arial"/>
              <a:cs typeface="Arial"/>
            </a:endParaRPr>
          </a:p>
          <a:p>
            <a:pPr marL="307975" marR="234950" indent="-295275">
              <a:lnSpc>
                <a:spcPct val="100800"/>
              </a:lnSpc>
              <a:spcBef>
                <a:spcPts val="1900"/>
              </a:spcBef>
              <a:buChar char="•"/>
              <a:tabLst>
                <a:tab pos="307340" algn="l"/>
                <a:tab pos="308610" algn="l"/>
              </a:tabLst>
            </a:pPr>
            <a:r>
              <a:rPr sz="2500" spc="-5" dirty="0">
                <a:latin typeface="Arial"/>
                <a:cs typeface="Arial"/>
              </a:rPr>
              <a:t>Se tudo tem que ser testado manualmente, porque não  automatizar?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683</Words>
  <Application>Microsoft Office PowerPoint</Application>
  <PresentationFormat>Apresentação na tela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Apresentação do PowerPoint</vt:lpstr>
      <vt:lpstr>Vamos falar sobre...</vt:lpstr>
      <vt:lpstr>Nossos problemas...</vt:lpstr>
      <vt:lpstr>Tipos de testes</vt:lpstr>
      <vt:lpstr>O que são testes unitários?</vt:lpstr>
      <vt:lpstr>Como?</vt:lpstr>
      <vt:lpstr>Apresentação do PowerPoint</vt:lpstr>
      <vt:lpstr>Test-Driven Development</vt:lpstr>
      <vt:lpstr>Porque?</vt:lpstr>
      <vt:lpstr>Frameworks</vt:lpstr>
      <vt:lpstr>Implementação simples!</vt:lpstr>
      <vt:lpstr>Exemplo</vt:lpstr>
      <vt:lpstr>Exemplo com DUnit</vt:lpstr>
      <vt:lpstr>Exemplo com DUnit</vt:lpstr>
      <vt:lpstr>Exemplo com DUnitX</vt:lpstr>
      <vt:lpstr>Exemplo com DUnitX</vt:lpstr>
      <vt:lpstr>Demonstração</vt:lpstr>
      <vt:lpstr>Conclusão</vt:lpstr>
      <vt:lpstr>Mais...</vt:lpstr>
      <vt:lpstr>Muito 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Usuário do Windows</cp:lastModifiedBy>
  <cp:revision>2</cp:revision>
  <dcterms:created xsi:type="dcterms:W3CDTF">2017-07-26T14:24:51Z</dcterms:created>
  <dcterms:modified xsi:type="dcterms:W3CDTF">2017-07-27T21:11:36Z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2017-07-26T00:00:00Z</vt:filetime>
  </property>
</Properties>
</file>