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plementing Temporal Features in PostgreSQL: SQL Standard and Beyon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643889">
              <a:defRPr sz="8736"/>
            </a:lvl1pPr>
          </a:lstStyle>
          <a:p>
            <a:pPr/>
            <a:r>
              <a:t>Implementing Temporal Features in PostgreSQL: SQL Standard and Beyond</a:t>
            </a:r>
          </a:p>
        </p:txBody>
      </p:sp>
      <p:sp>
        <p:nvSpPr>
          <p:cNvPr id="120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ther Time Dimen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Time Dimensions</a:t>
            </a:r>
          </a:p>
        </p:txBody>
      </p:sp>
      <p:sp>
        <p:nvSpPr>
          <p:cNvPr id="145" name="The standard does not specify any semantics for other time dimens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standard does not specify any semantics for other time dimensions</a:t>
            </a:r>
          </a:p>
          <a:p>
            <a:pPr/>
            <a:r>
              <a:t>Currently at most one additional time dimension can be specified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Queries and Manip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Queries and Manipulation</a:t>
            </a:r>
          </a:p>
        </p:txBody>
      </p:sp>
      <p:sp>
        <p:nvSpPr>
          <p:cNvPr id="148" name="Syntax extensions for INSERT, UPDATE, DELETE to specify period(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 extensions for INSERT, UPDATE, DELETE to specify period(s)</a:t>
            </a:r>
          </a:p>
          <a:p>
            <a:pPr/>
            <a:r>
              <a:t>Syntax extensions for 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ostgreSQL Support for Tempora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PostgreSQL Support for Temporal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Data Types, Operators, and Predic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6909">
              <a:defRPr sz="9184"/>
            </a:lvl1pPr>
          </a:lstStyle>
          <a:p>
            <a:pPr/>
            <a:r>
              <a:t>Data Types, Operators, and Predicates</a:t>
            </a:r>
          </a:p>
        </p:txBody>
      </p:sp>
      <p:sp>
        <p:nvSpPr>
          <p:cNvPr id="153" name="Period data types are provided although are not required by the Standar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Period data types are provided although are not required by the Standard</a:t>
            </a:r>
          </a:p>
          <a:p>
            <a:pPr/>
            <a:r>
              <a:t>Rich set of operators and functions for timestamps, intervals, and periods</a:t>
            </a:r>
          </a:p>
          <a:p>
            <a:pPr/>
            <a:r>
              <a:t>Predicates are implemented as required by the Standard (including closed-open semantics)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torage and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Storage and Performance</a:t>
            </a:r>
          </a:p>
        </p:txBody>
      </p:sp>
      <p:sp>
        <p:nvSpPr>
          <p:cNvPr id="156" name="Spatial index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Spatial indexes</a:t>
            </a:r>
          </a:p>
          <a:p>
            <a:pPr/>
            <a:r>
              <a:t>With exclusion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itemporal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Bitemporal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verview of Bitempor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Bitemporal</a:t>
            </a:r>
          </a:p>
        </p:txBody>
      </p:sp>
      <p:sp>
        <p:nvSpPr>
          <p:cNvPr id="161" name="Suports assered and effective time dimens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608"/>
            </a:pPr>
            <a:r>
              <a:t>Suports assered and effective time dimensions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Transactional dimension can be queries but is not explicitly supported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Heavily relies on PostgreSQL features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Does not provide any syntax extensions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Data manipulation is implemented with user-defined functions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Detailed refinement of data manipulation semantics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Integrity cnstraints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ata Manip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Manipulation</a:t>
            </a:r>
          </a:p>
        </p:txBody>
      </p:sp>
      <p:sp>
        <p:nvSpPr>
          <p:cNvPr id="164" name="The refinements of manipulation semantics are he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refinements of manipulation semantics are here</a:t>
            </a:r>
          </a:p>
          <a:p>
            <a:pPr/>
            <a:r>
              <a:t>INSERT</a:t>
            </a:r>
          </a:p>
          <a:p>
            <a:pPr/>
            <a:r>
              <a:t>UPDATE</a:t>
            </a:r>
          </a:p>
          <a:p>
            <a:pPr/>
            <a:r>
              <a:t>CORRECTION</a:t>
            </a:r>
          </a:p>
          <a:p>
            <a:pPr/>
            <a:r>
              <a:t>DEACTIVATE</a:t>
            </a:r>
          </a:p>
          <a:p>
            <a:pPr/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toragStorage and Index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StoragStorage and Indexes</a:t>
            </a:r>
          </a:p>
        </p:txBody>
      </p:sp>
      <p:sp>
        <p:nvSpPr>
          <p:cNvPr id="16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Qu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Queries</a:t>
            </a:r>
          </a:p>
        </p:txBody>
      </p:sp>
      <p:sp>
        <p:nvSpPr>
          <p:cNvPr id="170" name="Time-related conditions must be explicitly specifi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Time-related conditions must be explicitly specified </a:t>
            </a:r>
          </a:p>
          <a:p>
            <a:pPr/>
            <a:r>
              <a:t>Built-in predicates are helpful</a:t>
            </a:r>
          </a:p>
          <a:p>
            <a:pPr/>
            <a:r>
              <a:t>Fully temporal queries are still trichy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mporal DB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Temporal DB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i-Temporal vs. SQL Stand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Bi-Temporal vs. SQL Standard</a:t>
            </a:r>
          </a:p>
        </p:txBody>
      </p:sp>
      <p:sp>
        <p:nvSpPr>
          <p:cNvPr id="173" name="Probably a table is needed her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Probably a table is needed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is Still Miss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Still Missing?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at is missing in th e Stand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10976"/>
            </a:lvl1pPr>
          </a:lstStyle>
          <a:p>
            <a:pPr/>
            <a:r>
              <a:t>What is missing in th e Standard</a:t>
            </a:r>
          </a:p>
        </p:txBody>
      </p:sp>
      <p:sp>
        <p:nvSpPr>
          <p:cNvPr id="17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hat is missing in PostgreSQ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missing in PostgreSQL</a:t>
            </a:r>
          </a:p>
        </p:txBody>
      </p:sp>
      <p:sp>
        <p:nvSpPr>
          <p:cNvPr id="181" name="Of course, bi-temporal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Of course, bi-temporal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What is Missing in Bitempor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Missing in Bitemporal</a:t>
            </a:r>
          </a:p>
        </p:txBody>
      </p:sp>
      <p:sp>
        <p:nvSpPr>
          <p:cNvPr id="184" name="Syntax extens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 extensions</a:t>
            </a:r>
          </a:p>
          <a:p>
            <a:pPr/>
            <a:r>
              <a:t>Design methodologies (also missing in the Standard)</a:t>
            </a:r>
          </a:p>
          <a:p>
            <a:pPr/>
            <a:r>
              <a:t>Explicit support for transactional time dimension, although transactional dimension is not really needed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ast, Present, and Futur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20065">
              <a:defRPr sz="7056"/>
            </a:pPr>
            <a:r>
              <a:t>Past, Present, and Future</a:t>
            </a:r>
          </a:p>
          <a:p>
            <a:pPr defTabSz="520065">
              <a:defRPr sz="7056"/>
            </a:pPr>
            <a:r>
              <a:t>Of Temporal Databases</a:t>
            </a:r>
          </a:p>
        </p:txBody>
      </p:sp>
      <p:sp>
        <p:nvSpPr>
          <p:cNvPr id="189" name="The SQL Standard provides very reasonable conservative suppo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SQL Standard provides very reasonable conservative support</a:t>
            </a:r>
          </a:p>
          <a:p>
            <a:pPr/>
            <a:r>
              <a:t>PostgreSQL contains everything that is needed for efficient implementation but not an implementation</a:t>
            </a:r>
          </a:p>
          <a:p>
            <a:pPr/>
            <a:r>
              <a:t>Bitemporal is not too far from the Standard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y Time Travel is Need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Time Travel is Needed?</a:t>
            </a:r>
          </a:p>
        </p:txBody>
      </p:sp>
      <p:sp>
        <p:nvSpPr>
          <p:cNvPr id="125" name="Point in Time (Snapshot) queries: How my report looked on last day of previous month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 in Time (Snapshot) queries: How my report looked on last day of previous month?</a:t>
            </a:r>
          </a:p>
          <a:p>
            <a:pPr/>
            <a:r>
              <a:t>Change Log: When and how the state of my request was changed?</a:t>
            </a:r>
          </a:p>
          <a:p>
            <a:pPr/>
            <a:r>
              <a:t>Fully Temporal: </a:t>
            </a:r>
          </a:p>
          <a:p>
            <a:pPr lvl="1"/>
            <a:r>
              <a:t>When these objects co-exist?</a:t>
            </a:r>
          </a:p>
          <a:p>
            <a:pPr lvl="1"/>
            <a:r>
              <a:t>Before/after/meets etc.</a:t>
            </a:r>
          </a:p>
          <a:p>
            <a:pPr lvl="1"/>
            <a:r>
              <a:t>Temporal joins, aggregations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toring Tempora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Storing Temporal Data</a:t>
            </a:r>
          </a:p>
        </p:txBody>
      </p:sp>
      <p:sp>
        <p:nvSpPr>
          <p:cNvPr id="128" name="Snapshots: any theoretical paper starts with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Snapshots: any theoretical paper starts with it</a:t>
            </a:r>
          </a:p>
          <a:p>
            <a:pPr/>
            <a:r>
              <a:t>Event Logs: Often produced by applications with a hope that they will be used for analysis in the future</a:t>
            </a:r>
          </a:p>
          <a:p>
            <a:pPr/>
            <a:r>
              <a:t>Perionds: Used by everyone who actually implements temporal features in a dabase</a:t>
            </a:r>
          </a:p>
          <a:p>
            <a:pPr/>
            <a:r>
              <a:t>All are equivalent but query performance may differ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me Seman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Semantics</a:t>
            </a:r>
          </a:p>
        </p:txBody>
      </p:sp>
      <p:sp>
        <p:nvSpPr>
          <p:cNvPr id="131" name="Discre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Discrete </a:t>
            </a:r>
          </a:p>
          <a:p>
            <a:pPr/>
            <a:r>
              <a:t>Periods with closed-open semantics (I’m not are semantics is the right word on this slide)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imensions of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Dimensions of Time</a:t>
            </a:r>
          </a:p>
        </p:txBody>
      </p:sp>
      <p:sp>
        <p:nvSpPr>
          <p:cNvPr id="134" name="Theis is something beyond common sense in th real life, however, we need th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Theis is something beyond common sense in th real life, however, we need them</a:t>
            </a:r>
          </a:p>
          <a:p>
            <a:pPr/>
            <a:r>
              <a:t>Transactional (system) </a:t>
            </a:r>
          </a:p>
          <a:p>
            <a:pPr/>
            <a:r>
              <a:t>Valid = Effective</a:t>
            </a:r>
          </a:p>
          <a:p>
            <a:pPr/>
            <a:r>
              <a:t>Asserted ~ transactional</a:t>
            </a:r>
          </a:p>
          <a:p>
            <a:pPr/>
            <a:r>
              <a:t>Much more were defined but are not widely known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mporal Features in the SQL Stand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Temporal Features in the SQL Standard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ata Types and Predic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Types and Predicates</a:t>
            </a:r>
          </a:p>
        </p:txBody>
      </p:sp>
      <p:sp>
        <p:nvSpPr>
          <p:cNvPr id="139" name="Actually no new data types, periods are represented as pairs of timestamp colum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Actually no new data types, periods are represented as pairs of timestamp columns</a:t>
            </a:r>
          </a:p>
          <a:p>
            <a:pPr/>
            <a:r>
              <a:t>Closed-open periods</a:t>
            </a:r>
          </a:p>
          <a:p>
            <a:pPr/>
            <a:r>
              <a:t>Predicates:</a:t>
            </a:r>
          </a:p>
          <a:p>
            <a:pPr lvl="1"/>
            <a:r>
              <a:t>OVERLAPS</a:t>
            </a:r>
          </a:p>
          <a:p>
            <a:pPr lvl="1"/>
            <a:r>
              <a:t>. .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ransactional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Transactional Time</a:t>
            </a:r>
          </a:p>
        </p:txBody>
      </p:sp>
      <p:sp>
        <p:nvSpPr>
          <p:cNvPr id="142" name="Past but not fu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Past but not future</a:t>
            </a:r>
          </a:p>
          <a:p>
            <a:pPr/>
            <a:r>
              <a:t>Data can never be changed</a:t>
            </a:r>
          </a:p>
          <a:p>
            <a:pPr/>
            <a:r>
              <a:t>Dose NOT require separate table for historical data, although some implementations do that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