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Light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Light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italic.fntdata"/><Relationship Id="rId25" Type="http://schemas.openxmlformats.org/officeDocument/2006/relationships/font" Target="fonts/MontserratLight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Montserrat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6464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i="0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b="0" i="0" sz="4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b="0" i="0" sz="4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b="0" i="0" sz="4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b="0" i="0" sz="4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b="0" i="0" sz="4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b="0" i="0" sz="4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b="0" i="0" sz="4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b="0" i="0" sz="4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5"/>
            <a:chOff x="4894945" y="-11"/>
            <a:chExt cx="4252453" cy="5146815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8" y="3860093"/>
            <a:ext cx="2429755" cy="1286711"/>
            <a:chOff x="6714243" y="3860093"/>
            <a:chExt cx="2429755" cy="1286711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1"/>
          <p:cNvGrpSpPr/>
          <p:nvPr/>
        </p:nvGrpSpPr>
        <p:grpSpPr>
          <a:xfrm>
            <a:off x="6714243" y="3860093"/>
            <a:ext cx="2429755" cy="1286711"/>
            <a:chOff x="6714243" y="3860093"/>
            <a:chExt cx="2429755" cy="1286711"/>
          </a:xfrm>
        </p:grpSpPr>
        <p:sp>
          <p:nvSpPr>
            <p:cNvPr id="488" name="Google Shape;488;p1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01" name="Google Shape;501;p11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94" name="Google Shape;94;p3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6714243" y="3860093"/>
            <a:ext cx="2429755" cy="1286711"/>
            <a:chOff x="6714243" y="3860093"/>
            <a:chExt cx="2429755" cy="1286711"/>
          </a:xfrm>
        </p:grpSpPr>
        <p:sp>
          <p:nvSpPr>
            <p:cNvPr id="118" name="Google Shape;118;p3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3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32" name="Google Shape;132;p3"/>
          <p:cNvSpPr txBox="1"/>
          <p:nvPr>
            <p:ph idx="2" type="body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b="0" i="0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33" name="Google Shape;13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teral pattern">
  <p:cSld name="BLANK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6109812" y="-11"/>
            <a:ext cx="3037586" cy="5146815"/>
            <a:chOff x="6109812" y="-11"/>
            <a:chExt cx="3037586" cy="5146815"/>
          </a:xfrm>
        </p:grpSpPr>
        <p:sp>
          <p:nvSpPr>
            <p:cNvPr id="136" name="Google Shape;136;p4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A4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i="0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b="0" i="0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b="0" i="0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b="0" i="0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b="0" i="0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b="0" i="0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b="0" i="0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b="0" i="0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b="0" i="0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74" name="Google Shape;174;p5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None/>
              <a:defRPr b="0" i="0" sz="2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b="0" i="0" sz="30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b="0" i="0" sz="30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b="0" i="0" sz="30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b="0" i="0" sz="30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b="0" i="0" sz="30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b="0" i="0" sz="30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b="0" i="0" sz="30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b="0" i="0" sz="30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grpSp>
        <p:nvGrpSpPr>
          <p:cNvPr id="175" name="Google Shape;175;p5"/>
          <p:cNvGrpSpPr/>
          <p:nvPr/>
        </p:nvGrpSpPr>
        <p:grpSpPr>
          <a:xfrm>
            <a:off x="4894945" y="-11"/>
            <a:ext cx="4252453" cy="5146815"/>
            <a:chOff x="4894945" y="-11"/>
            <a:chExt cx="4252453" cy="5146815"/>
          </a:xfrm>
        </p:grpSpPr>
        <p:sp>
          <p:nvSpPr>
            <p:cNvPr id="176" name="Google Shape;176;p5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6"/>
          <p:cNvGrpSpPr/>
          <p:nvPr/>
        </p:nvGrpSpPr>
        <p:grpSpPr>
          <a:xfrm>
            <a:off x="6714243" y="3860093"/>
            <a:ext cx="2429755" cy="1286711"/>
            <a:chOff x="6714243" y="3860093"/>
            <a:chExt cx="2429755" cy="1286711"/>
          </a:xfrm>
        </p:grpSpPr>
        <p:sp>
          <p:nvSpPr>
            <p:cNvPr id="232" name="Google Shape;232;p6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6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45" name="Google Shape;245;p6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6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69" name="Google Shape;269;p6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70" name="Google Shape;27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pattern">
  <p:cSld name="BLANK_2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7"/>
          <p:cNvGrpSpPr/>
          <p:nvPr/>
        </p:nvGrpSpPr>
        <p:grpSpPr>
          <a:xfrm flipH="1" rot="10800000">
            <a:off x="900" y="3856776"/>
            <a:ext cx="9143992" cy="1286720"/>
            <a:chOff x="900" y="0"/>
            <a:chExt cx="9143992" cy="1286720"/>
          </a:xfrm>
        </p:grpSpPr>
        <p:sp>
          <p:nvSpPr>
            <p:cNvPr id="273" name="Google Shape;273;p7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8"/>
          <p:cNvGrpSpPr/>
          <p:nvPr/>
        </p:nvGrpSpPr>
        <p:grpSpPr>
          <a:xfrm flipH="1" rot="10800000">
            <a:off x="900" y="3856776"/>
            <a:ext cx="9143992" cy="1286720"/>
            <a:chOff x="900" y="0"/>
            <a:chExt cx="9143992" cy="1286720"/>
          </a:xfrm>
        </p:grpSpPr>
        <p:sp>
          <p:nvSpPr>
            <p:cNvPr id="324" name="Google Shape;324;p8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8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"/>
              <a:buNone/>
              <a:defRPr b="1" i="0" sz="20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b="0" i="0" sz="20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b="0" i="0" sz="20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b="0" i="0" sz="20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b="0" i="0" sz="20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b="0" i="0" sz="20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b="0" i="0" sz="20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b="0" i="0" sz="20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ExtraBold"/>
              <a:buNone/>
              <a:defRPr b="0" i="0" sz="20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73" name="Google Shape;37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9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376" name="Google Shape;376;p9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900" y="643324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10793" y="322545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658671" y="863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1828968" y="3225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266922" y="321642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00" y="0"/>
              <a:ext cx="609923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610793" y="0"/>
              <a:ext cx="608281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1219044" y="0"/>
              <a:ext cx="609953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1828968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438861" y="0"/>
              <a:ext cx="609953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900" y="3225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610793" y="643324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048778" y="863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658671" y="321642"/>
              <a:ext cx="608281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1219044" y="322545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4266922" y="863"/>
              <a:ext cx="609953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900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610793" y="0"/>
              <a:ext cx="608281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1219044" y="0"/>
              <a:ext cx="609953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4266958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657035" y="0"/>
              <a:ext cx="609923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48784" y="0"/>
              <a:ext cx="608281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53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047936" y="321645"/>
              <a:ext cx="609923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9"/>
          <p:cNvSpPr txBox="1"/>
          <p:nvPr>
            <p:ph idx="1" type="body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3000"/>
              <a:buFont typeface="Montserrat Light"/>
              <a:buChar char="◂"/>
              <a:defRPr b="0" i="1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3000"/>
              <a:buFont typeface="Montserrat Light"/>
              <a:buChar char="◂"/>
              <a:defRPr b="0" i="1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3000"/>
              <a:buFont typeface="Montserrat Light"/>
              <a:buChar char="◂"/>
              <a:defRPr b="0" i="1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3000"/>
              <a:buFont typeface="Montserrat Light"/>
              <a:buChar char="◂"/>
              <a:defRPr b="0" i="1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Light"/>
              <a:buChar char="○"/>
              <a:defRPr b="0" i="1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Light"/>
              <a:buChar char="■"/>
              <a:defRPr b="0" i="1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Light"/>
              <a:buChar char="●"/>
              <a:defRPr b="0" i="1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Light"/>
              <a:buChar char="○"/>
              <a:defRPr b="0" i="1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Light"/>
              <a:buChar char="■"/>
              <a:defRPr b="0" i="1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428" name="Google Shape;428;p9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6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9"/>
          <p:cNvSpPr txBox="1"/>
          <p:nvPr>
            <p:ph idx="12" type="sldNum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0"/>
          <p:cNvGrpSpPr/>
          <p:nvPr/>
        </p:nvGrpSpPr>
        <p:grpSpPr>
          <a:xfrm>
            <a:off x="4894945" y="-11"/>
            <a:ext cx="4251603" cy="5146815"/>
            <a:chOff x="4894945" y="-11"/>
            <a:chExt cx="4251603" cy="5146815"/>
          </a:xfrm>
        </p:grpSpPr>
        <p:sp>
          <p:nvSpPr>
            <p:cNvPr id="432" name="Google Shape;432;p10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470" name="Google Shape;470;p1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10"/>
          <p:cNvSpPr txBox="1"/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483" name="Google Shape;483;p10"/>
          <p:cNvSpPr txBox="1"/>
          <p:nvPr>
            <p:ph idx="1" type="body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000"/>
              <a:buFont typeface="Montserrat Light"/>
              <a:buChar char="◂"/>
              <a:defRPr b="0" i="0" sz="2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000"/>
              <a:buFont typeface="Montserrat Light"/>
              <a:buChar char="◂"/>
              <a:defRPr b="0" i="0" sz="2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000"/>
              <a:buFont typeface="Montserrat Light"/>
              <a:buChar char="◂"/>
              <a:defRPr b="0" i="0" sz="2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000"/>
              <a:buFont typeface="Montserrat Light"/>
              <a:buChar char="◂"/>
              <a:defRPr b="0" i="0" sz="2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Light"/>
              <a:buChar char="○"/>
              <a:defRPr b="0" i="0" sz="2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Light"/>
              <a:buChar char="■"/>
              <a:defRPr b="0" i="0" sz="2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Light"/>
              <a:buChar char="●"/>
              <a:defRPr b="0" i="0" sz="2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Light"/>
              <a:buChar char="○"/>
              <a:defRPr b="0" i="0" sz="2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Light"/>
              <a:buChar char="■"/>
              <a:defRPr b="0" i="0" sz="2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484" name="Google Shape;48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10"/>
          <p:cNvSpPr/>
          <p:nvPr/>
        </p:nvSpPr>
        <p:spPr>
          <a:xfrm>
            <a:off x="8538692" y="4825993"/>
            <a:ext cx="607856" cy="320811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4646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App Development</a:t>
            </a:r>
            <a:endParaRPr b="1" i="0" sz="4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1"/>
          <p:cNvSpPr txBox="1"/>
          <p:nvPr>
            <p:ph type="title"/>
          </p:nvPr>
        </p:nvSpPr>
        <p:spPr>
          <a:xfrm>
            <a:off x="1062850" y="8547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Screenshots:</a:t>
            </a:r>
            <a:endParaRPr b="1" i="0" sz="2400" u="none" cap="none" strike="noStrike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21"/>
          <p:cNvSpPr txBox="1"/>
          <p:nvPr>
            <p:ph idx="4294967295" type="sldNum"/>
          </p:nvPr>
        </p:nvSpPr>
        <p:spPr>
          <a:xfrm>
            <a:off x="8596313" y="4749800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0" name="Google Shape;6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850" y="753526"/>
            <a:ext cx="3272211" cy="438992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  <a:reflection blurRad="0" dir="5400000" dist="5000" endA="0" endPos="28000" fadeDir="5400000" kx="0" rotWithShape="0" algn="bl" stA="28000" stPos="0" sy="-100000" ky="0"/>
          </a:effectLst>
        </p:spPr>
      </p:pic>
      <p:pic>
        <p:nvPicPr>
          <p:cNvPr id="611" name="Google Shape;6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7872" y="753525"/>
            <a:ext cx="2995021" cy="438992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  <a:reflection blurRad="0" dir="5400000" dist="5000" endA="0" endPos="28000" fadeDir="5400000" kx="0" rotWithShape="0" algn="bl" stA="28000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2"/>
          <p:cNvSpPr txBox="1"/>
          <p:nvPr>
            <p:ph idx="4294967295" type="ctrTitle"/>
          </p:nvPr>
        </p:nvSpPr>
        <p:spPr>
          <a:xfrm>
            <a:off x="234863" y="-579900"/>
            <a:ext cx="3795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b="1" i="0" lang="en-US" sz="1800" u="sng" cap="none" strike="noStrike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Code</a:t>
            </a:r>
            <a:r>
              <a:rPr b="1" i="0" lang="en-US" sz="1800" u="none" cap="none" strike="noStrike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800" u="sng" cap="none" strike="noStrike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Activity-Main.xml</a:t>
            </a:r>
            <a:r>
              <a:rPr b="1" i="0" lang="en-US" sz="1800" u="none" cap="none" strike="noStrike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800" u="none" cap="none" strike="noStrike">
              <a:solidFill>
                <a:srgbClr val="FFA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22"/>
          <p:cNvSpPr/>
          <p:nvPr/>
        </p:nvSpPr>
        <p:spPr>
          <a:xfrm>
            <a:off x="7232940" y="3100648"/>
            <a:ext cx="322302" cy="30774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2"/>
          <p:cNvGrpSpPr/>
          <p:nvPr/>
        </p:nvGrpSpPr>
        <p:grpSpPr>
          <a:xfrm>
            <a:off x="6832935" y="1372347"/>
            <a:ext cx="1380753" cy="1381083"/>
            <a:chOff x="6654650" y="3665275"/>
            <a:chExt cx="409100" cy="409125"/>
          </a:xfrm>
        </p:grpSpPr>
        <p:sp>
          <p:nvSpPr>
            <p:cNvPr id="619" name="Google Shape;619;p2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2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622" name="Google Shape;622;p2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p22"/>
          <p:cNvSpPr/>
          <p:nvPr/>
        </p:nvSpPr>
        <p:spPr>
          <a:xfrm rot="2466753">
            <a:off x="5604599" y="1640213"/>
            <a:ext cx="447786" cy="42756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2"/>
          <p:cNvSpPr/>
          <p:nvPr/>
        </p:nvSpPr>
        <p:spPr>
          <a:xfrm rot="-1609436">
            <a:off x="6259477" y="1909225"/>
            <a:ext cx="322261" cy="3077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2"/>
          <p:cNvSpPr/>
          <p:nvPr/>
        </p:nvSpPr>
        <p:spPr>
          <a:xfrm rot="2926308">
            <a:off x="8213348" y="2152989"/>
            <a:ext cx="241328" cy="23042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2"/>
          <p:cNvSpPr/>
          <p:nvPr/>
        </p:nvSpPr>
        <p:spPr>
          <a:xfrm rot="-1609163">
            <a:off x="7209104" y="609346"/>
            <a:ext cx="217420" cy="2076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22"/>
          <p:cNvSpPr/>
          <p:nvPr/>
        </p:nvSpPr>
        <p:spPr>
          <a:xfrm>
            <a:off x="1164059" y="1229704"/>
            <a:ext cx="1847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2"/>
          <p:cNvSpPr/>
          <p:nvPr/>
        </p:nvSpPr>
        <p:spPr>
          <a:xfrm>
            <a:off x="388883" y="854829"/>
            <a:ext cx="7945129" cy="409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2"/>
          <p:cNvSpPr txBox="1"/>
          <p:nvPr/>
        </p:nvSpPr>
        <p:spPr>
          <a:xfrm>
            <a:off x="311833" y="638265"/>
            <a:ext cx="8188355" cy="1301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&lt;?xml version="1.0" encoding="utf-8"?&gt;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&lt;RelativeLayout xmlns:android="http://schemas.android.com/apk/res/android"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xmlns:app="http://schemas.android.com/apk/res-auto"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xmlns:tools="http://schemas.android.com/tools"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android:layout_width="match_parent"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android:layout_height="match_parent"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tools:context=".MainActivity"&gt;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&lt;ImageView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android:id="@+id/imageView"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android:layout_width="fill_parent"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android:layout_height="fill_parent"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android:layout_alignParentStart="true"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android:layout_alignParentTop="true"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android:adjustViewBounds="false"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android:longClickable="false"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android:scaleType="centerCrop"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android:src="@drawable/weather"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&lt;TextView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android:layout_width="wrap_content"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android:layout_height="wrap_content"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android:text="Enter a city..."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android:id="@+id/textView"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android:layout_alignTop="@+id/imageView"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android:layout_centerHorizontal="true"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android:layout_marginTop="50dp"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android:textSize="30sp"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android:textColor="#ffffffff"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&lt;EditText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android:id="@+id/cityName"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android:layout_width="fill_parent"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android:layout_height="wrap_content"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android:layout_below="@+id/textView"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android:layout_centerHorizontal="true"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android:layout_marginLeft="40dp"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android:hint="Enter City Name"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android:textColor="#ffffff"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android:layout_width="wrap_content"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android:layout_height="wrap_content"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android:text="What&amp;apos;s The Weather?"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android:id="@+id/button"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android:layout_below="@+id/cityName"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android:layout_centerHorizontal="true"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android:onClick="findWeather"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android:layout_marginTop="10dp"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&lt;TextView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android:layout_width="wrap_content"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android:layout_height="wrap_content"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android:id="@+id/resultTextView"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android:layout_alignBottom="@+id/imageView"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android:layout_centerHorizontal="true"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android:layout_marginBottom="120dp"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android:textSize="20sp"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android:textColor="#ffffffff"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&lt;/RelativeLayout&gt;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23"/>
          <p:cNvSpPr txBox="1"/>
          <p:nvPr/>
        </p:nvSpPr>
        <p:spPr>
          <a:xfrm>
            <a:off x="311833" y="638265"/>
            <a:ext cx="8188355" cy="3714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com.example.vaibhav.weatherapp;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android.app.Activity;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android.content.Context;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android.os.AsyncTask;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android.os.Bundle;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android.util.Log;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android.view.View;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android.view.inputmethod.InputMethodManager;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android.widget.EditText;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android.widget.TextView;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android.widget.Toast;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org.json.JSONArray;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org.json.JSONObject;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java.io.InputStream;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java.io.InputStreamReader;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java.io.UnsupportedEncodingException;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java.net.HttpURLConnection;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java.net.URL;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java.net.URLEncoder;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MainActivity extends Activity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EditText cityName;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TextView resultTextView;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findWeather(View view)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Log.i("cityName", cityName.getText().toString());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InputMethodManager mgr = (InputMethodManager) getSystemService(Context.INPUT_METHOD_SERVICE);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mgr.hideSoftInputFromWindow(cityName.getWindowToken(),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try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String encodedCityName = URLEncoder.encode(cityName.getText().toString(), "UTF-8");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DownloadTask task = new DownloadTask();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task.execute("http://api.openweathermap.org/data/2.5/weather?q="+encodedCityName+"&amp;APPID=5340c24a4b443a7d4cdade75bf30af31");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 catch (UnsupportedEncodingException 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e.printStackTrace();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Toast.makeText(getApplicationContext(), "Could not find weather", Toast.LENGTH_LONG);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@Override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protected void onCreate(Bundle savedInstanceState)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super.onCreate(savedInstanceState);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setContentView(R.layout.activity_main);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cityName =  findViewById(R.id.cityName);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resultTextView = findViewById(R.id.resultTextView);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class DownloadTask extends AsyncTask&lt;String, Void, String&gt;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@Override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protected String doInBackground(String... urls)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String result = "";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URL url;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HttpURLConnection urlConnection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try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url = new URL(urls[0]);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urlConnection = (HttpURLConnection) url.openConnection();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InputStream in = urlConnection.getInputStream();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InputStreamReader reader = new InputStreamReader(in);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int data = reader.read();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while (data != -1)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char current = (char) 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result += current;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data = reader.read();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return result;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 catch (Exception 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Toast.makeText(getApplicationContext(), "Could not find weather", Toast.LENGTH_LONG);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return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@Override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protected void onPostExecute(String result)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super.onPostExecute(result);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try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String message = "";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JSONObject jsonObject = new JSONObject(result);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String weatherInfo = jsonObject.getString("weather");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Log.i("Weather content", weatherInfo);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JSONArray arr = new JSONArray(weatherInfo);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for (int i = 0; i &lt; arr.length();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JSONObject jsonPart = arr.getJSONObject(i);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String main = "";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String description = "";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main = jsonPart.getString("main");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description = jsonPart.getString("description");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if (main != "" &amp;&amp; description != "")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message += main + ": " + description + "\r\n";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if (message != "")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resultTextView.setText(message);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} else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Toast.makeText(getApplicationContext(), "Could not find weather", Toast.LENGTH_LONG);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 catch (Exception 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Toast.makeText(getApplicationContext(), "Could not find weather", Toast.LENGTH_LONG);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640" name="Google Shape;640;p23"/>
          <p:cNvSpPr txBox="1"/>
          <p:nvPr/>
        </p:nvSpPr>
        <p:spPr>
          <a:xfrm>
            <a:off x="392220" y="-521535"/>
            <a:ext cx="3795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b="1" i="0" lang="en-US" sz="1800" u="sng" cap="none" strike="noStrike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Code: MainActivity.java:</a:t>
            </a:r>
            <a:endParaRPr b="1" i="0" sz="18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4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"/>
              <a:buNone/>
            </a:pPr>
            <a:r>
              <a:rPr b="1" i="0" lang="en-US" sz="2000" u="sng" cap="none" strike="noStrike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Working of the App:</a:t>
            </a:r>
            <a:endParaRPr b="1" i="0" sz="2000" u="sng" cap="none" strike="noStrike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3009152" y="1090417"/>
            <a:ext cx="3115500" cy="23958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48" name="Google Shape;648;p24"/>
          <p:cNvSpPr txBox="1"/>
          <p:nvPr/>
        </p:nvSpPr>
        <p:spPr>
          <a:xfrm>
            <a:off x="3702149" y="2369688"/>
            <a:ext cx="17304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App sends request and receives data in JSON format.</a:t>
            </a:r>
            <a:endParaRPr b="0" i="0" sz="12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649" name="Google Shape;649;p24"/>
          <p:cNvGrpSpPr/>
          <p:nvPr/>
        </p:nvGrpSpPr>
        <p:grpSpPr>
          <a:xfrm>
            <a:off x="2510792" y="1165419"/>
            <a:ext cx="1671598" cy="2836477"/>
            <a:chOff x="2855478" y="1525920"/>
            <a:chExt cx="1394625" cy="2366491"/>
          </a:xfrm>
        </p:grpSpPr>
        <p:sp>
          <p:nvSpPr>
            <p:cNvPr id="650" name="Google Shape;650;p24"/>
            <p:cNvSpPr/>
            <p:nvPr/>
          </p:nvSpPr>
          <p:spPr>
            <a:xfrm rot="-3360517">
              <a:off x="2927766" y="2340905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651" name="Google Shape;651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Sending request through web-api </a:t>
              </a:r>
              <a:endParaRPr b="0" i="0" sz="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2855478" y="3159724"/>
              <a:ext cx="767906" cy="732687"/>
            </a:xfrm>
            <a:prstGeom prst="ellipse">
              <a:avLst/>
            </a:prstGeom>
            <a:solidFill>
              <a:srgbClr val="FFC800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App</a:t>
              </a:r>
              <a:endPara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3" name="Google Shape;653;p24"/>
          <p:cNvGrpSpPr/>
          <p:nvPr/>
        </p:nvGrpSpPr>
        <p:grpSpPr>
          <a:xfrm>
            <a:off x="4124202" y="603568"/>
            <a:ext cx="2456578" cy="2633051"/>
            <a:chOff x="4058194" y="863413"/>
            <a:chExt cx="2049539" cy="2196771"/>
          </a:xfrm>
        </p:grpSpPr>
        <p:sp>
          <p:nvSpPr>
            <p:cNvPr id="654" name="Google Shape;654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4058194" y="863413"/>
              <a:ext cx="839756" cy="801769"/>
            </a:xfrm>
            <a:prstGeom prst="ellipse">
              <a:avLst/>
            </a:prstGeom>
            <a:solidFill>
              <a:srgbClr val="F64646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Server</a:t>
              </a:r>
              <a:endPara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6" name="Google Shape;656;p24"/>
            <p:cNvSpPr txBox="1"/>
            <p:nvPr/>
          </p:nvSpPr>
          <p:spPr>
            <a:xfrm rot="3420634">
              <a:off x="4692341" y="2132151"/>
              <a:ext cx="1673878" cy="292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434343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Receiving data form the server</a:t>
              </a:r>
              <a:endParaRPr b="0" i="0" sz="9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657" name="Google Shape;657;p24"/>
          <p:cNvSpPr/>
          <p:nvPr/>
        </p:nvSpPr>
        <p:spPr>
          <a:xfrm>
            <a:off x="5788449" y="3255741"/>
            <a:ext cx="920412" cy="878199"/>
          </a:xfrm>
          <a:prstGeom prst="ellipse">
            <a:avLst/>
          </a:prstGeom>
          <a:solidFill>
            <a:srgbClr val="FFC800"/>
          </a:solidFill>
          <a:ln>
            <a:noFill/>
          </a:ln>
          <a:effectLst>
            <a:outerShdw blurRad="57150" rotWithShape="0" algn="bl" dir="5400000" dist="19050">
              <a:srgbClr val="212121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25"/>
          <p:cNvSpPr txBox="1"/>
          <p:nvPr>
            <p:ph idx="4294967295" type="ctrTitle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b="1" i="0" lang="en-US" sz="6000" u="none" cap="none" strike="noStrike">
                <a:solidFill>
                  <a:srgbClr val="F64646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b="1" i="0" sz="6000" u="none" cap="none" strike="noStrike">
              <a:solidFill>
                <a:srgbClr val="F646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25"/>
          <p:cNvSpPr txBox="1"/>
          <p:nvPr>
            <p:ph idx="4294967295" type="subTitle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 patiently hearing and bearing with me!</a:t>
            </a:r>
            <a:endParaRPr b="0" i="0" sz="18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65" name="Google Shape;665;p25"/>
          <p:cNvPicPr preferRelativeResize="0"/>
          <p:nvPr/>
        </p:nvPicPr>
        <p:blipFill rotWithShape="1">
          <a:blip r:embed="rId3">
            <a:alphaModFix/>
          </a:blip>
          <a:srcRect b="18913" l="10179" r="4122" t="459"/>
          <a:stretch/>
        </p:blipFill>
        <p:spPr>
          <a:xfrm rot="5400000">
            <a:off x="5381675" y="749828"/>
            <a:ext cx="3873000" cy="3643800"/>
          </a:xfrm>
          <a:prstGeom prst="triangle">
            <a:avLst>
              <a:gd fmla="val 5000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endParaRPr b="1" i="0" sz="2400" u="none" cap="none" strike="noStrike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26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Special thanks to Rob Percival, for making such a nice course on Android App Development.</a:t>
            </a:r>
            <a:endParaRPr b="0" i="0" sz="2400" u="none" cap="none" strike="noStrike">
              <a:solidFill>
                <a:srgbClr val="E8062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400"/>
              <a:buFont typeface="Montserrat Light"/>
              <a:buNone/>
            </a:pPr>
            <a:r>
              <a:t/>
            </a:r>
            <a:endParaRPr b="0" i="0" sz="2400" u="none" cap="none" strike="noStrike">
              <a:solidFill>
                <a:srgbClr val="E8062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72" name="Google Shape;67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"/>
          <p:cNvSpPr txBox="1"/>
          <p:nvPr>
            <p:ph type="title"/>
          </p:nvPr>
        </p:nvSpPr>
        <p:spPr>
          <a:xfrm>
            <a:off x="1320025" y="76749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Android: A Brief Overview</a:t>
            </a:r>
            <a:endParaRPr b="1" i="0" sz="2400" u="none" cap="none" strike="noStrike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13"/>
          <p:cNvSpPr txBox="1"/>
          <p:nvPr>
            <p:ph idx="1" type="body"/>
          </p:nvPr>
        </p:nvSpPr>
        <p:spPr>
          <a:xfrm>
            <a:off x="1320025" y="1582625"/>
            <a:ext cx="4839037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It is based on the open source operating system Linux.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It controls 88% of the world smartphone market, over 1.4 billion people are now using Android.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None/>
            </a:pPr>
            <a:r>
              <a:rPr b="1" i="0" lang="en-US" sz="1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System Requirements for Android Development: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Minimum of 8GB RAM.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64bit environment for versions higher than 2.3x.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 GB of available hard-disk space for installation; extra free space is required during installation.</a:t>
            </a:r>
            <a:endParaRPr b="0" i="0" sz="12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36" name="Google Shape;53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7" name="Google Shape;5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552" y="1101545"/>
            <a:ext cx="3092448" cy="306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"/>
          <p:cNvSpPr txBox="1"/>
          <p:nvPr>
            <p:ph idx="4294967295" type="subTitle"/>
          </p:nvPr>
        </p:nvSpPr>
        <p:spPr>
          <a:xfrm>
            <a:off x="169908" y="616126"/>
            <a:ext cx="2473083" cy="41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Components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Android Window: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</a:t>
            </a:r>
            <a:r>
              <a:rPr b="0" i="0" lang="en-US" sz="1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  Activity Main.xml 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2. Pallets of UI Elements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3. Selectors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4. Properties Pane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5. Text View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6.  Design Pane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7. Component Tree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8. Design &amp; Text Tabs</a:t>
            </a:r>
            <a:endParaRPr b="0" i="0" sz="14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43" name="Google Shape;543;p14"/>
          <p:cNvSpPr txBox="1"/>
          <p:nvPr>
            <p:ph idx="12" type="sldNum"/>
          </p:nvPr>
        </p:nvSpPr>
        <p:spPr>
          <a:xfrm>
            <a:off x="8556784" y="478138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4" name="Google Shape;544;p14"/>
          <p:cNvPicPr preferRelativeResize="0"/>
          <p:nvPr/>
        </p:nvPicPr>
        <p:blipFill rotWithShape="1">
          <a:blip r:embed="rId3">
            <a:alphaModFix/>
          </a:blip>
          <a:srcRect b="0" l="6803" r="0" t="1579"/>
          <a:stretch/>
        </p:blipFill>
        <p:spPr>
          <a:xfrm>
            <a:off x="2377623" y="254264"/>
            <a:ext cx="6766377" cy="426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5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b="1" i="0" lang="en-US" sz="3600" u="none" cap="none" strike="noStrike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One: Brain Trainer</a:t>
            </a:r>
            <a:endParaRPr b="1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15"/>
          <p:cNvSpPr txBox="1"/>
          <p:nvPr>
            <p:ph idx="1" type="subTitle"/>
          </p:nvPr>
        </p:nvSpPr>
        <p:spPr>
          <a:xfrm>
            <a:off x="1474940" y="2819350"/>
            <a:ext cx="4252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Simple mathematical Game App</a:t>
            </a:r>
            <a:endParaRPr b="0" i="0" sz="2200" u="none" cap="none" strike="noStrik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6"/>
          <p:cNvSpPr txBox="1"/>
          <p:nvPr>
            <p:ph type="title"/>
          </p:nvPr>
        </p:nvSpPr>
        <p:spPr>
          <a:xfrm>
            <a:off x="1126190" y="153816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Screenshots:</a:t>
            </a:r>
            <a:endParaRPr b="1" i="0" sz="2400" u="none" cap="none" strike="noStrike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7" name="Google Shape;557;p16"/>
          <p:cNvPicPr preferRelativeResize="0"/>
          <p:nvPr/>
        </p:nvPicPr>
        <p:blipFill rotWithShape="1">
          <a:blip r:embed="rId3">
            <a:alphaModFix/>
          </a:blip>
          <a:srcRect b="7753" l="0" r="0" t="0"/>
          <a:stretch/>
        </p:blipFill>
        <p:spPr>
          <a:xfrm>
            <a:off x="1294973" y="945902"/>
            <a:ext cx="3265714" cy="4177244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  <a:reflection blurRad="0" dir="5400000" dist="5000" endA="0" endPos="28000" fadeDir="5400000" kx="0" rotWithShape="0" algn="bl" stA="33000" stPos="0" sy="-100000" ky="0"/>
          </a:effectLst>
        </p:spPr>
      </p:pic>
      <p:pic>
        <p:nvPicPr>
          <p:cNvPr id="558" name="Google Shape;558;p16"/>
          <p:cNvPicPr preferRelativeResize="0"/>
          <p:nvPr/>
        </p:nvPicPr>
        <p:blipFill rotWithShape="1">
          <a:blip r:embed="rId4">
            <a:alphaModFix/>
          </a:blip>
          <a:srcRect b="18299" l="0" r="0" t="964"/>
          <a:stretch/>
        </p:blipFill>
        <p:spPr>
          <a:xfrm>
            <a:off x="5110105" y="951978"/>
            <a:ext cx="3248526" cy="4171168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  <a:reflection blurRad="0" dir="5400000" dist="5000" endA="0" endPos="28000" fadeDir="5400000" kx="0" rotWithShape="0" algn="bl" stA="33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17"/>
          <p:cNvSpPr txBox="1"/>
          <p:nvPr/>
        </p:nvSpPr>
        <p:spPr>
          <a:xfrm>
            <a:off x="1182239" y="154771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Screenshots:</a:t>
            </a:r>
            <a:endParaRPr b="1" i="0" sz="2400" u="none" cap="none" strike="noStrike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5" name="Google Shape;565;p17"/>
          <p:cNvPicPr preferRelativeResize="0"/>
          <p:nvPr/>
        </p:nvPicPr>
        <p:blipFill rotWithShape="1">
          <a:blip r:embed="rId3">
            <a:alphaModFix/>
          </a:blip>
          <a:srcRect b="17855" l="0" r="0" t="561"/>
          <a:stretch/>
        </p:blipFill>
        <p:spPr>
          <a:xfrm>
            <a:off x="1182239" y="822871"/>
            <a:ext cx="3609474" cy="419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17"/>
          <p:cNvPicPr preferRelativeResize="0"/>
          <p:nvPr/>
        </p:nvPicPr>
        <p:blipFill rotWithShape="1">
          <a:blip r:embed="rId4">
            <a:alphaModFix/>
          </a:blip>
          <a:srcRect b="9383" l="0" r="0" t="614"/>
          <a:stretch/>
        </p:blipFill>
        <p:spPr>
          <a:xfrm>
            <a:off x="4956500" y="822870"/>
            <a:ext cx="4116811" cy="43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8"/>
          <p:cNvSpPr txBox="1"/>
          <p:nvPr>
            <p:ph idx="4294967295" type="ctrTitle"/>
          </p:nvPr>
        </p:nvSpPr>
        <p:spPr>
          <a:xfrm>
            <a:off x="234863" y="-579900"/>
            <a:ext cx="3795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b="1" i="0" lang="en-US" sz="1800" u="sng" cap="none" strike="noStrike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Code</a:t>
            </a:r>
            <a:r>
              <a:rPr b="1" i="0" lang="en-US" sz="1800" u="none" cap="none" strike="noStrike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-US" sz="1800" u="sng" cap="none" strike="noStrike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Activity-Main.xml</a:t>
            </a:r>
            <a:r>
              <a:rPr b="1" i="0" lang="en-US" sz="1800" u="none" cap="none" strike="noStrike">
                <a:solidFill>
                  <a:srgbClr val="FFA4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800" u="none" cap="none" strike="noStrike">
              <a:solidFill>
                <a:srgbClr val="FFA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18"/>
          <p:cNvSpPr/>
          <p:nvPr/>
        </p:nvSpPr>
        <p:spPr>
          <a:xfrm>
            <a:off x="7232940" y="3100648"/>
            <a:ext cx="322302" cy="30774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573;p18"/>
          <p:cNvGrpSpPr/>
          <p:nvPr/>
        </p:nvGrpSpPr>
        <p:grpSpPr>
          <a:xfrm>
            <a:off x="6832935" y="1372347"/>
            <a:ext cx="1380753" cy="1381083"/>
            <a:chOff x="6654650" y="3665275"/>
            <a:chExt cx="409100" cy="409125"/>
          </a:xfrm>
        </p:grpSpPr>
        <p:sp>
          <p:nvSpPr>
            <p:cNvPr id="574" name="Google Shape;574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18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577" name="Google Shape;577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1" name="Google Shape;581;p18"/>
          <p:cNvSpPr/>
          <p:nvPr/>
        </p:nvSpPr>
        <p:spPr>
          <a:xfrm rot="2466753">
            <a:off x="5604599" y="1640213"/>
            <a:ext cx="447786" cy="42756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8"/>
          <p:cNvSpPr/>
          <p:nvPr/>
        </p:nvSpPr>
        <p:spPr>
          <a:xfrm rot="-1609436">
            <a:off x="6259477" y="1909225"/>
            <a:ext cx="322261" cy="3077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8"/>
          <p:cNvSpPr/>
          <p:nvPr/>
        </p:nvSpPr>
        <p:spPr>
          <a:xfrm rot="2926308">
            <a:off x="8213348" y="2152989"/>
            <a:ext cx="241328" cy="23042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8"/>
          <p:cNvSpPr/>
          <p:nvPr/>
        </p:nvSpPr>
        <p:spPr>
          <a:xfrm rot="-1609163">
            <a:off x="7209104" y="609346"/>
            <a:ext cx="217420" cy="2076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18"/>
          <p:cNvSpPr/>
          <p:nvPr/>
        </p:nvSpPr>
        <p:spPr>
          <a:xfrm>
            <a:off x="1164059" y="1229704"/>
            <a:ext cx="1847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8"/>
          <p:cNvSpPr/>
          <p:nvPr/>
        </p:nvSpPr>
        <p:spPr>
          <a:xfrm>
            <a:off x="388883" y="854829"/>
            <a:ext cx="7945129" cy="4091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8"/>
          <p:cNvSpPr txBox="1"/>
          <p:nvPr/>
        </p:nvSpPr>
        <p:spPr>
          <a:xfrm>
            <a:off x="311833" y="638265"/>
            <a:ext cx="8188355" cy="18189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&lt;?xml version="1.0" encoding="utf-8"?&gt;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&lt;RelativeLayout xmlns:android="http://schemas.android.com/apk/res/android"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xmlns:app="http://schemas.android.com/apk/res-auto"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xmlns:tools="http://schemas.android.com/tools"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android:id="@+id/timer"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android:layout_width="match_parent"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android:layout_height="match_parent"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tools:context="com.example.vaibhav.braintrainer.MainActivity"&gt;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android:layout_width="wrap_content"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android:layout_height="wrap_content"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android:text="Go!"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android:id="@+id/startButton"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android:layout_centerVertical="true"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android:layout_centerHorizontal="true"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android:textSize="80sp"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android:padding="40dp"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android:onClick="start"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android:visibility="visible"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&lt;RelativeLayout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android:layout_width="match_parent"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android:layout_height="match_parent"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android:visibility="invisible"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android:id="@+id/gameRelativeLayout"&gt;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&lt;TextView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android:layout_width="wrap_content"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android:layout_height="wrap_content"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android:text="30s"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android:id="@+id/timerTextView"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android:layout_alignParentTop="true"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android:layout_alignParentStart="true"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android:textSize="30sp"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android:background="#fffffb2e"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android:padding="10dp"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&lt;TextView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android:layout_width="wrap_content"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android:layout_height="wrap_content"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android:text="0/0"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android:id="@+id/pointsTextView"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android:layout_alignParentTop="true"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android:layout_alignParentEnd="true"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android:textSize="30sp"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android:padding="10dp"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android:background="#ffff8807"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&lt;TextView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android:layout_width="wrap_content"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android:layout_height="wrap_content"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android:text="31 + 12"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android:id="@+id/sumTextView"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android:layout_alignParentTop="true"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android:layout_centerHorizontal="true"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android:textSize="25sp"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android:padding="15dp"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android:textColor="#ff141414"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&lt;TextView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android:layout_width="wrap_content"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android:layout_height="wrap_content"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android:text="31 + 12"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android:id="@+id/sumTextView"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android:layout_alignParentTop="true"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android:layout_centerHorizontal="true"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android:textSize="25sp"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android:padding="15dp"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android:textColor="#ff141414"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&lt;GridLayout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android:layout_width="match_parent"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android:layout_height="wrap_content"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android:layout_below="@+id/sumTextView"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android:layout_alignParentStart="true"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android:layout_alignParentEnd="true"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android:layout_marginTop="20dp"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android:id="@+id/gridLayout"&gt;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19"/>
          <p:cNvSpPr txBox="1"/>
          <p:nvPr/>
        </p:nvSpPr>
        <p:spPr>
          <a:xfrm>
            <a:off x="311833" y="638265"/>
            <a:ext cx="8188355" cy="3714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com.example.vaibhav.braintrainer;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android.os.CountDownTimer;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android.support.v7.app.AppCompatActivity;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android.os.Bundle;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android.util.Log;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android.view.View;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android.widget.Button;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android.widget.RelativeLayout;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android.widget.TextView;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java.util.ArrayList;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java.util.Random;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MainActivity extends AppCompatActivity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Button startButton;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TextView resultTextView;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TextView pointsTextView;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Button button0;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Button button1;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Button button2;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Button button3;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TextView sumTextView;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TextView timerTextView;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Button playAgainButton;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RelativeLayout gameRelativeLayout;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ArrayList&lt;Integer&gt; answers = new ArrayList&lt;Integer&gt;();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locationOfCorrectAnswer;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score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numberOfQuestions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playAgain(View view)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score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numberOfQuestions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timerTextView.setText("30s");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pointsTextView.setText("0/0");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resultTextView.setText("");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playAgainButton.setVisibility(View.INVISIBLE);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generateQuestion();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new CountDownTimer(30100, 1000)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@Override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public void onTick(long millisUntilFinished)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timerTextView.setText(String.valueOf(millisUntilFinished / 1000) + "s");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@Override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public void onFinish()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playAgainButton.setVisibility(View.VISIBLE);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timerTextView.setText("0s");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resultTextView.setText("Your score: " + Integer.toString(score) + "/" + Integer.toString(numberOfQuestions));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generateQuestion()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Random rand = new Random();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a = rand.nextInt(21);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b = rand.nextInt(21);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sumTextView.setText(Integer.toString(a) + " + " + Integer.toString(b));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locationOfCorrectAnswer = rand.nextInt(4);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answers.clear();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incorrectAnswer;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i=0; i&lt;4;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if (i == locationOfCorrectAnswer)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answers.add(a + 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 else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incorrectAnswer = rand.nextInt(41);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while (incorrectAnswer == a + b)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incorrectAnswer = rand.nextInt(41);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answers.add(incorrectAnswer);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button0.setText(Integer.toString(answers.get(0)));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button1.setText(Integer.toString(answers.get(1)));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button2.setText(Integer.toString(answers.get(2)));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button3.setText(Integer.toString(answers.get(3)));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chooseAnswer(View view)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(view.getTag().toString().equals(Integer.toString(locationOfCorrectAnswer)))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score++;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resultTextView.setText("Correct!");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 else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resultTextView.setText("Wrong!");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numberOfQuestions++;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pointsTextView.setText(Integer.toString(score) + "/" + Integer.toString(numberOfQuestions));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generateQuestion();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start(View view)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startButton.setVisibility(View.INVISIBLE);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gameRelativeLayout.setVisibility(RelativeLayout.VISIBLE);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playAgain(findViewById(R.id.playAgainButton));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@Override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protected void onCreate(Bundle savedInstanceState)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super.onCreate(savedInstanceState);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setContentView(R.layout.activity_main);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startButton = (Button)findViewById(R.id.startButton);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sumTextView = (TextView)findViewById(R.id.sumTextView);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button0 = (Button)findViewById(R.id.button0);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button1 = (Button)findViewById(R.id.button1);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button2 = (Button)findViewById(R.id.button2);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button3 = (Button)findViewById(R.id.button3);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resultTextView = (TextView)findViewById(R.id.resultTextView);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pointsTextView = (TextView)findViewById(R.id.pointsTextView);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timerTextView = (TextView)findViewById(R.id.timerTextView);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playAgainButton = (Button)findViewById(R.id.playAgainButton);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gameRelativeLayout = (RelativeLayout)findViewById(R.id.gameRelativeLayout);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95" name="Google Shape;595;p19"/>
          <p:cNvSpPr txBox="1"/>
          <p:nvPr/>
        </p:nvSpPr>
        <p:spPr>
          <a:xfrm>
            <a:off x="392220" y="-521535"/>
            <a:ext cx="3795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b="1" i="0" lang="en-US" sz="1800" u="sng" cap="none" strike="noStrike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Code: MainActivity.java:</a:t>
            </a:r>
            <a:endParaRPr b="1" i="0" sz="18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0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two:</a:t>
            </a:r>
            <a:br>
              <a:rPr b="1" i="0" lang="en-US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Weather App</a:t>
            </a:r>
            <a:endParaRPr b="1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20"/>
          <p:cNvSpPr txBox="1"/>
          <p:nvPr>
            <p:ph idx="1" type="subTitle"/>
          </p:nvPr>
        </p:nvSpPr>
        <p:spPr>
          <a:xfrm>
            <a:off x="1647825" y="2706702"/>
            <a:ext cx="4252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 app based on web-api</a:t>
            </a:r>
            <a:endParaRPr b="1" i="0" sz="2200" u="none" cap="none" strike="noStrik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02" name="Google Shape;602;p20"/>
          <p:cNvSpPr txBox="1"/>
          <p:nvPr>
            <p:ph idx="4294967295" type="sldNum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