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Playfair Display"/>
      <p:regular r:id="rId55"/>
      <p:bold r:id="rId56"/>
      <p:italic r:id="rId57"/>
      <p:boldItalic r:id="rId58"/>
    </p:embeddedFont>
    <p:embeddedFont>
      <p:font typeface="Nuni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NunitoSans-boldItalic.fntdata"/><Relationship Id="rId61" Type="http://schemas.openxmlformats.org/officeDocument/2006/relationships/font" Target="fonts/NunitoSans-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NunitoSans-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PlayfairDisplay-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PlayfairDisplay-italic.fntdata"/><Relationship Id="rId12" Type="http://schemas.openxmlformats.org/officeDocument/2006/relationships/slide" Target="slides/slide8.xml"/><Relationship Id="rId56" Type="http://schemas.openxmlformats.org/officeDocument/2006/relationships/font" Target="fonts/PlayfairDisplay-bold.fntdata"/><Relationship Id="rId15" Type="http://schemas.openxmlformats.org/officeDocument/2006/relationships/slide" Target="slides/slide11.xml"/><Relationship Id="rId59" Type="http://schemas.openxmlformats.org/officeDocument/2006/relationships/font" Target="fonts/NunitoSans-regular.fntdata"/><Relationship Id="rId14" Type="http://schemas.openxmlformats.org/officeDocument/2006/relationships/slide" Target="slides/slide10.xml"/><Relationship Id="rId58" Type="http://schemas.openxmlformats.org/officeDocument/2006/relationships/font" Target="fonts/PlayfairDisplay-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fb3442522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fb34425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f2fe7088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f2fe708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fd3f239a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fd3f23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04306978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043069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fd3f239a3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fd3f239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fb6f6a30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fb6f6a3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056d2c7d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056d2c7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056d2c7d0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056d2c7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056d2c7d0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056d2c7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1c8d0b7f6e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8d0b7f6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ce196d4e0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ce196d4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ce196d4e0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ce196d4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ce196d4e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ce196d4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056d2c7d0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056d2c7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fb6f6a302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fb6f6a3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fb6f6a30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fb6f6a3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fb6f6a302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fb6f6a3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fb6f6a302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fb6f6a30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fb6f6a302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fb6f6a3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fb6f6a302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fb6f6a3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fb6f6a302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fb6f6a3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fb6f6a302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fb6f6a3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fb6f6a302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fb6f6a3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fb6f6a302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fb6f6a30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fb6f6a302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fb6f6a30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043069787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0430697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04306978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0430697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04306978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0430697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043069787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04306978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2fe7088a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2fe708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05419686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054196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fd3f2316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fd3f23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fd3f23160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fd3f231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fd3f23160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fd3f231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fd3f23160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fd3f231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fd3f2316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fd3f231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fd3f23160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fd3f2316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fd3f23160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fd3f231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fd3f23160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fd3f2316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fd3f23160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fd3f231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fb344252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fb3442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1c8d0b7f6e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c8d0b7f6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fb3442522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fb34425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b3442522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b34425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ce21d5f9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ce21d5f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fb3442522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fb34425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68925" y="2387250"/>
            <a:ext cx="3636600" cy="2259000"/>
          </a:xfrm>
          <a:prstGeom prst="rect">
            <a:avLst/>
          </a:prstGeom>
        </p:spPr>
        <p:txBody>
          <a:bodyPr anchorCtr="0" anchor="t" bIns="91425" lIns="91425" spcFirstLastPara="1" rIns="91425" wrap="square" tIns="91425"/>
          <a:lstStyle>
            <a:lvl1pPr lvl="0">
              <a:spcBef>
                <a:spcPts val="0"/>
              </a:spcBef>
              <a:spcAft>
                <a:spcPts val="0"/>
              </a:spcAft>
              <a:buClr>
                <a:srgbClr val="F67031"/>
              </a:buClr>
              <a:buSzPts val="3000"/>
              <a:buNone/>
              <a:defRPr b="1" sz="3000">
                <a:solidFill>
                  <a:srgbClr val="F67031"/>
                </a:solidFill>
              </a:defRPr>
            </a:lvl1pPr>
            <a:lvl2pPr lvl="1">
              <a:spcBef>
                <a:spcPts val="0"/>
              </a:spcBef>
              <a:spcAft>
                <a:spcPts val="0"/>
              </a:spcAft>
              <a:buClr>
                <a:srgbClr val="F67031"/>
              </a:buClr>
              <a:buSzPts val="3000"/>
              <a:buNone/>
              <a:defRPr b="1" sz="3000">
                <a:solidFill>
                  <a:srgbClr val="F67031"/>
                </a:solidFill>
              </a:defRPr>
            </a:lvl2pPr>
            <a:lvl3pPr lvl="2">
              <a:spcBef>
                <a:spcPts val="0"/>
              </a:spcBef>
              <a:spcAft>
                <a:spcPts val="0"/>
              </a:spcAft>
              <a:buClr>
                <a:srgbClr val="F67031"/>
              </a:buClr>
              <a:buSzPts val="3000"/>
              <a:buNone/>
              <a:defRPr b="1" sz="3000">
                <a:solidFill>
                  <a:srgbClr val="F67031"/>
                </a:solidFill>
              </a:defRPr>
            </a:lvl3pPr>
            <a:lvl4pPr lvl="3">
              <a:spcBef>
                <a:spcPts val="0"/>
              </a:spcBef>
              <a:spcAft>
                <a:spcPts val="0"/>
              </a:spcAft>
              <a:buClr>
                <a:srgbClr val="F67031"/>
              </a:buClr>
              <a:buSzPts val="3000"/>
              <a:buNone/>
              <a:defRPr b="1" sz="3000">
                <a:solidFill>
                  <a:srgbClr val="F67031"/>
                </a:solidFill>
              </a:defRPr>
            </a:lvl4pPr>
            <a:lvl5pPr lvl="4">
              <a:spcBef>
                <a:spcPts val="0"/>
              </a:spcBef>
              <a:spcAft>
                <a:spcPts val="0"/>
              </a:spcAft>
              <a:buClr>
                <a:srgbClr val="F67031"/>
              </a:buClr>
              <a:buSzPts val="3000"/>
              <a:buNone/>
              <a:defRPr b="1" sz="3000">
                <a:solidFill>
                  <a:srgbClr val="F67031"/>
                </a:solidFill>
              </a:defRPr>
            </a:lvl5pPr>
            <a:lvl6pPr lvl="5">
              <a:spcBef>
                <a:spcPts val="0"/>
              </a:spcBef>
              <a:spcAft>
                <a:spcPts val="0"/>
              </a:spcAft>
              <a:buClr>
                <a:srgbClr val="F67031"/>
              </a:buClr>
              <a:buSzPts val="3000"/>
              <a:buNone/>
              <a:defRPr b="1" sz="3000">
                <a:solidFill>
                  <a:srgbClr val="F67031"/>
                </a:solidFill>
              </a:defRPr>
            </a:lvl6pPr>
            <a:lvl7pPr lvl="6">
              <a:spcBef>
                <a:spcPts val="0"/>
              </a:spcBef>
              <a:spcAft>
                <a:spcPts val="0"/>
              </a:spcAft>
              <a:buClr>
                <a:srgbClr val="F67031"/>
              </a:buClr>
              <a:buSzPts val="3000"/>
              <a:buNone/>
              <a:defRPr b="1" sz="3000">
                <a:solidFill>
                  <a:srgbClr val="F67031"/>
                </a:solidFill>
              </a:defRPr>
            </a:lvl7pPr>
            <a:lvl8pPr lvl="7">
              <a:spcBef>
                <a:spcPts val="0"/>
              </a:spcBef>
              <a:spcAft>
                <a:spcPts val="0"/>
              </a:spcAft>
              <a:buClr>
                <a:srgbClr val="F67031"/>
              </a:buClr>
              <a:buSzPts val="3000"/>
              <a:buNone/>
              <a:defRPr b="1" sz="3000">
                <a:solidFill>
                  <a:srgbClr val="F67031"/>
                </a:solidFill>
              </a:defRPr>
            </a:lvl8pPr>
            <a:lvl9pPr lvl="8">
              <a:spcBef>
                <a:spcPts val="0"/>
              </a:spcBef>
              <a:spcAft>
                <a:spcPts val="0"/>
              </a:spcAft>
              <a:buClr>
                <a:srgbClr val="F67031"/>
              </a:buClr>
              <a:buSzPts val="3000"/>
              <a:buNone/>
              <a:defRPr b="1" sz="3000">
                <a:solidFill>
                  <a:srgbClr val="F67031"/>
                </a:solidFill>
              </a:defRPr>
            </a:lvl9pPr>
          </a:lstStyle>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9" name="Google Shape;69;p11"/>
          <p:cNvSpPr txBox="1"/>
          <p:nvPr>
            <p:ph idx="1" type="body"/>
          </p:nvPr>
        </p:nvSpPr>
        <p:spPr>
          <a:xfrm>
            <a:off x="3062200"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1"/>
          <p:cNvSpPr txBox="1"/>
          <p:nvPr>
            <p:ph idx="2" type="body"/>
          </p:nvPr>
        </p:nvSpPr>
        <p:spPr>
          <a:xfrm>
            <a:off x="5956701"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2" name="Shape 72"/>
        <p:cNvGrpSpPr/>
        <p:nvPr/>
      </p:nvGrpSpPr>
      <p:grpSpPr>
        <a:xfrm>
          <a:off x="0" y="0"/>
          <a:ext cx="0" cy="0"/>
          <a:chOff x="0" y="0"/>
          <a:chExt cx="0" cy="0"/>
        </a:xfrm>
      </p:grpSpPr>
      <p:sp>
        <p:nvSpPr>
          <p:cNvPr id="73" name="Google Shape;73;p1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12"/>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6" name="Google Shape;76;p12"/>
          <p:cNvSpPr txBox="1"/>
          <p:nvPr>
            <p:ph idx="1" type="body"/>
          </p:nvPr>
        </p:nvSpPr>
        <p:spPr>
          <a:xfrm>
            <a:off x="3069325"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7" name="Google Shape;77;p12"/>
          <p:cNvSpPr txBox="1"/>
          <p:nvPr>
            <p:ph idx="2" type="body"/>
          </p:nvPr>
        </p:nvSpPr>
        <p:spPr>
          <a:xfrm>
            <a:off x="495100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8" name="Google Shape;78;p12"/>
          <p:cNvSpPr txBox="1"/>
          <p:nvPr>
            <p:ph idx="3" type="body"/>
          </p:nvPr>
        </p:nvSpPr>
        <p:spPr>
          <a:xfrm>
            <a:off x="683268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9" name="Google Shape;79;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4" name="Google Shape;84;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 name="Shape 85"/>
        <p:cNvGrpSpPr/>
        <p:nvPr/>
      </p:nvGrpSpPr>
      <p:grpSpPr>
        <a:xfrm>
          <a:off x="0" y="0"/>
          <a:ext cx="0" cy="0"/>
          <a:chOff x="0" y="0"/>
          <a:chExt cx="0" cy="0"/>
        </a:xfrm>
      </p:grpSpPr>
      <p:sp>
        <p:nvSpPr>
          <p:cNvPr id="86" name="Google Shape;86;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Google Shape;16;p3"/>
          <p:cNvSpPr txBox="1"/>
          <p:nvPr>
            <p:ph type="ctrTitle"/>
          </p:nvPr>
        </p:nvSpPr>
        <p:spPr>
          <a:xfrm>
            <a:off x="277100" y="284200"/>
            <a:ext cx="2024100" cy="36780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7" name="Google Shape;17;p3"/>
          <p:cNvSpPr txBox="1"/>
          <p:nvPr>
            <p:ph idx="1" type="subTitle"/>
          </p:nvPr>
        </p:nvSpPr>
        <p:spPr>
          <a:xfrm>
            <a:off x="277100" y="3983050"/>
            <a:ext cx="2024100" cy="784800"/>
          </a:xfrm>
          <a:prstGeom prst="rect">
            <a:avLst/>
          </a:prstGeom>
        </p:spPr>
        <p:txBody>
          <a:bodyPr anchorCtr="0" anchor="t" bIns="91425" lIns="91425" spcFirstLastPara="1" rIns="91425" wrap="square" tIns="91425"/>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_2">
    <p:spTree>
      <p:nvGrpSpPr>
        <p:cNvPr id="19"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subTitle"/>
          </p:nvPr>
        </p:nvSpPr>
        <p:spPr>
          <a:xfrm>
            <a:off x="646550" y="1989500"/>
            <a:ext cx="3246900" cy="212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22" name="Google Shape;22;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Google Shape;24;p4"/>
          <p:cNvSpPr txBox="1"/>
          <p:nvPr>
            <p:ph idx="2" type="body"/>
          </p:nvPr>
        </p:nvSpPr>
        <p:spPr>
          <a:xfrm>
            <a:off x="5130225" y="1016000"/>
            <a:ext cx="3470700" cy="30999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67031"/>
              </a:buClr>
              <a:buSzPts val="1800"/>
              <a:buAutoNum type="arabicPeriod"/>
              <a:defRPr sz="1800"/>
            </a:lvl1pPr>
            <a:lvl2pPr indent="-317500" lvl="1" marL="914400" rtl="0">
              <a:spcBef>
                <a:spcPts val="1000"/>
              </a:spcBef>
              <a:spcAft>
                <a:spcPts val="0"/>
              </a:spcAft>
              <a:buSzPts val="1400"/>
              <a:buAutoNum type="alphaLcPeriod"/>
              <a:defRPr>
                <a:solidFill>
                  <a:srgbClr val="999999"/>
                </a:solidFill>
              </a:defRPr>
            </a:lvl2pPr>
            <a:lvl3pPr indent="-317500" lvl="2" marL="1371600" rtl="0">
              <a:spcBef>
                <a:spcPts val="1000"/>
              </a:spcBef>
              <a:spcAft>
                <a:spcPts val="0"/>
              </a:spcAft>
              <a:buSzPts val="1400"/>
              <a:buAutoNum type="romanLcPeriod"/>
              <a:defRPr>
                <a:solidFill>
                  <a:srgbClr val="999999"/>
                </a:solidFill>
              </a:defRPr>
            </a:lvl3pPr>
            <a:lvl4pPr indent="-317500" lvl="3" marL="1828800" rtl="0">
              <a:spcBef>
                <a:spcPts val="1000"/>
              </a:spcBef>
              <a:spcAft>
                <a:spcPts val="0"/>
              </a:spcAft>
              <a:buSzPts val="1400"/>
              <a:buAutoNum type="arabicPeriod"/>
              <a:defRPr>
                <a:solidFill>
                  <a:srgbClr val="999999"/>
                </a:solidFill>
              </a:defRPr>
            </a:lvl4pPr>
            <a:lvl5pPr indent="-317500" lvl="4" marL="2286000" rtl="0">
              <a:spcBef>
                <a:spcPts val="1000"/>
              </a:spcBef>
              <a:spcAft>
                <a:spcPts val="0"/>
              </a:spcAft>
              <a:buClr>
                <a:srgbClr val="999999"/>
              </a:buClr>
              <a:buSzPts val="1400"/>
              <a:buAutoNum type="alphaLcPeriod"/>
              <a:defRPr>
                <a:solidFill>
                  <a:srgbClr val="999999"/>
                </a:solidFill>
              </a:defRPr>
            </a:lvl5pPr>
            <a:lvl6pPr indent="-317500" lvl="5" marL="2743200" rtl="0">
              <a:spcBef>
                <a:spcPts val="1000"/>
              </a:spcBef>
              <a:spcAft>
                <a:spcPts val="0"/>
              </a:spcAft>
              <a:buClr>
                <a:srgbClr val="999999"/>
              </a:buClr>
              <a:buSzPts val="1400"/>
              <a:buAutoNum type="romanLcPeriod"/>
              <a:defRPr>
                <a:solidFill>
                  <a:srgbClr val="999999"/>
                </a:solidFill>
              </a:defRPr>
            </a:lvl6pPr>
            <a:lvl7pPr indent="-317500" lvl="6" marL="3200400" rtl="0">
              <a:spcBef>
                <a:spcPts val="1000"/>
              </a:spcBef>
              <a:spcAft>
                <a:spcPts val="0"/>
              </a:spcAft>
              <a:buClr>
                <a:srgbClr val="999999"/>
              </a:buClr>
              <a:buSzPts val="1400"/>
              <a:buAutoNum type="arabicPeriod"/>
              <a:defRPr>
                <a:solidFill>
                  <a:srgbClr val="999999"/>
                </a:solidFill>
              </a:defRPr>
            </a:lvl7pPr>
            <a:lvl8pPr indent="-317500" lvl="7" marL="3657600" rtl="0">
              <a:spcBef>
                <a:spcPts val="1000"/>
              </a:spcBef>
              <a:spcAft>
                <a:spcPts val="0"/>
              </a:spcAft>
              <a:buClr>
                <a:srgbClr val="999999"/>
              </a:buClr>
              <a:buSzPts val="1400"/>
              <a:buAutoNum type="alphaLcPeriod"/>
              <a:defRPr>
                <a:solidFill>
                  <a:srgbClr val="999999"/>
                </a:solidFill>
              </a:defRPr>
            </a:lvl8pPr>
            <a:lvl9pPr indent="-317500" lvl="8" marL="4114800" rtl="0">
              <a:spcBef>
                <a:spcPts val="1000"/>
              </a:spcBef>
              <a:spcAft>
                <a:spcPts val="1000"/>
              </a:spcAft>
              <a:buClr>
                <a:srgbClr val="999999"/>
              </a:buClr>
              <a:buSzPts val="1400"/>
              <a:buAutoNum type="romanLcPeriod"/>
              <a:defRPr>
                <a:solidFill>
                  <a:srgbClr val="999999"/>
                </a:solidFill>
              </a:defRPr>
            </a:lvl9pPr>
          </a:lstStyle>
          <a:p/>
        </p:txBody>
      </p:sp>
      <p:sp>
        <p:nvSpPr>
          <p:cNvPr id="25" name="Google Shape;25;p4"/>
          <p:cNvSpPr txBox="1"/>
          <p:nvPr>
            <p:ph type="title"/>
          </p:nvPr>
        </p:nvSpPr>
        <p:spPr>
          <a:xfrm>
            <a:off x="646573" y="1016000"/>
            <a:ext cx="3246900" cy="9735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5"/>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 type="body"/>
          </p:nvPr>
        </p:nvSpPr>
        <p:spPr>
          <a:xfrm>
            <a:off x="1847275" y="1704600"/>
            <a:ext cx="5449500" cy="27147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Google Shape;30;p5"/>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 name="Google Shape;36;p6"/>
          <p:cNvSpPr txBox="1"/>
          <p:nvPr>
            <p:ph idx="1" type="body"/>
          </p:nvPr>
        </p:nvSpPr>
        <p:spPr>
          <a:xfrm>
            <a:off x="3090625" y="575500"/>
            <a:ext cx="5596200" cy="39810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with intro text">
  <p:cSld name="TITLE_AND_BODY_1">
    <p:spTree>
      <p:nvGrpSpPr>
        <p:cNvPr id="38" name="Shape 38"/>
        <p:cNvGrpSpPr/>
        <p:nvPr/>
      </p:nvGrpSpPr>
      <p:grpSpPr>
        <a:xfrm>
          <a:off x="0" y="0"/>
          <a:ext cx="0" cy="0"/>
          <a:chOff x="0" y="0"/>
          <a:chExt cx="0" cy="0"/>
        </a:xfrm>
      </p:grpSpPr>
      <p:sp>
        <p:nvSpPr>
          <p:cNvPr id="39" name="Google Shape;39;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Google Shape;42;p7"/>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43" name="Google Shape;43;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txBox="1"/>
          <p:nvPr>
            <p:ph idx="2" type="body"/>
          </p:nvPr>
        </p:nvSpPr>
        <p:spPr>
          <a:xfrm>
            <a:off x="3090625" y="2004313"/>
            <a:ext cx="5596200" cy="2552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with intro text">
  <p:cSld name="TITLE_AND_BODY_1_2">
    <p:spTree>
      <p:nvGrpSpPr>
        <p:cNvPr id="45" name="Shape 45"/>
        <p:cNvGrpSpPr/>
        <p:nvPr/>
      </p:nvGrpSpPr>
      <p:grpSpPr>
        <a:xfrm>
          <a:off x="0" y="0"/>
          <a:ext cx="0" cy="0"/>
          <a:chOff x="0" y="0"/>
          <a:chExt cx="0" cy="0"/>
        </a:xfrm>
      </p:grpSpPr>
      <p:sp>
        <p:nvSpPr>
          <p:cNvPr id="46" name="Google Shape;46;p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8"/>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9" name="Google Shape;49;p8"/>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2" type="body"/>
          </p:nvPr>
        </p:nvSpPr>
        <p:spPr>
          <a:xfrm>
            <a:off x="3090625"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52" name="Google Shape;52;p8"/>
          <p:cNvSpPr txBox="1"/>
          <p:nvPr>
            <p:ph idx="3" type="body"/>
          </p:nvPr>
        </p:nvSpPr>
        <p:spPr>
          <a:xfrm>
            <a:off x="5959744"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left">
  <p:cSld name="TITLE_AND_BODY_1_1">
    <p:spTree>
      <p:nvGrpSpPr>
        <p:cNvPr id="53" name="Shape 53"/>
        <p:cNvGrpSpPr/>
        <p:nvPr/>
      </p:nvGrpSpPr>
      <p:grpSpPr>
        <a:xfrm>
          <a:off x="0" y="0"/>
          <a:ext cx="0" cy="0"/>
          <a:chOff x="0" y="0"/>
          <a:chExt cx="0" cy="0"/>
        </a:xfrm>
      </p:grpSpPr>
      <p:sp>
        <p:nvSpPr>
          <p:cNvPr id="54" name="Google Shape;54;p9"/>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Google Shape;56;p9"/>
          <p:cNvSpPr txBox="1"/>
          <p:nvPr>
            <p:ph type="title"/>
          </p:nvPr>
        </p:nvSpPr>
        <p:spPr>
          <a:xfrm>
            <a:off x="234450" y="575500"/>
            <a:ext cx="2046300" cy="13641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9"/>
          <p:cNvSpPr txBox="1"/>
          <p:nvPr>
            <p:ph idx="1" type="body"/>
          </p:nvPr>
        </p:nvSpPr>
        <p:spPr>
          <a:xfrm>
            <a:off x="234450" y="2004325"/>
            <a:ext cx="2046300" cy="25521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p:cSld name="TITLE_AND_BODY_1_1_1">
    <p:spTree>
      <p:nvGrpSpPr>
        <p:cNvPr id="59"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Google Shape;62;p10"/>
          <p:cNvSpPr txBox="1"/>
          <p:nvPr>
            <p:ph type="title"/>
          </p:nvPr>
        </p:nvSpPr>
        <p:spPr>
          <a:xfrm>
            <a:off x="511425" y="575500"/>
            <a:ext cx="3517200" cy="9735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63" name="Google Shape;63;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0"/>
          <p:cNvSpPr txBox="1"/>
          <p:nvPr>
            <p:ph idx="1" type="body"/>
          </p:nvPr>
        </p:nvSpPr>
        <p:spPr>
          <a:xfrm>
            <a:off x="511425" y="1598600"/>
            <a:ext cx="3517200" cy="29577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indent="-317500" lvl="1" marL="914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indent="-317500" lvl="2" marL="1371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indent="-317500" lvl="3" marL="1828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indent="-317500" lvl="4" marL="22860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indent="-317500" lvl="5" marL="27432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indent="-317500" lvl="6" marL="3200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indent="-317500" lvl="7" marL="3657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indent="-317500" lvl="8" marL="4114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a:off x="468925" y="2387250"/>
            <a:ext cx="3636600" cy="12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SINTÁCTICO</a:t>
            </a:r>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nvSpPr>
        <p:spPr>
          <a:xfrm>
            <a:off x="388200" y="3699925"/>
            <a:ext cx="4136700" cy="12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Nunito Sans"/>
                <a:ea typeface="Nunito Sans"/>
                <a:cs typeface="Nunito Sans"/>
                <a:sym typeface="Nunito Sans"/>
              </a:rPr>
              <a:t>SOLIS SOLIS JORGE ARMANDO</a:t>
            </a:r>
            <a:br>
              <a:rPr b="1" lang="en">
                <a:solidFill>
                  <a:srgbClr val="FF0000"/>
                </a:solidFill>
                <a:latin typeface="Nunito Sans"/>
                <a:ea typeface="Nunito Sans"/>
                <a:cs typeface="Nunito Sans"/>
                <a:sym typeface="Nunito Sans"/>
              </a:rPr>
            </a:br>
            <a:r>
              <a:rPr b="1" lang="en">
                <a:solidFill>
                  <a:srgbClr val="FF0000"/>
                </a:solidFill>
                <a:latin typeface="Nunito Sans"/>
                <a:ea typeface="Nunito Sans"/>
                <a:cs typeface="Nunito Sans"/>
                <a:sym typeface="Nunito Sans"/>
              </a:rPr>
              <a:t>PEDROZA VAZQUEZ CHRISTIAN IVAN</a:t>
            </a:r>
            <a:endParaRPr b="1">
              <a:solidFill>
                <a:srgbClr val="FF0000"/>
              </a:solidFill>
              <a:latin typeface="Nunito Sans"/>
              <a:ea typeface="Nunito Sans"/>
              <a:cs typeface="Nunito Sans"/>
              <a:sym typeface="Nunito Sans"/>
            </a:endParaRPr>
          </a:p>
          <a:p>
            <a:pPr indent="0" lvl="0" marL="0" rtl="0" algn="l">
              <a:spcBef>
                <a:spcPts val="0"/>
              </a:spcBef>
              <a:spcAft>
                <a:spcPts val="0"/>
              </a:spcAft>
              <a:buNone/>
            </a:pPr>
            <a:r>
              <a:rPr b="1" lang="en">
                <a:solidFill>
                  <a:srgbClr val="FF0000"/>
                </a:solidFill>
                <a:latin typeface="Nunito Sans"/>
                <a:ea typeface="Nunito Sans"/>
                <a:cs typeface="Nunito Sans"/>
                <a:sym typeface="Nunito Sans"/>
              </a:rPr>
              <a:t>HERRERA ORTIZ ALMA DIANA </a:t>
            </a:r>
            <a:endParaRPr b="1">
              <a:solidFill>
                <a:srgbClr val="FF0000"/>
              </a:solidFill>
              <a:latin typeface="Nunito Sans"/>
              <a:ea typeface="Nunito Sans"/>
              <a:cs typeface="Nunito Sans"/>
              <a:sym typeface="Nunito Sans"/>
            </a:endParaRPr>
          </a:p>
          <a:p>
            <a:pPr indent="0" lvl="0" marL="0" rtl="0" algn="l">
              <a:spcBef>
                <a:spcPts val="0"/>
              </a:spcBef>
              <a:spcAft>
                <a:spcPts val="0"/>
              </a:spcAft>
              <a:buNone/>
            </a:pPr>
            <a:r>
              <a:rPr b="1" lang="en">
                <a:solidFill>
                  <a:srgbClr val="FF0000"/>
                </a:solidFill>
                <a:latin typeface="Nunito Sans"/>
                <a:ea typeface="Nunito Sans"/>
                <a:cs typeface="Nunito Sans"/>
                <a:sym typeface="Nunito Sans"/>
              </a:rPr>
              <a:t>LARA CARDENAS DANIEL</a:t>
            </a:r>
            <a:endParaRPr b="1">
              <a:solidFill>
                <a:srgbClr val="FF0000"/>
              </a:solidFill>
              <a:latin typeface="Nunito Sans"/>
              <a:ea typeface="Nunito Sans"/>
              <a:cs typeface="Nunito Sans"/>
              <a:sym typeface="Nunito Sans"/>
            </a:endParaRPr>
          </a:p>
          <a:p>
            <a:pPr indent="0" lvl="0" marL="0" rtl="0" algn="l">
              <a:spcBef>
                <a:spcPts val="0"/>
              </a:spcBef>
              <a:spcAft>
                <a:spcPts val="0"/>
              </a:spcAft>
              <a:buNone/>
            </a:pPr>
            <a:r>
              <a:rPr b="1" lang="en">
                <a:solidFill>
                  <a:srgbClr val="FF0000"/>
                </a:solidFill>
                <a:latin typeface="Nunito Sans"/>
                <a:ea typeface="Nunito Sans"/>
                <a:cs typeface="Nunito Sans"/>
                <a:sym typeface="Nunito Sans"/>
              </a:rPr>
              <a:t>HERNANDEZ ESTRADA JOSE MARIA</a:t>
            </a:r>
            <a:endParaRPr b="1">
              <a:solidFill>
                <a:srgbClr val="FF0000"/>
              </a:solidFill>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207725" y="468625"/>
            <a:ext cx="2157000" cy="398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FFFFFF"/>
                </a:solidFill>
                <a:latin typeface="Arial"/>
                <a:ea typeface="Arial"/>
                <a:cs typeface="Arial"/>
                <a:sym typeface="Arial"/>
              </a:rPr>
              <a:t>Comparación con el analizador léxico </a:t>
            </a:r>
            <a:endParaRPr>
              <a:solidFill>
                <a:srgbClr val="FFFFFF"/>
              </a:solidFill>
            </a:endParaRPr>
          </a:p>
        </p:txBody>
      </p:sp>
      <p:sp>
        <p:nvSpPr>
          <p:cNvPr id="164" name="Google Shape;164;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2730250" y="835550"/>
            <a:ext cx="6108700" cy="324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aoc7tslb1o8-lauren-mancke.jpg" id="170" name="Google Shape;170;p25"/>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171" name="Google Shape;171;p25"/>
          <p:cNvSpPr txBox="1"/>
          <p:nvPr>
            <p:ph idx="4294967295" type="ctrTitle"/>
          </p:nvPr>
        </p:nvSpPr>
        <p:spPr>
          <a:xfrm>
            <a:off x="1512175" y="1357350"/>
            <a:ext cx="6761100" cy="22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COMUNICACIÓN LÉXICO-SINTÁCTICO</a:t>
            </a:r>
            <a:r>
              <a:rPr b="1" lang="en" sz="1800"/>
              <a:t>.</a:t>
            </a:r>
            <a:endParaRPr b="1" sz="1800"/>
          </a:p>
        </p:txBody>
      </p:sp>
      <p:sp>
        <p:nvSpPr>
          <p:cNvPr id="172" name="Google Shape;172;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pic>
        <p:nvPicPr>
          <p:cNvPr id="178" name="Google Shape;178;p26"/>
          <p:cNvPicPr preferRelativeResize="0"/>
          <p:nvPr/>
        </p:nvPicPr>
        <p:blipFill>
          <a:blip r:embed="rId3">
            <a:alphaModFix/>
          </a:blip>
          <a:stretch>
            <a:fillRect/>
          </a:stretch>
        </p:blipFill>
        <p:spPr>
          <a:xfrm>
            <a:off x="806525" y="744125"/>
            <a:ext cx="7530951" cy="39221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4" name="Google Shape;184;p27"/>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000000"/>
                </a:solidFill>
                <a:latin typeface="Arial"/>
                <a:ea typeface="Arial"/>
                <a:cs typeface="Arial"/>
                <a:sym typeface="Arial"/>
              </a:rPr>
              <a:t>Como se ha señalado, el analizador léxico es la primera fase de un compilador. Su principal tarea es leer los caracteres de entrada y producir como salida una secuencia de “tokens” o lexemas, que el analizador sintáctico o “parser” utilizará para finalizar el análisis sintáctico. </a:t>
            </a:r>
            <a:endParaRPr sz="2400">
              <a:solidFill>
                <a:srgbClr val="000000"/>
              </a:solidFill>
              <a:latin typeface="Arial"/>
              <a:ea typeface="Arial"/>
              <a:cs typeface="Arial"/>
              <a:sym typeface="Arial"/>
            </a:endParaRPr>
          </a:p>
        </p:txBody>
      </p:sp>
      <p:sp>
        <p:nvSpPr>
          <p:cNvPr id="185" name="Google Shape;185;p27"/>
          <p:cNvSpPr txBox="1"/>
          <p:nvPr>
            <p:ph type="title"/>
          </p:nvPr>
        </p:nvSpPr>
        <p:spPr>
          <a:xfrm>
            <a:off x="234450" y="575500"/>
            <a:ext cx="22404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Comunicación léxico</a:t>
            </a:r>
            <a:endParaRPr/>
          </a:p>
          <a:p>
            <a:pPr indent="0" lvl="0" marL="0" rtl="0" algn="l">
              <a:spcBef>
                <a:spcPts val="0"/>
              </a:spcBef>
              <a:spcAft>
                <a:spcPts val="0"/>
              </a:spcAft>
              <a:buNone/>
            </a:pPr>
            <a:r>
              <a:rPr lang="en"/>
              <a:t>sintáctico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206225" y="575500"/>
            <a:ext cx="23292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Comunicación </a:t>
            </a:r>
            <a:endParaRPr/>
          </a:p>
          <a:p>
            <a:pPr indent="0" lvl="0" marL="0" rtl="0" algn="l">
              <a:spcBef>
                <a:spcPts val="0"/>
              </a:spcBef>
              <a:spcAft>
                <a:spcPts val="0"/>
              </a:spcAft>
              <a:buNone/>
            </a:pPr>
            <a:r>
              <a:rPr lang="en"/>
              <a:t>Léxico Sintáctico</a:t>
            </a:r>
            <a:endParaRPr/>
          </a:p>
        </p:txBody>
      </p:sp>
      <p:sp>
        <p:nvSpPr>
          <p:cNvPr id="191" name="Google Shape;191;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8"/>
          <p:cNvSpPr txBox="1"/>
          <p:nvPr/>
        </p:nvSpPr>
        <p:spPr>
          <a:xfrm>
            <a:off x="2753700" y="279000"/>
            <a:ext cx="6101700" cy="451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chemeClr val="dk1"/>
                </a:solidFill>
              </a:rPr>
              <a:t>Normalmente el analizador léxico se escribe como un subprograma del analizador sintáctico, al que éste llama para obtener cada “token”. </a:t>
            </a:r>
            <a:endParaRPr sz="2400">
              <a:solidFill>
                <a:schemeClr val="dk1"/>
              </a:solidFill>
            </a:endParaRPr>
          </a:p>
          <a:p>
            <a:pPr indent="0" lvl="0" marL="0" rtl="0" algn="just">
              <a:lnSpc>
                <a:spcPct val="115000"/>
              </a:lnSpc>
              <a:spcBef>
                <a:spcPts val="0"/>
              </a:spcBef>
              <a:spcAft>
                <a:spcPts val="0"/>
              </a:spcAft>
              <a:buNone/>
            </a:pPr>
            <a:r>
              <a:t/>
            </a:r>
            <a:endParaRPr sz="2400">
              <a:solidFill>
                <a:schemeClr val="dk1"/>
              </a:solidFill>
            </a:endParaRPr>
          </a:p>
          <a:p>
            <a:pPr indent="0" lvl="0" marL="0" rtl="0" algn="just">
              <a:lnSpc>
                <a:spcPct val="115000"/>
              </a:lnSpc>
              <a:spcBef>
                <a:spcPts val="0"/>
              </a:spcBef>
              <a:spcAft>
                <a:spcPts val="0"/>
              </a:spcAft>
              <a:buNone/>
            </a:pPr>
            <a:r>
              <a:rPr lang="en" sz="2400">
                <a:solidFill>
                  <a:schemeClr val="dk1"/>
                </a:solidFill>
              </a:rPr>
              <a:t>Ambos analizadores pueden compartir una tabla de símbolos, que sirve para traducir identificadores a números, más fáciles de manejar.</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rgbClr val="CCCCCC"/>
                </a:solidFill>
              </a:rPr>
              <a:t>‹#›</a:t>
            </a:fld>
            <a:endParaRPr>
              <a:solidFill>
                <a:srgbClr val="CCCCCC"/>
              </a:solidFill>
            </a:endParaRPr>
          </a:p>
        </p:txBody>
      </p:sp>
      <p:sp>
        <p:nvSpPr>
          <p:cNvPr id="198" name="Google Shape;198;p29"/>
          <p:cNvSpPr txBox="1"/>
          <p:nvPr>
            <p:ph type="title"/>
          </p:nvPr>
        </p:nvSpPr>
        <p:spPr>
          <a:xfrm>
            <a:off x="234450" y="575500"/>
            <a:ext cx="21795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Comunicación léxico</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sintáctico</a:t>
            </a:r>
            <a:endParaRPr/>
          </a:p>
        </p:txBody>
      </p:sp>
      <p:pic>
        <p:nvPicPr>
          <p:cNvPr id="199" name="Google Shape;199;p29"/>
          <p:cNvPicPr preferRelativeResize="0"/>
          <p:nvPr/>
        </p:nvPicPr>
        <p:blipFill rotWithShape="1">
          <a:blip r:embed="rId3">
            <a:alphaModFix/>
          </a:blip>
          <a:srcRect b="0" l="0" r="10793" t="0"/>
          <a:stretch/>
        </p:blipFill>
        <p:spPr>
          <a:xfrm>
            <a:off x="2813200" y="986175"/>
            <a:ext cx="6214425" cy="362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Gramáticas</a:t>
            </a:r>
            <a:br>
              <a:rPr lang="en"/>
            </a:br>
            <a:r>
              <a:rPr lang="en"/>
              <a:t>Libres de</a:t>
            </a:r>
            <a:br>
              <a:rPr lang="en"/>
            </a:br>
            <a:r>
              <a:rPr lang="en"/>
              <a:t>Contexto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Gramática</a:t>
            </a:r>
            <a:endParaRPr/>
          </a:p>
        </p:txBody>
      </p:sp>
      <p:sp>
        <p:nvSpPr>
          <p:cNvPr id="210" name="Google Shape;210;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1" name="Google Shape;211;p31"/>
          <p:cNvSpPr txBox="1"/>
          <p:nvPr/>
        </p:nvSpPr>
        <p:spPr>
          <a:xfrm>
            <a:off x="2679200" y="186250"/>
            <a:ext cx="6303900" cy="47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El análisis </a:t>
            </a:r>
            <a:r>
              <a:rPr lang="en" sz="1800"/>
              <a:t>gramatical</a:t>
            </a:r>
            <a:r>
              <a:rPr lang="en" sz="1800"/>
              <a:t> es la tarea de determinar la sintaxis o estructura de un programa, de ahí el nombre de análisis sintáctico.</a:t>
            </a:r>
            <a:endParaRPr sz="1800"/>
          </a:p>
          <a:p>
            <a:pPr indent="0" lvl="0" marL="0" rtl="0" algn="l">
              <a:spcBef>
                <a:spcPts val="0"/>
              </a:spcBef>
              <a:spcAft>
                <a:spcPts val="0"/>
              </a:spcAft>
              <a:buNone/>
            </a:pPr>
            <a:r>
              <a:t/>
            </a:r>
            <a:endParaRPr sz="1800"/>
          </a:p>
          <a:p>
            <a:pPr indent="0" lvl="0" marL="0" rtl="0" algn="just">
              <a:lnSpc>
                <a:spcPct val="100000"/>
              </a:lnSpc>
              <a:spcBef>
                <a:spcPts val="0"/>
              </a:spcBef>
              <a:spcAft>
                <a:spcPts val="0"/>
              </a:spcAft>
              <a:buNone/>
            </a:pPr>
            <a:r>
              <a:rPr lang="en" sz="1800"/>
              <a:t>Permite definir un lenguaje mediante reglas que nos permiten generar o producir cadenas de un lenguaje. Estas gramáticas son similares a las gramáticas de los lenguajes naturales, pero mucho más restrictivas y sencillas. Un ejemplo de regla de una gramática: Oración Sujeto predicado.</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rPr lang="en" sz="1800"/>
              <a:t>La sintaxis de un lenguaje de programación por lo regular se determinan mediante reglas gramaticales de una gramática libre de contexto.</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Clr>
                <a:schemeClr val="dk1"/>
              </a:buClr>
              <a:buSzPts val="1100"/>
              <a:buFont typeface="Arial"/>
              <a:buNone/>
            </a:pPr>
            <a:r>
              <a:rPr lang="en" sz="1800"/>
              <a:t>Las reglas de una gramática libre de contexto es recursiva.</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Gramáticas libres de contexto.</a:t>
            </a:r>
            <a:endParaRPr/>
          </a:p>
        </p:txBody>
      </p:sp>
      <p:sp>
        <p:nvSpPr>
          <p:cNvPr id="217" name="Google Shape;217;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8" name="Google Shape;218;p32"/>
          <p:cNvSpPr txBox="1"/>
          <p:nvPr/>
        </p:nvSpPr>
        <p:spPr>
          <a:xfrm>
            <a:off x="2736525" y="171925"/>
            <a:ext cx="6232500" cy="477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t>Los algoritmos empleados difieren de los usados en el análisis léxico ya que en esta etapa se usan llamadas recursivas o una pila de análisis sintáctico </a:t>
            </a:r>
            <a:r>
              <a:rPr lang="en" sz="1800"/>
              <a:t>explícitamente</a:t>
            </a:r>
            <a:r>
              <a:rPr lang="en" sz="1800"/>
              <a:t> organizada.</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Una gramática libre de contexto (GLC) es una especificación para la estructura sintáctica de un lenguaje de programación.</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Involucra reglas de recursividad.</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i="1" lang="en" sz="1600"/>
              <a:t>exp -&gt; exp op exp</a:t>
            </a:r>
            <a:r>
              <a:rPr lang="en" sz="1600"/>
              <a:t> | </a:t>
            </a:r>
            <a:r>
              <a:rPr i="1" lang="en" sz="1600"/>
              <a:t>(exp)</a:t>
            </a:r>
            <a:r>
              <a:rPr lang="en" sz="1600"/>
              <a:t> | </a:t>
            </a:r>
            <a:r>
              <a:rPr b="1" lang="en" sz="1600"/>
              <a:t>número</a:t>
            </a:r>
            <a:endParaRPr b="1" sz="1600"/>
          </a:p>
          <a:p>
            <a:pPr indent="0" lvl="0" marL="0" rtl="0" algn="just">
              <a:spcBef>
                <a:spcPts val="0"/>
              </a:spcBef>
              <a:spcAft>
                <a:spcPts val="0"/>
              </a:spcAft>
              <a:buNone/>
            </a:pPr>
            <a:r>
              <a:rPr i="1" lang="en" sz="1600"/>
              <a:t>op -&gt;</a:t>
            </a:r>
            <a:r>
              <a:rPr lang="en" sz="1600"/>
              <a:t> + | - | *</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Notación </a:t>
            </a:r>
            <a:r>
              <a:rPr b="1" lang="en" sz="1600"/>
              <a:t>BNF</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Reglas</a:t>
            </a:r>
            <a:br>
              <a:rPr lang="en"/>
            </a:br>
            <a:r>
              <a:rPr lang="en"/>
              <a:t>GLC</a:t>
            </a:r>
            <a:endParaRPr/>
          </a:p>
        </p:txBody>
      </p:sp>
      <p:sp>
        <p:nvSpPr>
          <p:cNvPr id="224" name="Google Shape;224;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5" name="Google Shape;225;p33"/>
          <p:cNvSpPr txBox="1"/>
          <p:nvPr/>
        </p:nvSpPr>
        <p:spPr>
          <a:xfrm>
            <a:off x="2707875" y="93150"/>
            <a:ext cx="6174900" cy="495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t>Las reglas gramaticales están generalmente definidas sobre un conjunto de símbolos llamados tokens hablando de una GLC.</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Dado un alfabeto, una </a:t>
            </a:r>
            <a:r>
              <a:rPr b="1" lang="en" sz="1800"/>
              <a:t>regla gramatical libre de contexto en BNF</a:t>
            </a:r>
            <a:r>
              <a:rPr lang="en" sz="1800"/>
              <a:t> se compone de una cadena de símbolos.</a:t>
            </a:r>
            <a:br>
              <a:rPr lang="en" sz="1800"/>
            </a:br>
            <a:r>
              <a:rPr lang="en" sz="1800"/>
              <a:t>El primer símbolo es un nombre para una estructura.</a:t>
            </a:r>
            <a:br>
              <a:rPr lang="en" sz="1800"/>
            </a:br>
            <a:r>
              <a:rPr lang="en" sz="1800"/>
              <a:t>El segundo corresponde al </a:t>
            </a:r>
            <a:r>
              <a:rPr lang="en" sz="1800"/>
              <a:t>metasímbolo</a:t>
            </a:r>
            <a:r>
              <a:rPr lang="en" sz="1800"/>
              <a:t> “→” , este símbolo está seguido de una cadena de símbolos, cada uno de los cuales es un símbolo del alfabeto, un nombre para una estructura o un metasímbolo “ | ”.</a:t>
            </a:r>
            <a:endParaRPr sz="1800"/>
          </a:p>
          <a:p>
            <a:pPr indent="0" lvl="0" marL="0" rtl="0" algn="ctr">
              <a:spcBef>
                <a:spcPts val="0"/>
              </a:spcBef>
              <a:spcAft>
                <a:spcPts val="0"/>
              </a:spcAft>
              <a:buClr>
                <a:schemeClr val="dk1"/>
              </a:buClr>
              <a:buSzPts val="1100"/>
              <a:buFont typeface="Arial"/>
              <a:buNone/>
            </a:pPr>
            <a:r>
              <a:rPr i="1" lang="en" sz="1600">
                <a:solidFill>
                  <a:schemeClr val="dk1"/>
                </a:solidFill>
              </a:rPr>
              <a:t>exp </a:t>
            </a:r>
            <a:r>
              <a:rPr lang="en" sz="1800">
                <a:solidFill>
                  <a:schemeClr val="dk1"/>
                </a:solidFill>
              </a:rPr>
              <a:t>→</a:t>
            </a:r>
            <a:r>
              <a:rPr i="1" lang="en" sz="1600">
                <a:solidFill>
                  <a:schemeClr val="dk1"/>
                </a:solidFill>
              </a:rPr>
              <a:t> exp op exp</a:t>
            </a:r>
            <a:r>
              <a:rPr lang="en" sz="1600">
                <a:solidFill>
                  <a:schemeClr val="dk1"/>
                </a:solidFill>
              </a:rPr>
              <a:t> | </a:t>
            </a:r>
            <a:r>
              <a:rPr i="1" lang="en" sz="1600">
                <a:solidFill>
                  <a:schemeClr val="dk1"/>
                </a:solidFill>
              </a:rPr>
              <a:t>(exp)</a:t>
            </a:r>
            <a:r>
              <a:rPr lang="en" sz="1600">
                <a:solidFill>
                  <a:schemeClr val="dk1"/>
                </a:solidFill>
              </a:rPr>
              <a:t> | </a:t>
            </a:r>
            <a:r>
              <a:rPr b="1" lang="en" sz="1600">
                <a:solidFill>
                  <a:schemeClr val="dk1"/>
                </a:solidFill>
              </a:rPr>
              <a:t>número</a:t>
            </a:r>
            <a:endParaRPr b="1" sz="1600">
              <a:solidFill>
                <a:schemeClr val="dk1"/>
              </a:solidFill>
            </a:endParaRPr>
          </a:p>
          <a:p>
            <a:pPr indent="0" lvl="0" marL="0" rtl="0" algn="ctr">
              <a:spcBef>
                <a:spcPts val="0"/>
              </a:spcBef>
              <a:spcAft>
                <a:spcPts val="0"/>
              </a:spcAft>
              <a:buNone/>
            </a:pPr>
            <a:r>
              <a:rPr i="1" lang="en" sz="1600">
                <a:solidFill>
                  <a:schemeClr val="dk1"/>
                </a:solidFill>
              </a:rPr>
              <a:t>op </a:t>
            </a:r>
            <a:r>
              <a:rPr lang="en" sz="1800">
                <a:solidFill>
                  <a:schemeClr val="dk1"/>
                </a:solidFill>
              </a:rPr>
              <a:t>→</a:t>
            </a:r>
            <a:r>
              <a:rPr lang="en" sz="1600">
                <a:solidFill>
                  <a:schemeClr val="dk1"/>
                </a:solidFill>
              </a:rPr>
              <a:t> + | - | *</a:t>
            </a:r>
            <a:endParaRPr sz="1600">
              <a:solidFill>
                <a:schemeClr val="dk1"/>
              </a:solidFill>
            </a:endParaRPr>
          </a:p>
          <a:p>
            <a:pPr indent="0" lvl="0" marL="0" rtl="0" algn="ctr">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Otras notaciones </a:t>
            </a:r>
            <a:endParaRPr sz="1600">
              <a:solidFill>
                <a:schemeClr val="dk1"/>
              </a:solidFill>
            </a:endParaRPr>
          </a:p>
          <a:p>
            <a:pPr indent="0" lvl="0" marL="0" rtl="0" algn="ctr">
              <a:spcBef>
                <a:spcPts val="0"/>
              </a:spcBef>
              <a:spcAft>
                <a:spcPts val="0"/>
              </a:spcAft>
              <a:buNone/>
            </a:pPr>
            <a:r>
              <a:rPr i="1" lang="en" sz="1600">
                <a:solidFill>
                  <a:schemeClr val="dk1"/>
                </a:solidFill>
              </a:rPr>
              <a:t>exp = exp op exp</a:t>
            </a:r>
            <a:r>
              <a:rPr lang="en" sz="1600">
                <a:solidFill>
                  <a:schemeClr val="dk1"/>
                </a:solidFill>
              </a:rPr>
              <a:t> | </a:t>
            </a:r>
            <a:r>
              <a:rPr i="1" lang="en" sz="1600">
                <a:solidFill>
                  <a:schemeClr val="dk1"/>
                </a:solidFill>
              </a:rPr>
              <a:t>(exp)</a:t>
            </a:r>
            <a:r>
              <a:rPr lang="en" sz="1600">
                <a:solidFill>
                  <a:schemeClr val="dk1"/>
                </a:solidFill>
              </a:rPr>
              <a:t> | </a:t>
            </a:r>
            <a:r>
              <a:rPr b="1" lang="en" sz="1600">
                <a:solidFill>
                  <a:schemeClr val="dk1"/>
                </a:solidFill>
              </a:rPr>
              <a:t>número</a:t>
            </a:r>
            <a:endParaRPr b="1" sz="1600">
              <a:solidFill>
                <a:schemeClr val="dk1"/>
              </a:solidFill>
            </a:endParaRPr>
          </a:p>
          <a:p>
            <a:pPr indent="0" lvl="0" marL="0" rtl="0" algn="ctr">
              <a:spcBef>
                <a:spcPts val="0"/>
              </a:spcBef>
              <a:spcAft>
                <a:spcPts val="0"/>
              </a:spcAft>
              <a:buNone/>
            </a:pPr>
            <a:r>
              <a:rPr i="1" lang="en" sz="1600">
                <a:solidFill>
                  <a:schemeClr val="dk1"/>
                </a:solidFill>
              </a:rPr>
              <a:t>&lt;exp&gt; ::= exp op exp</a:t>
            </a:r>
            <a:r>
              <a:rPr lang="en" sz="1600">
                <a:solidFill>
                  <a:schemeClr val="dk1"/>
                </a:solidFill>
              </a:rPr>
              <a:t> | </a:t>
            </a:r>
            <a:r>
              <a:rPr i="1" lang="en" sz="1600">
                <a:solidFill>
                  <a:schemeClr val="dk1"/>
                </a:solidFill>
              </a:rPr>
              <a:t>(exp)</a:t>
            </a:r>
            <a:r>
              <a:rPr lang="en" sz="1600">
                <a:solidFill>
                  <a:schemeClr val="dk1"/>
                </a:solidFill>
              </a:rPr>
              <a:t> | </a:t>
            </a:r>
            <a:r>
              <a:rPr b="1" lang="en" sz="1600">
                <a:solidFill>
                  <a:schemeClr val="dk1"/>
                </a:solidFill>
              </a:rPr>
              <a:t>número</a:t>
            </a:r>
            <a:endParaRPr b="1" sz="1600">
              <a:solidFill>
                <a:schemeClr val="dk1"/>
              </a:solidFill>
            </a:endParaRPr>
          </a:p>
          <a:p>
            <a:pPr indent="0" lvl="0" marL="0" rtl="0" algn="ctr">
              <a:spcBef>
                <a:spcPts val="0"/>
              </a:spcBef>
              <a:spcAft>
                <a:spcPts val="0"/>
              </a:spcAft>
              <a:buNone/>
            </a:pPr>
            <a:r>
              <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Índice</a:t>
            </a:r>
            <a:endParaRPr/>
          </a:p>
        </p:txBody>
      </p:sp>
      <p:sp>
        <p:nvSpPr>
          <p:cNvPr id="106" name="Google Shape;106;p16"/>
          <p:cNvSpPr txBox="1"/>
          <p:nvPr>
            <p:ph idx="1" type="body"/>
          </p:nvPr>
        </p:nvSpPr>
        <p:spPr>
          <a:xfrm>
            <a:off x="3090625" y="575500"/>
            <a:ext cx="5596200" cy="417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Introducción (analizador léxico) </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Comunicación léxico-sintáctico</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Analizador sintáctico</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Gramáticas</a:t>
            </a:r>
            <a:endParaRPr b="1" i="0" sz="1400">
              <a:solidFill>
                <a:srgbClr val="FF9900"/>
              </a:solidFill>
              <a:latin typeface="Playfair Display"/>
              <a:ea typeface="Playfair Display"/>
              <a:cs typeface="Playfair Display"/>
              <a:sym typeface="Playfair Display"/>
            </a:endParaRPr>
          </a:p>
          <a:p>
            <a:pPr indent="-317500" lvl="0" marL="13716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Gramáticas libres de contexto</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Árbol de sintaxis vs Árbol abstracto</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Gramáticas LL y LR</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Gramáticas ambiguas </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Comunicación con Tabla de Símbolos</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Manejo de errores e implementación. </a:t>
            </a:r>
            <a:endParaRPr b="1" i="0" sz="1400">
              <a:solidFill>
                <a:srgbClr val="FF9900"/>
              </a:solidFill>
              <a:latin typeface="Playfair Display"/>
              <a:ea typeface="Playfair Display"/>
              <a:cs typeface="Playfair Display"/>
              <a:sym typeface="Playfair Display"/>
            </a:endParaRPr>
          </a:p>
          <a:p>
            <a:pPr indent="-317500" lvl="0" marL="13716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Global</a:t>
            </a:r>
            <a:endParaRPr b="1" i="0" sz="1400">
              <a:solidFill>
                <a:srgbClr val="FF9900"/>
              </a:solidFill>
              <a:latin typeface="Playfair Display"/>
              <a:ea typeface="Playfair Display"/>
              <a:cs typeface="Playfair Display"/>
              <a:sym typeface="Playfair Display"/>
            </a:endParaRPr>
          </a:p>
          <a:p>
            <a:pPr indent="-317500" lvl="0" marL="13716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Modo Pánico</a:t>
            </a:r>
            <a:endParaRPr b="1" i="0" sz="1400">
              <a:solidFill>
                <a:srgbClr val="FF9900"/>
              </a:solidFill>
              <a:latin typeface="Playfair Display"/>
              <a:ea typeface="Playfair Display"/>
              <a:cs typeface="Playfair Display"/>
              <a:sym typeface="Playfair Display"/>
            </a:endParaRPr>
          </a:p>
          <a:p>
            <a:pPr indent="-317500" lvl="0" marL="13716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Predictivo</a:t>
            </a:r>
            <a:endParaRPr b="1" i="0" sz="1400">
              <a:solidFill>
                <a:srgbClr val="FF9900"/>
              </a:solidFill>
              <a:latin typeface="Playfair Display"/>
              <a:ea typeface="Playfair Display"/>
              <a:cs typeface="Playfair Display"/>
              <a:sym typeface="Playfair Display"/>
            </a:endParaRPr>
          </a:p>
          <a:p>
            <a:pPr indent="-317500" lvl="0" marL="13716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Fase</a:t>
            </a:r>
            <a:endParaRPr b="1" i="0" sz="1400">
              <a:solidFill>
                <a:srgbClr val="FF9900"/>
              </a:solidFill>
              <a:latin typeface="Playfair Display"/>
              <a:ea typeface="Playfair Display"/>
              <a:cs typeface="Playfair Display"/>
              <a:sym typeface="Playfair Display"/>
            </a:endParaRPr>
          </a:p>
          <a:p>
            <a:pPr indent="-317500" lvl="0" marL="457200" rtl="0" algn="l">
              <a:spcBef>
                <a:spcPts val="0"/>
              </a:spcBef>
              <a:spcAft>
                <a:spcPts val="0"/>
              </a:spcAft>
              <a:buClr>
                <a:srgbClr val="FF9900"/>
              </a:buClr>
              <a:buSzPts val="1400"/>
              <a:buFont typeface="Playfair Display"/>
              <a:buChar char="★"/>
            </a:pPr>
            <a:r>
              <a:rPr b="1" i="0" lang="en" sz="1400">
                <a:solidFill>
                  <a:srgbClr val="FF9900"/>
                </a:solidFill>
                <a:latin typeface="Playfair Display"/>
                <a:ea typeface="Playfair Display"/>
                <a:cs typeface="Playfair Display"/>
                <a:sym typeface="Playfair Display"/>
              </a:rPr>
              <a:t>Conclusión</a:t>
            </a:r>
            <a:endParaRPr>
              <a:solidFill>
                <a:srgbClr val="FF9900"/>
              </a:solidFill>
            </a:endParaRPr>
          </a:p>
        </p:txBody>
      </p:sp>
      <p:sp>
        <p:nvSpPr>
          <p:cNvPr id="107" name="Google Shape;107;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Definición formal de una GLC</a:t>
            </a:r>
            <a:endParaRPr/>
          </a:p>
        </p:txBody>
      </p:sp>
      <p:sp>
        <p:nvSpPr>
          <p:cNvPr id="231" name="Google Shape;231;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2" name="Google Shape;232;p34"/>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latin typeface="Arial"/>
                <a:ea typeface="Arial"/>
                <a:cs typeface="Arial"/>
                <a:sym typeface="Arial"/>
              </a:rPr>
              <a:t>Se compone de:</a:t>
            </a:r>
            <a:endParaRPr sz="2400">
              <a:solidFill>
                <a:srgbClr val="000000"/>
              </a:solidFill>
              <a:latin typeface="Arial"/>
              <a:ea typeface="Arial"/>
              <a:cs typeface="Arial"/>
              <a:sym typeface="Arial"/>
            </a:endParaRPr>
          </a:p>
          <a:p>
            <a:pPr indent="-381000" lvl="0" marL="457200" rtl="0" algn="l">
              <a:spcBef>
                <a:spcPts val="600"/>
              </a:spcBef>
              <a:spcAft>
                <a:spcPts val="0"/>
              </a:spcAft>
              <a:buClr>
                <a:srgbClr val="000000"/>
              </a:buClr>
              <a:buSzPts val="2400"/>
              <a:buFont typeface="Arial"/>
              <a:buChar char="▪"/>
            </a:pPr>
            <a:r>
              <a:rPr lang="en" sz="2400">
                <a:solidFill>
                  <a:srgbClr val="000000"/>
                </a:solidFill>
                <a:latin typeface="Arial"/>
                <a:ea typeface="Arial"/>
                <a:cs typeface="Arial"/>
                <a:sym typeface="Arial"/>
              </a:rPr>
              <a:t>Un conjunto T de terminales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Un conjunto N de no terminales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Un conjunto P de producciones o reglas gramaticales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Un símbolo inicial S del conjunto N</a:t>
            </a:r>
            <a:endParaRPr sz="2400">
              <a:solidFill>
                <a:srgbClr val="000000"/>
              </a:solidFill>
              <a:latin typeface="Arial"/>
              <a:ea typeface="Arial"/>
              <a:cs typeface="Arial"/>
              <a:sym typeface="Arial"/>
            </a:endParaRPr>
          </a:p>
          <a:p>
            <a:pPr indent="0" lvl="0" marL="0" rtl="0" algn="l">
              <a:spcBef>
                <a:spcPts val="600"/>
              </a:spcBef>
              <a:spcAft>
                <a:spcPts val="0"/>
              </a:spcAft>
              <a:buNone/>
            </a:pPr>
            <a:r>
              <a:rPr lang="en" sz="2400">
                <a:solidFill>
                  <a:srgbClr val="000000"/>
                </a:solidFill>
                <a:latin typeface="Arial"/>
                <a:ea typeface="Arial"/>
                <a:cs typeface="Arial"/>
                <a:sym typeface="Arial"/>
              </a:rPr>
              <a:t>De manera que G = (T, N, P, S)</a:t>
            </a:r>
            <a:endParaRPr sz="2400">
              <a:solidFill>
                <a:srgbClr val="000000"/>
              </a:solidFill>
              <a:latin typeface="Arial"/>
              <a:ea typeface="Arial"/>
              <a:cs typeface="Arial"/>
              <a:sym typeface="Arial"/>
            </a:endParaRPr>
          </a:p>
          <a:p>
            <a:pPr indent="0" lvl="0" marL="0" rtl="0" algn="l">
              <a:spcBef>
                <a:spcPts val="600"/>
              </a:spcBef>
              <a:spcAft>
                <a:spcPts val="0"/>
              </a:spcAft>
              <a:buNone/>
            </a:pPr>
            <a:r>
              <a:t/>
            </a:r>
            <a:endParaRPr sz="2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Derivaciones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Derivaciones</a:t>
            </a:r>
            <a:endParaRPr/>
          </a:p>
        </p:txBody>
      </p:sp>
      <p:sp>
        <p:nvSpPr>
          <p:cNvPr id="243" name="Google Shape;243;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4" name="Google Shape;244;p36"/>
          <p:cNvSpPr txBox="1"/>
          <p:nvPr>
            <p:ph idx="1" type="body"/>
          </p:nvPr>
        </p:nvSpPr>
        <p:spPr>
          <a:xfrm>
            <a:off x="2718800" y="387900"/>
            <a:ext cx="6227700" cy="4367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000000"/>
                </a:solidFill>
              </a:rPr>
              <a:t>Es una secuencia de reemplazos de nombres de estructura por selecciones en los lados derechos de las reglas gramaticales.</a:t>
            </a:r>
            <a:endParaRPr sz="1800">
              <a:solidFill>
                <a:srgbClr val="000000"/>
              </a:solidFill>
            </a:endParaRPr>
          </a:p>
          <a:p>
            <a:pPr indent="0" lvl="0" marL="0" rtl="0" algn="just">
              <a:spcBef>
                <a:spcPts val="600"/>
              </a:spcBef>
              <a:spcAft>
                <a:spcPts val="0"/>
              </a:spcAft>
              <a:buNone/>
            </a:pPr>
            <a:r>
              <a:rPr lang="en" sz="1800">
                <a:solidFill>
                  <a:srgbClr val="000000"/>
                </a:solidFill>
              </a:rPr>
              <a:t>Proporcionan un método para construir una cadena particular de terminales a partir de un no terminal no inicial.</a:t>
            </a:r>
            <a:endParaRPr sz="1800">
              <a:solidFill>
                <a:srgbClr val="000000"/>
              </a:solidFill>
            </a:endParaRPr>
          </a:p>
          <a:p>
            <a:pPr indent="0" lvl="0" marL="0" rtl="0" algn="just">
              <a:spcBef>
                <a:spcPts val="600"/>
              </a:spcBef>
              <a:spcAft>
                <a:spcPts val="0"/>
              </a:spcAft>
              <a:buNone/>
            </a:pPr>
            <a:r>
              <a:rPr lang="en" sz="1800">
                <a:solidFill>
                  <a:srgbClr val="000000"/>
                </a:solidFill>
              </a:rPr>
              <a:t>Hay que hacer énfasis en que el conjunto de todas las cadenas de símbolos de token obtenido por derivaciones del símbolo </a:t>
            </a:r>
            <a:r>
              <a:rPr i="1" lang="en" sz="1800">
                <a:solidFill>
                  <a:srgbClr val="000000"/>
                </a:solidFill>
              </a:rPr>
              <a:t>exp </a:t>
            </a:r>
            <a:r>
              <a:rPr lang="en" sz="1800">
                <a:solidFill>
                  <a:srgbClr val="000000"/>
                </a:solidFill>
              </a:rPr>
              <a:t>es el </a:t>
            </a:r>
            <a:r>
              <a:rPr b="1" lang="en" sz="1800">
                <a:solidFill>
                  <a:srgbClr val="000000"/>
                </a:solidFill>
              </a:rPr>
              <a:t>lenguaje definido por la gramática de expresiones, </a:t>
            </a:r>
            <a:r>
              <a:rPr lang="en" sz="1800">
                <a:solidFill>
                  <a:srgbClr val="000000"/>
                </a:solidFill>
              </a:rPr>
              <a:t>es decir contiene todas las expresiones sintácticamente legales.</a:t>
            </a:r>
            <a:endParaRPr sz="1800">
              <a:solidFill>
                <a:srgbClr val="000000"/>
              </a:solidFill>
            </a:endParaRPr>
          </a:p>
          <a:p>
            <a:pPr indent="0" lvl="0" marL="0" rtl="0" algn="just">
              <a:spcBef>
                <a:spcPts val="600"/>
              </a:spcBef>
              <a:spcAft>
                <a:spcPts val="0"/>
              </a:spcAft>
              <a:buNone/>
            </a:pPr>
            <a:r>
              <a:rPr lang="en" sz="1800">
                <a:solidFill>
                  <a:srgbClr val="000000"/>
                </a:solidFill>
              </a:rPr>
              <a:t>Representación del lenguaje generado por G:</a:t>
            </a:r>
            <a:endParaRPr sz="1800">
              <a:solidFill>
                <a:srgbClr val="000000"/>
              </a:solidFill>
            </a:endParaRPr>
          </a:p>
          <a:p>
            <a:pPr indent="0" lvl="0" marL="0" rtl="0" algn="ctr">
              <a:spcBef>
                <a:spcPts val="600"/>
              </a:spcBef>
              <a:spcAft>
                <a:spcPts val="0"/>
              </a:spcAft>
              <a:buNone/>
            </a:pPr>
            <a:r>
              <a:rPr lang="en" sz="1800">
                <a:solidFill>
                  <a:srgbClr val="000000"/>
                </a:solidFill>
              </a:rPr>
              <a:t>L(G) = { w 𝜖 T* | existe una derivación S </a:t>
            </a:r>
            <a:r>
              <a:rPr lang="en" sz="1800">
                <a:solidFill>
                  <a:srgbClr val="000000"/>
                </a:solidFill>
                <a:latin typeface="Calibri"/>
                <a:ea typeface="Calibri"/>
                <a:cs typeface="Calibri"/>
                <a:sym typeface="Calibri"/>
              </a:rPr>
              <a:t>⇒* de G</a:t>
            </a:r>
            <a:r>
              <a:rPr lang="en" sz="1800">
                <a:solidFill>
                  <a:srgbClr val="000000"/>
                </a:solidFill>
              </a:rPr>
              <a:t> }</a:t>
            </a:r>
            <a:endParaRPr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Árbol de Análisis Gramatical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Arial"/>
                <a:ea typeface="Arial"/>
                <a:cs typeface="Arial"/>
                <a:sym typeface="Arial"/>
              </a:rPr>
              <a:t>Un árbol de análisis gramatical es una representación útil de la estructura de una cadena de tokens. </a:t>
            </a:r>
            <a:endParaRPr sz="1800">
              <a:solidFill>
                <a:schemeClr val="dk1"/>
              </a:solidFill>
              <a:latin typeface="Arial"/>
              <a:ea typeface="Arial"/>
              <a:cs typeface="Arial"/>
              <a:sym typeface="Arial"/>
            </a:endParaRPr>
          </a:p>
          <a:p>
            <a:pPr indent="0" lvl="0" marL="0" rtl="0" algn="just">
              <a:spcBef>
                <a:spcPts val="0"/>
              </a:spcBef>
              <a:spcAft>
                <a:spcPts val="0"/>
              </a:spcAft>
              <a:buNone/>
            </a:pPr>
            <a:r>
              <a:t/>
            </a:r>
            <a:endParaRPr sz="1800">
              <a:solidFill>
                <a:schemeClr val="dk1"/>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Un árbol de análisis gramatical correspondiente a una derivación es un árbol etiquetado desde la raíz en el cual los nodos interiores están etiquetados por no terminales, los nodos hoja están etiquetados por terminales y los hijos de cada nodo interno representan el reemplazo del no terminal asociado en un paso de la derivación.</a:t>
            </a:r>
            <a:endParaRPr sz="1800"/>
          </a:p>
        </p:txBody>
      </p:sp>
      <p:sp>
        <p:nvSpPr>
          <p:cNvPr id="256" name="Google Shape;256;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a:t>
            </a:r>
            <a:endParaRPr/>
          </a:p>
        </p:txBody>
      </p:sp>
      <p:sp>
        <p:nvSpPr>
          <p:cNvPr id="262" name="Google Shape;262;p39"/>
          <p:cNvSpPr txBox="1"/>
          <p:nvPr>
            <p:ph idx="1" type="body"/>
          </p:nvPr>
        </p:nvSpPr>
        <p:spPr>
          <a:xfrm>
            <a:off x="2608975" y="200800"/>
            <a:ext cx="5947800" cy="47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Árbol de análisis gramatical para la expresión aritmética (34-3) * 42</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De acuerdo a las siguientes reglas </a:t>
            </a:r>
            <a:r>
              <a:rPr lang="en" sz="1800">
                <a:solidFill>
                  <a:schemeClr val="dk1"/>
                </a:solidFill>
                <a:latin typeface="Calibri"/>
                <a:ea typeface="Calibri"/>
                <a:cs typeface="Calibri"/>
                <a:sym typeface="Calibri"/>
              </a:rPr>
              <a:t>gramaticales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exp →exp op exp | ( exp ) | número</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op → + | - |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Derivación correspondiente: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exp  ⇒ exp op exp</a:t>
            </a:r>
            <a:endParaRPr sz="18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 exp ) op número</a:t>
            </a:r>
            <a:endParaRPr sz="18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 exp ) * número</a:t>
            </a:r>
            <a:endParaRPr sz="18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 exp op exp) * número</a:t>
            </a:r>
            <a:endParaRPr sz="18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 exp op número ) * número</a:t>
            </a:r>
            <a:endParaRPr sz="18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 exp - número) * número</a:t>
            </a:r>
            <a:endParaRPr sz="18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 número - número) * número</a:t>
            </a:r>
            <a:endParaRPr sz="1800">
              <a:solidFill>
                <a:schemeClr val="dk1"/>
              </a:solidFill>
              <a:latin typeface="Calibri"/>
              <a:ea typeface="Calibri"/>
              <a:cs typeface="Calibri"/>
              <a:sym typeface="Calibri"/>
            </a:endParaRPr>
          </a:p>
          <a:p>
            <a:pPr indent="0" lvl="0" marL="0" rtl="0" algn="l">
              <a:spcBef>
                <a:spcPts val="600"/>
              </a:spcBef>
              <a:spcAft>
                <a:spcPts val="0"/>
              </a:spcAft>
              <a:buNone/>
            </a:pPr>
            <a:r>
              <a:t/>
            </a:r>
            <a:endParaRPr/>
          </a:p>
        </p:txBody>
      </p:sp>
      <p:sp>
        <p:nvSpPr>
          <p:cNvPr id="263" name="Google Shape;263;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4" name="Google Shape;264;p39"/>
          <p:cNvPicPr preferRelativeResize="0"/>
          <p:nvPr/>
        </p:nvPicPr>
        <p:blipFill rotWithShape="1">
          <a:blip r:embed="rId3">
            <a:alphaModFix/>
          </a:blip>
          <a:srcRect b="0" l="12020" r="11315" t="0"/>
          <a:stretch/>
        </p:blipFill>
        <p:spPr>
          <a:xfrm>
            <a:off x="6115950" y="1488075"/>
            <a:ext cx="2893775" cy="2566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Árbol Sintáctico Abstracto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El árbol sintáctico abstracto representa abstracciones de las secuencias de token del código fuente real aunque las secuencias de tokens no se pueden recobrar a partir de ellos, pero contienen toda la información necesaria para traducir de una forma más eficiente que los árboles de análisis gramatical.</a:t>
            </a:r>
            <a:endParaRPr sz="1800">
              <a:solidFill>
                <a:schemeClr val="dk1"/>
              </a:solidFill>
              <a:latin typeface="Arial"/>
              <a:ea typeface="Arial"/>
              <a:cs typeface="Arial"/>
              <a:sym typeface="Arial"/>
            </a:endParaRPr>
          </a:p>
          <a:p>
            <a:pPr indent="0" lvl="0" marL="0" rtl="0" algn="l">
              <a:spcBef>
                <a:spcPts val="600"/>
              </a:spcBef>
              <a:spcAft>
                <a:spcPts val="0"/>
              </a:spcAft>
              <a:buNone/>
            </a:pPr>
            <a:r>
              <a:t/>
            </a:r>
            <a:endParaRPr sz="1800"/>
          </a:p>
        </p:txBody>
      </p:sp>
      <p:sp>
        <p:nvSpPr>
          <p:cNvPr id="276" name="Google Shape;276;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a:t>
            </a:r>
            <a:endParaRPr/>
          </a:p>
        </p:txBody>
      </p:sp>
      <p:sp>
        <p:nvSpPr>
          <p:cNvPr id="282" name="Google Shape;282;p42"/>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000000"/>
                </a:solidFill>
              </a:rPr>
              <a:t>Usando</a:t>
            </a:r>
            <a:r>
              <a:rPr lang="en" sz="1800">
                <a:solidFill>
                  <a:srgbClr val="000000"/>
                </a:solidFill>
                <a:latin typeface="Calibri"/>
                <a:ea typeface="Calibri"/>
                <a:cs typeface="Calibri"/>
                <a:sym typeface="Calibri"/>
              </a:rPr>
              <a:t> la misma expresión aritmética (34-3) * 42 que anteriormente</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solidFill>
                <a:srgbClr val="000000"/>
              </a:solidFill>
              <a:latin typeface="Calibri"/>
              <a:ea typeface="Calibri"/>
              <a:cs typeface="Calibri"/>
              <a:sym typeface="Calibri"/>
            </a:endParaRPr>
          </a:p>
        </p:txBody>
      </p:sp>
      <p:sp>
        <p:nvSpPr>
          <p:cNvPr id="283" name="Google Shape;283;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84" name="Google Shape;284;p42"/>
          <p:cNvPicPr preferRelativeResize="0"/>
          <p:nvPr/>
        </p:nvPicPr>
        <p:blipFill>
          <a:blip r:embed="rId3">
            <a:alphaModFix/>
          </a:blip>
          <a:stretch>
            <a:fillRect/>
          </a:stretch>
        </p:blipFill>
        <p:spPr>
          <a:xfrm>
            <a:off x="3400588" y="1664575"/>
            <a:ext cx="4429125" cy="200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Sintáctico Descendente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00200" y="380950"/>
            <a:ext cx="2024100" cy="444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113" name="Google Shape;113;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4" name="Google Shape;114;p17"/>
          <p:cNvSpPr txBox="1"/>
          <p:nvPr>
            <p:ph idx="4294967295" type="body"/>
          </p:nvPr>
        </p:nvSpPr>
        <p:spPr>
          <a:xfrm>
            <a:off x="123250" y="555350"/>
            <a:ext cx="2178000" cy="366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solidFill>
                  <a:srgbClr val="FF9900"/>
                </a:solidFill>
              </a:rPr>
              <a:t>El análisis sintáctico o parsing utiliza los primeros componentes de los tokens producidos por el analizador léxico para crear una representación intermedia en forma de árbol que describa la estructura gramatical del flujo de tokens. </a:t>
            </a:r>
            <a:endParaRPr b="1" sz="1200">
              <a:solidFill>
                <a:srgbClr val="FF9900"/>
              </a:solidFill>
            </a:endParaRPr>
          </a:p>
          <a:p>
            <a:pPr indent="0" lvl="0" marL="0" rtl="0" algn="just">
              <a:spcBef>
                <a:spcPts val="0"/>
              </a:spcBef>
              <a:spcAft>
                <a:spcPts val="0"/>
              </a:spcAft>
              <a:buClr>
                <a:schemeClr val="dk1"/>
              </a:buClr>
              <a:buSzPts val="1100"/>
              <a:buFont typeface="Arial"/>
              <a:buNone/>
            </a:pPr>
            <a:r>
              <a:rPr b="1" lang="en" sz="1200">
                <a:solidFill>
                  <a:srgbClr val="FF9900"/>
                </a:solidFill>
              </a:rPr>
              <a:t>Una representación típica es el árbol sintáctico, en el cual cada nodo interior representa una operación y los hijos del nodo representan los argumentos de la operación.</a:t>
            </a:r>
            <a:endParaRPr b="1" sz="1200">
              <a:solidFill>
                <a:srgbClr val="FF99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sintáctico LL(1)</a:t>
            </a:r>
            <a:endParaRPr/>
          </a:p>
        </p:txBody>
      </p:sp>
      <p:sp>
        <p:nvSpPr>
          <p:cNvPr id="295" name="Google Shape;295;p44"/>
          <p:cNvSpPr txBox="1"/>
          <p:nvPr>
            <p:ph idx="1" type="body"/>
          </p:nvPr>
        </p:nvSpPr>
        <p:spPr>
          <a:xfrm>
            <a:off x="2687425" y="264750"/>
            <a:ext cx="5999400" cy="429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Un algoritmo de análisis sintáctico descendente analiza una cadena de tokens de entrada mediante la búsqueda de los pasos en una derivación por la izquierda. Existen dos clases de algoritmos para el análisis sintáctico descendente; análisis sintáctico descendente recursivo y análisis sintáctico LL.</a:t>
            </a:r>
            <a:endParaRPr sz="1800">
              <a:solidFill>
                <a:schemeClr val="dk1"/>
              </a:solidFill>
              <a:latin typeface="Arial"/>
              <a:ea typeface="Arial"/>
              <a:cs typeface="Arial"/>
              <a:sym typeface="Arial"/>
            </a:endParaRPr>
          </a:p>
          <a:p>
            <a:pPr indent="0" lvl="0" marL="0" rtl="0" algn="just">
              <a:spcBef>
                <a:spcPts val="0"/>
              </a:spcBef>
              <a:spcAft>
                <a:spcPts val="0"/>
              </a:spcAft>
              <a:buNone/>
            </a:pPr>
            <a:r>
              <a:t/>
            </a:r>
            <a:endParaRPr sz="1800">
              <a:solidFill>
                <a:schemeClr val="dk1"/>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El método de análisis LL debe su nombre a que la primera L se refiere al hecho de que se procesa la entrada de izquierda a derecha, del inglés “Left-right”. La segunda L se refiere al hecho de que rastrea una derivación por la izquierda para la cadena de entrada. El número 1 significa que utiliza un símbolo de entrada para predecir la dirección del análisis sintáctico</a:t>
            </a:r>
            <a:endParaRPr sz="1800"/>
          </a:p>
        </p:txBody>
      </p:sp>
      <p:sp>
        <p:nvSpPr>
          <p:cNvPr id="296" name="Google Shape;296;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Gramática LL(1)</a:t>
            </a:r>
            <a:endParaRPr/>
          </a:p>
        </p:txBody>
      </p:sp>
      <p:sp>
        <p:nvSpPr>
          <p:cNvPr id="302" name="Google Shape;302;p45"/>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000000"/>
                </a:solidFill>
                <a:latin typeface="Arial"/>
                <a:ea typeface="Arial"/>
                <a:cs typeface="Arial"/>
                <a:sym typeface="Arial"/>
              </a:rPr>
              <a:t>Una gramática es una gramática LL(1) si la tabla de análisis sintáctico LL(1) asociada tiene como máximo una producción en cada entrada de la tabla esto es que no puede ser ambigua. </a:t>
            </a:r>
            <a:endParaRPr sz="1800">
              <a:solidFill>
                <a:srgbClr val="000000"/>
              </a:solidFill>
              <a:latin typeface="Arial"/>
              <a:ea typeface="Arial"/>
              <a:cs typeface="Arial"/>
              <a:sym typeface="Arial"/>
            </a:endParaRPr>
          </a:p>
          <a:p>
            <a:pPr indent="0" lvl="0" marL="0" rtl="0" algn="just">
              <a:spcBef>
                <a:spcPts val="600"/>
              </a:spcBef>
              <a:spcAft>
                <a:spcPts val="0"/>
              </a:spcAft>
              <a:buNone/>
            </a:pPr>
            <a:r>
              <a:rPr lang="en" sz="1800">
                <a:solidFill>
                  <a:srgbClr val="000000"/>
                </a:solidFill>
                <a:latin typeface="Arial"/>
                <a:ea typeface="Arial"/>
                <a:cs typeface="Arial"/>
                <a:sym typeface="Arial"/>
              </a:rPr>
              <a:t>Una gramática para el método LL(1) tampoco puede ser recursiva por la izquierda debido a que el método utiliza una pila para visualizar rápida y fácilmente las acciones de un analizador sintáctico LL(1)</a:t>
            </a:r>
            <a:endParaRPr sz="1800">
              <a:solidFill>
                <a:srgbClr val="000000"/>
              </a:solidFill>
              <a:latin typeface="Arial"/>
              <a:ea typeface="Arial"/>
              <a:cs typeface="Arial"/>
              <a:sym typeface="Arial"/>
            </a:endParaRPr>
          </a:p>
        </p:txBody>
      </p:sp>
      <p:sp>
        <p:nvSpPr>
          <p:cNvPr id="303" name="Google Shape;303;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6"/>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Sintáctico Ascendente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146650" y="575500"/>
            <a:ext cx="22518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Características generales del analizador sintáctico ascendente</a:t>
            </a:r>
            <a:endParaRPr/>
          </a:p>
        </p:txBody>
      </p:sp>
      <p:sp>
        <p:nvSpPr>
          <p:cNvPr id="314" name="Google Shape;314;p47"/>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latin typeface="Arial"/>
                <a:ea typeface="Arial"/>
                <a:cs typeface="Arial"/>
                <a:sym typeface="Arial"/>
              </a:rPr>
              <a:t>Un analizador sintáctico ascendente tiene dos posibles acciones.</a:t>
            </a:r>
            <a:endParaRPr>
              <a:solidFill>
                <a:srgbClr val="000000"/>
              </a:solidFill>
              <a:latin typeface="Arial"/>
              <a:ea typeface="Arial"/>
              <a:cs typeface="Arial"/>
              <a:sym typeface="Arial"/>
            </a:endParaRPr>
          </a:p>
          <a:p>
            <a:pPr indent="-317500" lvl="0" marL="457200" rtl="0" algn="l">
              <a:spcBef>
                <a:spcPts val="600"/>
              </a:spcBef>
              <a:spcAft>
                <a:spcPts val="0"/>
              </a:spcAft>
              <a:buClr>
                <a:srgbClr val="000000"/>
              </a:buClr>
              <a:buSzPts val="1400"/>
              <a:buAutoNum type="arabicPeriod"/>
            </a:pPr>
            <a:r>
              <a:rPr b="1" lang="en">
                <a:solidFill>
                  <a:srgbClr val="000000"/>
                </a:solidFill>
                <a:latin typeface="Arial"/>
                <a:ea typeface="Arial"/>
                <a:cs typeface="Arial"/>
                <a:sym typeface="Arial"/>
              </a:rPr>
              <a:t>Desplazar </a:t>
            </a:r>
            <a:r>
              <a:rPr lang="en">
                <a:solidFill>
                  <a:srgbClr val="000000"/>
                </a:solidFill>
                <a:latin typeface="Arial"/>
                <a:ea typeface="Arial"/>
                <a:cs typeface="Arial"/>
                <a:sym typeface="Arial"/>
              </a:rPr>
              <a:t>o transferir un terminal de la parte frontal de la entrada hasta la parte superior de la pila.</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AutoNum type="arabicPeriod"/>
            </a:pPr>
            <a:r>
              <a:rPr b="1" lang="en">
                <a:solidFill>
                  <a:srgbClr val="000000"/>
                </a:solidFill>
                <a:latin typeface="Arial"/>
                <a:ea typeface="Arial"/>
                <a:cs typeface="Arial"/>
                <a:sym typeface="Arial"/>
              </a:rPr>
              <a:t>Reducir </a:t>
            </a:r>
            <a:r>
              <a:rPr lang="en">
                <a:solidFill>
                  <a:srgbClr val="000000"/>
                </a:solidFill>
                <a:latin typeface="Arial"/>
                <a:ea typeface="Arial"/>
                <a:cs typeface="Arial"/>
                <a:sym typeface="Arial"/>
              </a:rPr>
              <a:t>una cadena 𝛼 en la parte superior de la pila a un no terminal A, dada la selección A </a:t>
            </a:r>
            <a:r>
              <a:rPr lang="en" sz="1800">
                <a:solidFill>
                  <a:srgbClr val="000000"/>
                </a:solidFill>
                <a:latin typeface="Arial"/>
                <a:ea typeface="Arial"/>
                <a:cs typeface="Arial"/>
                <a:sym typeface="Arial"/>
              </a:rPr>
              <a:t>→ </a:t>
            </a:r>
            <a:r>
              <a:rPr lang="en">
                <a:solidFill>
                  <a:srgbClr val="000000"/>
                </a:solidFill>
                <a:latin typeface="Arial"/>
                <a:ea typeface="Arial"/>
                <a:cs typeface="Arial"/>
                <a:sym typeface="Arial"/>
              </a:rPr>
              <a:t>𝛼.</a:t>
            </a:r>
            <a:endParaRPr>
              <a:solidFill>
                <a:srgbClr val="000000"/>
              </a:solidFill>
              <a:latin typeface="Arial"/>
              <a:ea typeface="Arial"/>
              <a:cs typeface="Arial"/>
              <a:sym typeface="Arial"/>
            </a:endParaRPr>
          </a:p>
          <a:p>
            <a:pPr indent="0" lvl="0" marL="0" rtl="0" algn="l">
              <a:spcBef>
                <a:spcPts val="600"/>
              </a:spcBef>
              <a:spcAft>
                <a:spcPts val="0"/>
              </a:spcAft>
              <a:buNone/>
            </a:pPr>
            <a:r>
              <a:rPr lang="en">
                <a:solidFill>
                  <a:srgbClr val="000000"/>
                </a:solidFill>
                <a:latin typeface="Arial"/>
                <a:ea typeface="Arial"/>
                <a:cs typeface="Arial"/>
                <a:sym typeface="Arial"/>
              </a:rPr>
              <a:t>Por estas razones se conoce también como analizador sintáctico de reducción por desplazamiento.</a:t>
            </a:r>
            <a:endParaRPr>
              <a:solidFill>
                <a:srgbClr val="000000"/>
              </a:solidFill>
              <a:latin typeface="Arial"/>
              <a:ea typeface="Arial"/>
              <a:cs typeface="Arial"/>
              <a:sym typeface="Arial"/>
            </a:endParaRPr>
          </a:p>
          <a:p>
            <a:pPr indent="0" lvl="0" marL="0" rtl="0" algn="l">
              <a:spcBef>
                <a:spcPts val="600"/>
              </a:spcBef>
              <a:spcAft>
                <a:spcPts val="0"/>
              </a:spcAft>
              <a:buNone/>
            </a:pPr>
            <a:r>
              <a:rPr lang="en">
                <a:solidFill>
                  <a:srgbClr val="000000"/>
                </a:solidFill>
                <a:latin typeface="Arial"/>
                <a:ea typeface="Arial"/>
                <a:cs typeface="Arial"/>
                <a:sym typeface="Arial"/>
              </a:rPr>
              <a:t>Las gramáticas en este método por lo general se aumentan  un nuevo símbolo inicial.</a:t>
            </a:r>
            <a:endParaRPr>
              <a:solidFill>
                <a:srgbClr val="000000"/>
              </a:solidFill>
              <a:latin typeface="Arial"/>
              <a:ea typeface="Arial"/>
              <a:cs typeface="Arial"/>
              <a:sym typeface="Arial"/>
            </a:endParaRPr>
          </a:p>
          <a:p>
            <a:pPr indent="0" lvl="0" marL="0" rtl="0" algn="just">
              <a:spcBef>
                <a:spcPts val="600"/>
              </a:spcBef>
              <a:spcAft>
                <a:spcPts val="0"/>
              </a:spcAft>
              <a:buClr>
                <a:schemeClr val="dk1"/>
              </a:buClr>
              <a:buSzPts val="1100"/>
              <a:buFont typeface="Arial"/>
              <a:buNone/>
            </a:pPr>
            <a:r>
              <a:rPr lang="en">
                <a:solidFill>
                  <a:srgbClr val="000000"/>
                </a:solidFill>
                <a:latin typeface="Arial"/>
                <a:ea typeface="Arial"/>
                <a:cs typeface="Arial"/>
                <a:sym typeface="Arial"/>
              </a:rPr>
              <a:t>Los algoritmos de análisis sintácticos ascendentes tienen ventaja contra los descendentes ya que las gramáticas recursivas por la izquierda no son un problema aunque esto implica que aumente su complejidad.</a:t>
            </a:r>
            <a:endParaRPr>
              <a:solidFill>
                <a:srgbClr val="000000"/>
              </a:solidFill>
              <a:latin typeface="Arial"/>
              <a:ea typeface="Arial"/>
              <a:cs typeface="Arial"/>
              <a:sym typeface="Arial"/>
            </a:endParaRPr>
          </a:p>
        </p:txBody>
      </p:sp>
      <p:sp>
        <p:nvSpPr>
          <p:cNvPr id="315" name="Google Shape;315;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Sintáctico LR(1)</a:t>
            </a:r>
            <a:endParaRPr/>
          </a:p>
        </p:txBody>
      </p:sp>
      <p:sp>
        <p:nvSpPr>
          <p:cNvPr id="321" name="Google Shape;321;p48"/>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000000"/>
                </a:solidFill>
                <a:latin typeface="Arial"/>
                <a:ea typeface="Arial"/>
                <a:cs typeface="Arial"/>
                <a:sym typeface="Arial"/>
              </a:rPr>
              <a:t>El </a:t>
            </a:r>
            <a:r>
              <a:rPr lang="en" sz="1800">
                <a:solidFill>
                  <a:srgbClr val="000000"/>
                </a:solidFill>
                <a:latin typeface="Arial"/>
                <a:ea typeface="Arial"/>
                <a:cs typeface="Arial"/>
                <a:sym typeface="Arial"/>
              </a:rPr>
              <a:t>algoritmo</a:t>
            </a:r>
            <a:r>
              <a:rPr lang="en" sz="1800">
                <a:solidFill>
                  <a:srgbClr val="000000"/>
                </a:solidFill>
                <a:latin typeface="Arial"/>
                <a:ea typeface="Arial"/>
                <a:cs typeface="Arial"/>
                <a:sym typeface="Arial"/>
              </a:rPr>
              <a:t> ascendente más general se denomina análisis sintáctico LR(1). La L indica que la entrada se procesa de izquierda a derecha “Left-to-right”, la R indica que se produce una derivación por la derecha y el 1 indica que se hace una búsqueda hacia adelante.</a:t>
            </a:r>
            <a:endParaRPr sz="1800">
              <a:solidFill>
                <a:srgbClr val="000000"/>
              </a:solidFill>
              <a:latin typeface="Arial"/>
              <a:ea typeface="Arial"/>
              <a:cs typeface="Arial"/>
              <a:sym typeface="Arial"/>
            </a:endParaRPr>
          </a:p>
          <a:p>
            <a:pPr indent="0" lvl="0" marL="0" rtl="0" algn="just">
              <a:spcBef>
                <a:spcPts val="600"/>
              </a:spcBef>
              <a:spcAft>
                <a:spcPts val="0"/>
              </a:spcAft>
              <a:buNone/>
            </a:pPr>
            <a:r>
              <a:t/>
            </a:r>
            <a:endParaRPr sz="1800">
              <a:solidFill>
                <a:srgbClr val="000000"/>
              </a:solidFill>
              <a:latin typeface="Arial"/>
              <a:ea typeface="Arial"/>
              <a:cs typeface="Arial"/>
              <a:sym typeface="Arial"/>
            </a:endParaRPr>
          </a:p>
          <a:p>
            <a:pPr indent="0" lvl="0" marL="0" rtl="0" algn="just">
              <a:spcBef>
                <a:spcPts val="600"/>
              </a:spcBef>
              <a:spcAft>
                <a:spcPts val="0"/>
              </a:spcAft>
              <a:buNone/>
            </a:pPr>
            <a:r>
              <a:t/>
            </a:r>
            <a:endParaRPr sz="1800">
              <a:solidFill>
                <a:srgbClr val="000000"/>
              </a:solidFill>
              <a:latin typeface="Arial"/>
              <a:ea typeface="Arial"/>
              <a:cs typeface="Arial"/>
              <a:sym typeface="Arial"/>
            </a:endParaRPr>
          </a:p>
        </p:txBody>
      </p:sp>
      <p:sp>
        <p:nvSpPr>
          <p:cNvPr id="322" name="Google Shape;322;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326" name="Shape 326"/>
        <p:cNvGrpSpPr/>
        <p:nvPr/>
      </p:nvGrpSpPr>
      <p:grpSpPr>
        <a:xfrm>
          <a:off x="0" y="0"/>
          <a:ext cx="0" cy="0"/>
          <a:chOff x="0" y="0"/>
          <a:chExt cx="0" cy="0"/>
        </a:xfrm>
      </p:grpSpPr>
      <p:pic>
        <p:nvPicPr>
          <p:cNvPr descr="aoc7tslb1o8-lauren-mancke.jpg" id="327" name="Google Shape;327;p49"/>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328" name="Google Shape;328;p49"/>
          <p:cNvSpPr txBox="1"/>
          <p:nvPr>
            <p:ph idx="4294967295" type="title"/>
          </p:nvPr>
        </p:nvSpPr>
        <p:spPr>
          <a:xfrm>
            <a:off x="617225" y="100"/>
            <a:ext cx="79095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GRAMÁTICAS AMBIGUAS</a:t>
            </a:r>
            <a:endParaRPr b="1" sz="1800"/>
          </a:p>
        </p:txBody>
      </p:sp>
      <p:sp>
        <p:nvSpPr>
          <p:cNvPr id="329" name="Google Shape;329;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0"/>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Gramática ambigua</a:t>
            </a:r>
            <a:endParaRPr/>
          </a:p>
        </p:txBody>
      </p:sp>
      <p:sp>
        <p:nvSpPr>
          <p:cNvPr id="335" name="Google Shape;335;p50"/>
          <p:cNvSpPr txBox="1"/>
          <p:nvPr/>
        </p:nvSpPr>
        <p:spPr>
          <a:xfrm>
            <a:off x="4985800" y="279000"/>
            <a:ext cx="3966900" cy="4803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800">
                <a:solidFill>
                  <a:srgbClr val="FFFFFF"/>
                </a:solidFill>
                <a:latin typeface="Nunito Sans"/>
                <a:ea typeface="Nunito Sans"/>
                <a:cs typeface="Nunito Sans"/>
                <a:sym typeface="Nunito Sans"/>
              </a:rPr>
              <a:t>Gramática ambigua es aquella que produce más de un árbol de análisis sintáctico para alguna frase, es decir, una gramática ambigua es la que produce más de una derivación por la izquierda o por la derecha para la misma frase. Algunos tipos de gramáticas ambiguas son útiles en la especificación e implementación de lenguajes. Se utiliza para el aislamiento de construcciones sintácticas habituales para optimización en casos especiales.</a:t>
            </a:r>
            <a:endParaRPr b="1" sz="18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a:latin typeface="Nunito Sans"/>
              <a:ea typeface="Nunito Sans"/>
              <a:cs typeface="Nunito Sans"/>
              <a:sym typeface="Nuni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547825" y="1679425"/>
            <a:ext cx="3517200" cy="9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Sentencia gramática </a:t>
            </a:r>
            <a:endParaRPr/>
          </a:p>
        </p:txBody>
      </p:sp>
      <p:sp>
        <p:nvSpPr>
          <p:cNvPr id="341" name="Google Shape;341;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42" name="Google Shape;342;p51"/>
          <p:cNvSpPr txBox="1"/>
          <p:nvPr>
            <p:ph idx="1" type="body"/>
          </p:nvPr>
        </p:nvSpPr>
        <p:spPr>
          <a:xfrm>
            <a:off x="5039575" y="252075"/>
            <a:ext cx="3803700" cy="44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600">
                <a:solidFill>
                  <a:srgbClr val="FFFFFF"/>
                </a:solidFill>
              </a:rPr>
              <a:t>Una Sentencia es ambigua si hay más de una derivación distinta. Si una sentencia es ambigua, el árbol de análisis sintáctico no es único; podemos crear más de un árbol de análisis sintáctico para la misma sentencia. Con una gramática ambigua se pueden especificar las construcciones de casos especiales añadiendo cuidadosamente nuevas producciones a la gramática. Las construcciones ambiguas se deben usar raramente y de una manera estrictamente controlada, pues de lo contrario no se puede reconocer con seguridad el lenguaje que reconoce el analizador.</a:t>
            </a:r>
            <a:endParaRPr b="1" sz="16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Ejemplo</a:t>
            </a:r>
            <a:endParaRPr/>
          </a:p>
        </p:txBody>
      </p:sp>
      <p:sp>
        <p:nvSpPr>
          <p:cNvPr id="348" name="Google Shape;348;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pic>
        <p:nvPicPr>
          <p:cNvPr id="349" name="Google Shape;349;p52"/>
          <p:cNvPicPr preferRelativeResize="0"/>
          <p:nvPr/>
        </p:nvPicPr>
        <p:blipFill>
          <a:blip r:embed="rId3">
            <a:alphaModFix/>
          </a:blip>
          <a:stretch>
            <a:fillRect/>
          </a:stretch>
        </p:blipFill>
        <p:spPr>
          <a:xfrm>
            <a:off x="3403600" y="1098600"/>
            <a:ext cx="5084825" cy="2504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355" name="Google Shape;355;p53"/>
          <p:cNvSpPr txBox="1"/>
          <p:nvPr>
            <p:ph idx="4294967295" type="body"/>
          </p:nvPr>
        </p:nvSpPr>
        <p:spPr>
          <a:xfrm>
            <a:off x="221700" y="430850"/>
            <a:ext cx="4072500" cy="311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Exp es una GLC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None/>
            </a:pPr>
            <a:r>
              <a:rPr b="1" i="0" lang="en">
                <a:solidFill>
                  <a:srgbClr val="000000"/>
                </a:solidFill>
                <a:latin typeface="Nunito Sans"/>
                <a:ea typeface="Nunito Sans"/>
                <a:cs typeface="Nunito Sans"/>
                <a:sym typeface="Nunito Sans"/>
              </a:rPr>
              <a:t>– Gexp = ({E}, {+, *, (, ), 1,…, 9}, E, P) donde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P = {E → E + E | E * E | (E) | 1 |…| 9}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Una expresión ambigua:</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 E + E * 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Dos derivaciones: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E ⇒ E + E ⇒ E + E * 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E ⇒ E * E ⇒ E + E * 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¡Son iguales!</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La expresión final es la misma: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E ⇒* E + E * 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E ⇒* E + E * 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Pero las derivaciones son diferentes: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E ⇒ E + E ⇒ E + E * E </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rPr b="1" i="0" lang="en">
                <a:solidFill>
                  <a:srgbClr val="000000"/>
                </a:solidFill>
                <a:latin typeface="Nunito Sans"/>
                <a:ea typeface="Nunito Sans"/>
                <a:cs typeface="Nunito Sans"/>
                <a:sym typeface="Nunito Sans"/>
              </a:rPr>
              <a:t>– E ⇒ E * E ⇒ E + E * E</a:t>
            </a:r>
            <a:endParaRPr b="1" i="0">
              <a:solidFill>
                <a:srgbClr val="000000"/>
              </a:solidFill>
              <a:latin typeface="Nunito Sans"/>
              <a:ea typeface="Nunito Sans"/>
              <a:cs typeface="Nunito Sans"/>
              <a:sym typeface="Nunito Sans"/>
            </a:endParaRPr>
          </a:p>
          <a:p>
            <a:pPr indent="0" lvl="0" marL="0" rtl="0" algn="just">
              <a:spcBef>
                <a:spcPts val="0"/>
              </a:spcBef>
              <a:spcAft>
                <a:spcPts val="0"/>
              </a:spcAft>
              <a:buClr>
                <a:schemeClr val="dk1"/>
              </a:buClr>
              <a:buSzPts val="1100"/>
              <a:buFont typeface="Arial"/>
              <a:buNone/>
            </a:pPr>
            <a:r>
              <a:t/>
            </a:r>
            <a:endParaRPr i="0">
              <a:solidFill>
                <a:srgbClr val="000000"/>
              </a:solidFill>
              <a:latin typeface="Arial"/>
              <a:ea typeface="Arial"/>
              <a:cs typeface="Arial"/>
              <a:sym typeface="Arial"/>
            </a:endParaRPr>
          </a:p>
          <a:p>
            <a:pPr indent="0" lvl="0" marL="0" rtl="0" algn="l">
              <a:spcBef>
                <a:spcPts val="600"/>
              </a:spcBef>
              <a:spcAft>
                <a:spcPts val="0"/>
              </a:spcAft>
              <a:buNone/>
            </a:pPr>
            <a:r>
              <a:t/>
            </a:r>
            <a:endParaRPr>
              <a:solidFill>
                <a:srgbClr val="000000"/>
              </a:solidFill>
            </a:endParaRPr>
          </a:p>
        </p:txBody>
      </p:sp>
      <p:sp>
        <p:nvSpPr>
          <p:cNvPr id="356" name="Google Shape;356;p53"/>
          <p:cNvSpPr txBox="1"/>
          <p:nvPr/>
        </p:nvSpPr>
        <p:spPr>
          <a:xfrm>
            <a:off x="4888750" y="540775"/>
            <a:ext cx="3833400" cy="3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24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24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2400">
              <a:solidFill>
                <a:srgbClr val="FFFFFF"/>
              </a:solidFill>
              <a:latin typeface="Nunito Sans"/>
              <a:ea typeface="Nunito Sans"/>
              <a:cs typeface="Nunito Sans"/>
              <a:sym typeface="Nunito Sans"/>
            </a:endParaRPr>
          </a:p>
          <a:p>
            <a:pPr indent="0" lvl="0" marL="0" rtl="0" algn="l">
              <a:spcBef>
                <a:spcPts val="0"/>
              </a:spcBef>
              <a:spcAft>
                <a:spcPts val="0"/>
              </a:spcAft>
              <a:buNone/>
            </a:pPr>
            <a:r>
              <a:t/>
            </a:r>
            <a:endParaRPr sz="2400">
              <a:solidFill>
                <a:srgbClr val="FFFFFF"/>
              </a:solidFill>
              <a:latin typeface="Nunito Sans"/>
              <a:ea typeface="Nunito Sans"/>
              <a:cs typeface="Nunito Sans"/>
              <a:sym typeface="Nunito Sans"/>
            </a:endParaRPr>
          </a:p>
          <a:p>
            <a:pPr indent="0" lvl="0" marL="0" rtl="0" algn="ctr">
              <a:spcBef>
                <a:spcPts val="0"/>
              </a:spcBef>
              <a:spcAft>
                <a:spcPts val="0"/>
              </a:spcAft>
              <a:buNone/>
            </a:pPr>
            <a:r>
              <a:rPr b="1" lang="en" sz="3000">
                <a:solidFill>
                  <a:srgbClr val="FFFFFF"/>
                </a:solidFill>
                <a:latin typeface="Nunito Sans"/>
                <a:ea typeface="Nunito Sans"/>
                <a:cs typeface="Nunito Sans"/>
                <a:sym typeface="Nunito Sans"/>
              </a:rPr>
              <a:t>EJEMPLO</a:t>
            </a:r>
            <a:endParaRPr b="1" sz="3000">
              <a:solidFill>
                <a:srgbClr val="FFFFFF"/>
              </a:solidFill>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Recordando la estructura de un compilador</a:t>
            </a:r>
            <a:endParaRPr/>
          </a:p>
        </p:txBody>
      </p:sp>
      <p:sp>
        <p:nvSpPr>
          <p:cNvPr id="120" name="Google Shape;120;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rgbClr val="CCCCCC"/>
                </a:solidFill>
              </a:rPr>
              <a:t>‹#›</a:t>
            </a:fld>
            <a:endParaRPr>
              <a:solidFill>
                <a:srgbClr val="CCCCCC"/>
              </a:solidFill>
            </a:endParaRPr>
          </a:p>
        </p:txBody>
      </p:sp>
      <p:pic>
        <p:nvPicPr>
          <p:cNvPr id="121" name="Google Shape;121;p18"/>
          <p:cNvPicPr preferRelativeResize="0"/>
          <p:nvPr/>
        </p:nvPicPr>
        <p:blipFill>
          <a:blip r:embed="rId3">
            <a:alphaModFix/>
          </a:blip>
          <a:stretch>
            <a:fillRect/>
          </a:stretch>
        </p:blipFill>
        <p:spPr>
          <a:xfrm>
            <a:off x="3117650" y="228913"/>
            <a:ext cx="5289050" cy="4674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4"/>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Manejo de errores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5"/>
          <p:cNvSpPr txBox="1"/>
          <p:nvPr>
            <p:ph idx="1" type="body"/>
          </p:nvPr>
        </p:nvSpPr>
        <p:spPr>
          <a:xfrm>
            <a:off x="1847275" y="1704600"/>
            <a:ext cx="5449500" cy="271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0" lang="en">
                <a:solidFill>
                  <a:schemeClr val="dk1"/>
                </a:solidFill>
                <a:latin typeface="Arial"/>
                <a:ea typeface="Arial"/>
                <a:cs typeface="Arial"/>
                <a:sym typeface="Arial"/>
              </a:rPr>
              <a:t>La planeación del manejo de los errores desde el principio puede simplificar la estructura de un compilador y mejorar su capacidad para manejar los errores.</a:t>
            </a:r>
            <a:endParaRPr i="0">
              <a:solidFill>
                <a:schemeClr val="dk1"/>
              </a:solidFill>
              <a:latin typeface="Arial"/>
              <a:ea typeface="Arial"/>
              <a:cs typeface="Arial"/>
              <a:sym typeface="Arial"/>
            </a:endParaRPr>
          </a:p>
          <a:p>
            <a:pPr indent="0" lvl="0" marL="0" rtl="0" algn="ctr">
              <a:spcBef>
                <a:spcPts val="600"/>
              </a:spcBef>
              <a:spcAft>
                <a:spcPts val="0"/>
              </a:spcAft>
              <a:buNone/>
            </a:pPr>
            <a:r>
              <a:t/>
            </a:r>
            <a:endParaRPr/>
          </a:p>
        </p:txBody>
      </p:sp>
      <p:sp>
        <p:nvSpPr>
          <p:cNvPr id="367" name="Google Shape;367;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Errores de programación más comunes.</a:t>
            </a:r>
            <a:endParaRPr/>
          </a:p>
        </p:txBody>
      </p:sp>
      <p:sp>
        <p:nvSpPr>
          <p:cNvPr id="373" name="Google Shape;373;p56"/>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Char char="▪"/>
            </a:pPr>
            <a:r>
              <a:rPr lang="en" sz="1800">
                <a:solidFill>
                  <a:srgbClr val="000000"/>
                </a:solidFill>
                <a:highlight>
                  <a:srgbClr val="FFFFFF"/>
                </a:highlight>
              </a:rPr>
              <a:t>Errores Léxicos: escritura incorrecta de identificadores, </a:t>
            </a:r>
            <a:r>
              <a:rPr lang="en" sz="1800">
                <a:solidFill>
                  <a:srgbClr val="000000"/>
                </a:solidFill>
                <a:highlight>
                  <a:srgbClr val="FFFFFF"/>
                </a:highlight>
                <a:latin typeface="Arial"/>
                <a:ea typeface="Arial"/>
                <a:cs typeface="Arial"/>
                <a:sym typeface="Arial"/>
              </a:rPr>
              <a:t>“tamanioElipce” en lugar de “tamanioElipse”.</a:t>
            </a:r>
            <a:endParaRPr sz="1800">
              <a:solidFill>
                <a:srgbClr val="000000"/>
              </a:solidFill>
              <a:highlight>
                <a:srgbClr val="FFFFFF"/>
              </a:highlight>
              <a:latin typeface="Arial"/>
              <a:ea typeface="Arial"/>
              <a:cs typeface="Arial"/>
              <a:sym typeface="Arial"/>
            </a:endParaRPr>
          </a:p>
          <a:p>
            <a:pPr indent="0" lvl="0" marL="457200" rtl="0" algn="l">
              <a:spcBef>
                <a:spcPts val="600"/>
              </a:spcBef>
              <a:spcAft>
                <a:spcPts val="0"/>
              </a:spcAft>
              <a:buNone/>
            </a:pPr>
            <a:r>
              <a:t/>
            </a:r>
            <a:endParaRPr sz="1800">
              <a:solidFill>
                <a:schemeClr val="dk1"/>
              </a:solidFill>
              <a:latin typeface="Arial"/>
              <a:ea typeface="Arial"/>
              <a:cs typeface="Arial"/>
              <a:sym typeface="Arial"/>
            </a:endParaRPr>
          </a:p>
          <a:p>
            <a:pPr indent="-342900" lvl="0" marL="457200" rtl="0" algn="l">
              <a:spcBef>
                <a:spcPts val="600"/>
              </a:spcBef>
              <a:spcAft>
                <a:spcPts val="0"/>
              </a:spcAft>
              <a:buClr>
                <a:schemeClr val="dk1"/>
              </a:buClr>
              <a:buSzPts val="1800"/>
              <a:buFont typeface="Arial"/>
              <a:buChar char="▪"/>
            </a:pPr>
            <a:r>
              <a:rPr lang="en" sz="1800">
                <a:solidFill>
                  <a:schemeClr val="dk1"/>
                </a:solidFill>
                <a:latin typeface="Arial"/>
                <a:ea typeface="Arial"/>
                <a:cs typeface="Arial"/>
                <a:sym typeface="Arial"/>
              </a:rPr>
              <a:t>Errores sintácticos: colocación incorrecta de punto y coma, llaves adicionales o faltantes.</a:t>
            </a:r>
            <a:endParaRPr sz="1800">
              <a:solidFill>
                <a:schemeClr val="dk1"/>
              </a:solidFill>
              <a:latin typeface="Arial"/>
              <a:ea typeface="Arial"/>
              <a:cs typeface="Arial"/>
              <a:sym typeface="Arial"/>
            </a:endParaRPr>
          </a:p>
          <a:p>
            <a:pPr indent="0" lvl="0" marL="0" rtl="0" algn="l">
              <a:spcBef>
                <a:spcPts val="600"/>
              </a:spcBef>
              <a:spcAft>
                <a:spcPts val="0"/>
              </a:spcAft>
              <a:buNone/>
            </a:pPr>
            <a:r>
              <a:t/>
            </a:r>
            <a:endParaRPr sz="1800">
              <a:solidFill>
                <a:schemeClr val="dk1"/>
              </a:solidFill>
              <a:latin typeface="Arial"/>
              <a:ea typeface="Arial"/>
              <a:cs typeface="Arial"/>
              <a:sym typeface="Arial"/>
            </a:endParaRPr>
          </a:p>
          <a:p>
            <a:pPr indent="-342900" lvl="0" marL="457200" rtl="0" algn="just">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Los errores semánticos: incluyen los conflictos de tipos entre los operadores y los operandos, por el ejemplo, una instrucción </a:t>
            </a:r>
            <a:r>
              <a:rPr i="1" lang="en" sz="1800">
                <a:solidFill>
                  <a:schemeClr val="dk1"/>
                </a:solidFill>
                <a:latin typeface="Arial"/>
                <a:ea typeface="Arial"/>
                <a:cs typeface="Arial"/>
                <a:sym typeface="Arial"/>
              </a:rPr>
              <a:t>return</a:t>
            </a:r>
            <a:r>
              <a:rPr lang="en" sz="1800">
                <a:solidFill>
                  <a:schemeClr val="dk1"/>
                </a:solidFill>
                <a:latin typeface="Arial"/>
                <a:ea typeface="Arial"/>
                <a:cs typeface="Arial"/>
                <a:sym typeface="Arial"/>
              </a:rPr>
              <a:t> con el tipo de resultado </a:t>
            </a:r>
            <a:r>
              <a:rPr i="1" lang="en" sz="1800">
                <a:solidFill>
                  <a:schemeClr val="dk1"/>
                </a:solidFill>
                <a:latin typeface="Arial"/>
                <a:ea typeface="Arial"/>
                <a:cs typeface="Arial"/>
                <a:sym typeface="Arial"/>
              </a:rPr>
              <a:t>void.</a:t>
            </a:r>
            <a:endParaRPr sz="1800">
              <a:solidFill>
                <a:schemeClr val="dk1"/>
              </a:solidFill>
              <a:latin typeface="Arial"/>
              <a:ea typeface="Arial"/>
              <a:cs typeface="Arial"/>
              <a:sym typeface="Arial"/>
            </a:endParaRPr>
          </a:p>
        </p:txBody>
      </p:sp>
      <p:sp>
        <p:nvSpPr>
          <p:cNvPr id="374" name="Google Shape;374;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7"/>
          <p:cNvSpPr txBox="1"/>
          <p:nvPr>
            <p:ph type="ctrTitle"/>
          </p:nvPr>
        </p:nvSpPr>
        <p:spPr>
          <a:xfrm>
            <a:off x="0" y="1285875"/>
            <a:ext cx="2221800" cy="16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Objetivos</a:t>
            </a:r>
            <a:endParaRPr sz="3600"/>
          </a:p>
        </p:txBody>
      </p:sp>
      <p:sp>
        <p:nvSpPr>
          <p:cNvPr id="380" name="Google Shape;380;p57"/>
          <p:cNvSpPr txBox="1"/>
          <p:nvPr>
            <p:ph idx="1" type="subTitle"/>
          </p:nvPr>
        </p:nvSpPr>
        <p:spPr>
          <a:xfrm>
            <a:off x="3400400" y="579550"/>
            <a:ext cx="5274600" cy="417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i="0" sz="2400">
              <a:solidFill>
                <a:srgbClr val="FFFFFF"/>
              </a:solidFill>
              <a:latin typeface="Arial"/>
              <a:ea typeface="Arial"/>
              <a:cs typeface="Arial"/>
              <a:sym typeface="Arial"/>
            </a:endParaRPr>
          </a:p>
          <a:p>
            <a:pPr indent="-381000" lvl="0" marL="457200" rtl="0" algn="just">
              <a:spcBef>
                <a:spcPts val="0"/>
              </a:spcBef>
              <a:spcAft>
                <a:spcPts val="0"/>
              </a:spcAft>
              <a:buClr>
                <a:srgbClr val="FFFFFF"/>
              </a:buClr>
              <a:buSzPts val="2400"/>
              <a:buFont typeface="Arial"/>
              <a:buChar char="●"/>
            </a:pPr>
            <a:r>
              <a:rPr i="0" lang="en" sz="2400">
                <a:solidFill>
                  <a:srgbClr val="FFFFFF"/>
                </a:solidFill>
                <a:latin typeface="Arial"/>
                <a:ea typeface="Arial"/>
                <a:cs typeface="Arial"/>
                <a:sym typeface="Arial"/>
              </a:rPr>
              <a:t>Reportar la presencia de errores con claridad y precisión.</a:t>
            </a:r>
            <a:endParaRPr i="0" sz="2400">
              <a:solidFill>
                <a:srgbClr val="FFFFFF"/>
              </a:solidFill>
              <a:latin typeface="Arial"/>
              <a:ea typeface="Arial"/>
              <a:cs typeface="Arial"/>
              <a:sym typeface="Arial"/>
            </a:endParaRPr>
          </a:p>
          <a:p>
            <a:pPr indent="-381000" lvl="0" marL="457200" rtl="0" algn="just">
              <a:spcBef>
                <a:spcPts val="0"/>
              </a:spcBef>
              <a:spcAft>
                <a:spcPts val="0"/>
              </a:spcAft>
              <a:buClr>
                <a:srgbClr val="FFFFFF"/>
              </a:buClr>
              <a:buSzPts val="2400"/>
              <a:buFont typeface="Arial"/>
              <a:buChar char="●"/>
            </a:pPr>
            <a:r>
              <a:rPr i="0" lang="en" sz="2400">
                <a:solidFill>
                  <a:srgbClr val="FFFFFF"/>
                </a:solidFill>
                <a:latin typeface="Arial"/>
                <a:ea typeface="Arial"/>
                <a:cs typeface="Arial"/>
                <a:sym typeface="Arial"/>
              </a:rPr>
              <a:t>Recuperarse de cada error lo bastante rápido como para poder detectar los errores siguientes.</a:t>
            </a:r>
            <a:endParaRPr i="0" sz="2400">
              <a:solidFill>
                <a:srgbClr val="FFFFFF"/>
              </a:solidFill>
              <a:latin typeface="Arial"/>
              <a:ea typeface="Arial"/>
              <a:cs typeface="Arial"/>
              <a:sym typeface="Arial"/>
            </a:endParaRPr>
          </a:p>
          <a:p>
            <a:pPr indent="-381000" lvl="0" marL="457200" rtl="0" algn="just">
              <a:spcBef>
                <a:spcPts val="0"/>
              </a:spcBef>
              <a:spcAft>
                <a:spcPts val="0"/>
              </a:spcAft>
              <a:buClr>
                <a:srgbClr val="FFFFFF"/>
              </a:buClr>
              <a:buSzPts val="2400"/>
              <a:buFont typeface="Arial"/>
              <a:buChar char="●"/>
            </a:pPr>
            <a:r>
              <a:rPr i="0" lang="en" sz="2400">
                <a:solidFill>
                  <a:srgbClr val="FFFFFF"/>
                </a:solidFill>
                <a:latin typeface="Arial"/>
                <a:ea typeface="Arial"/>
                <a:cs typeface="Arial"/>
                <a:sym typeface="Arial"/>
              </a:rPr>
              <a:t>Agregar una sobrecarga mínima al procesamiento de los programas correctos.</a:t>
            </a:r>
            <a:endParaRPr i="0" sz="2400">
              <a:solidFill>
                <a:srgbClr val="FFFFFF"/>
              </a:solidFill>
              <a:latin typeface="Arial"/>
              <a:ea typeface="Arial"/>
              <a:cs typeface="Arial"/>
              <a:sym typeface="Arial"/>
            </a:endParaRPr>
          </a:p>
          <a:p>
            <a:pPr indent="0" lvl="0" marL="0" rtl="0" algn="l">
              <a:spcBef>
                <a:spcPts val="0"/>
              </a:spcBef>
              <a:spcAft>
                <a:spcPts val="0"/>
              </a:spcAft>
              <a:buNone/>
            </a:pPr>
            <a:r>
              <a:t/>
            </a:r>
            <a:endParaRPr i="0" sz="2400">
              <a:solidFill>
                <a:srgbClr val="FFFFFF"/>
              </a:solidFill>
            </a:endParaRPr>
          </a:p>
        </p:txBody>
      </p:sp>
      <p:sp>
        <p:nvSpPr>
          <p:cNvPr id="381" name="Google Shape;381;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8"/>
          <p:cNvSpPr txBox="1"/>
          <p:nvPr>
            <p:ph idx="1" type="body"/>
          </p:nvPr>
        </p:nvSpPr>
        <p:spPr>
          <a:xfrm>
            <a:off x="1593775" y="1304950"/>
            <a:ext cx="6963000" cy="344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i="0" sz="1100">
              <a:solidFill>
                <a:schemeClr val="dk1"/>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i="0" lang="en" sz="1800">
                <a:solidFill>
                  <a:schemeClr val="dk1"/>
                </a:solidFill>
                <a:latin typeface="Arial"/>
                <a:ea typeface="Arial"/>
                <a:cs typeface="Arial"/>
                <a:sym typeface="Arial"/>
              </a:rPr>
              <a:t>Por fortuna, los errores comunes son simples,  y a menuda basta con un mecanismo simple para su manejo.</a:t>
            </a:r>
            <a:endParaRPr i="0" sz="1800">
              <a:solidFill>
                <a:schemeClr val="dk1"/>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t/>
            </a:r>
            <a:endParaRPr i="0" sz="1800">
              <a:solidFill>
                <a:schemeClr val="dk1"/>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i="0" lang="en" sz="1800">
                <a:solidFill>
                  <a:schemeClr val="dk1"/>
                </a:solidFill>
                <a:latin typeface="Arial"/>
                <a:ea typeface="Arial"/>
                <a:cs typeface="Arial"/>
                <a:sym typeface="Arial"/>
              </a:rPr>
              <a:t>Como  mínimo, se debe reportar el lugar en el programa fuente en donde se detectó un error, ya que hay una buena posibilidad de que éste en sí, haya ocurrido en uno de los pocos tokens anteriores.</a:t>
            </a:r>
            <a:endParaRPr i="0" sz="1800">
              <a:solidFill>
                <a:schemeClr val="dk1"/>
              </a:solidFill>
              <a:latin typeface="Arial"/>
              <a:ea typeface="Arial"/>
              <a:cs typeface="Arial"/>
              <a:sym typeface="Arial"/>
            </a:endParaRPr>
          </a:p>
          <a:p>
            <a:pPr indent="0" lvl="0" marL="0" rtl="0" algn="ctr">
              <a:spcBef>
                <a:spcPts val="600"/>
              </a:spcBef>
              <a:spcAft>
                <a:spcPts val="0"/>
              </a:spcAft>
              <a:buNone/>
            </a:pPr>
            <a:r>
              <a:t/>
            </a:r>
            <a:endParaRPr sz="1800"/>
          </a:p>
        </p:txBody>
      </p:sp>
      <p:sp>
        <p:nvSpPr>
          <p:cNvPr id="387" name="Google Shape;387;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9"/>
          <p:cNvSpPr txBox="1"/>
          <p:nvPr>
            <p:ph type="ctrTitle"/>
          </p:nvPr>
        </p:nvSpPr>
        <p:spPr>
          <a:xfrm>
            <a:off x="3312200" y="398450"/>
            <a:ext cx="4946400" cy="215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rPr>
              <a:t>Estrategias para recuperación de errores.</a:t>
            </a:r>
            <a:endParaRPr sz="3000"/>
          </a:p>
        </p:txBody>
      </p:sp>
      <p:sp>
        <p:nvSpPr>
          <p:cNvPr id="393" name="Google Shape;393;p59"/>
          <p:cNvSpPr txBox="1"/>
          <p:nvPr>
            <p:ph idx="1" type="subTitle"/>
          </p:nvPr>
        </p:nvSpPr>
        <p:spPr>
          <a:xfrm>
            <a:off x="277100" y="3983050"/>
            <a:ext cx="2024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0"/>
          <p:cNvSpPr txBox="1"/>
          <p:nvPr>
            <p:ph idx="1" type="body"/>
          </p:nvPr>
        </p:nvSpPr>
        <p:spPr>
          <a:xfrm>
            <a:off x="1847250" y="1360500"/>
            <a:ext cx="5449500" cy="2714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Arial"/>
              <a:buChar char="➔"/>
            </a:pPr>
            <a:r>
              <a:rPr b="1" i="0" lang="en" sz="1800">
                <a:solidFill>
                  <a:schemeClr val="dk1"/>
                </a:solidFill>
                <a:latin typeface="Arial"/>
                <a:ea typeface="Arial"/>
                <a:cs typeface="Arial"/>
                <a:sym typeface="Arial"/>
              </a:rPr>
              <a:t>Modo pánico. </a:t>
            </a:r>
            <a:r>
              <a:rPr i="0" lang="en" sz="1800">
                <a:solidFill>
                  <a:schemeClr val="dk1"/>
                </a:solidFill>
                <a:latin typeface="Arial"/>
                <a:ea typeface="Arial"/>
                <a:cs typeface="Arial"/>
                <a:sym typeface="Arial"/>
              </a:rPr>
              <a:t>Con éste método, al describir un error el analizador sintáctico descarta los símbolos de entrada, uno a la vez, hasta encontrar un conjunto designado de </a:t>
            </a:r>
            <a:r>
              <a:rPr b="1" i="0" lang="en" sz="1800">
                <a:solidFill>
                  <a:schemeClr val="dk1"/>
                </a:solidFill>
                <a:latin typeface="Arial"/>
                <a:ea typeface="Arial"/>
                <a:cs typeface="Arial"/>
                <a:sym typeface="Arial"/>
              </a:rPr>
              <a:t>tokens de sincronización. </a:t>
            </a:r>
            <a:r>
              <a:rPr i="0" lang="en" sz="1800">
                <a:solidFill>
                  <a:schemeClr val="dk1"/>
                </a:solidFill>
                <a:latin typeface="Arial"/>
                <a:ea typeface="Arial"/>
                <a:cs typeface="Arial"/>
                <a:sym typeface="Arial"/>
              </a:rPr>
              <a:t>Por lo general, los tokens de sincronización son delimitadores como el punto y coma o “}”. Este método a menudo omite una cantidad considerable de entrada sin verificar errores adicionales, pero tiene la ventaja de ser simple, y a diferencia de ciertos métodos, se garantiza que no entrará en un ciclo infinito.</a:t>
            </a:r>
            <a:endParaRPr i="0" sz="1800">
              <a:solidFill>
                <a:schemeClr val="dk1"/>
              </a:solidFill>
              <a:latin typeface="Arial"/>
              <a:ea typeface="Arial"/>
              <a:cs typeface="Arial"/>
              <a:sym typeface="Arial"/>
            </a:endParaRPr>
          </a:p>
          <a:p>
            <a:pPr indent="0" lvl="0" marL="0" rtl="0" algn="ctr">
              <a:spcBef>
                <a:spcPts val="600"/>
              </a:spcBef>
              <a:spcAft>
                <a:spcPts val="0"/>
              </a:spcAft>
              <a:buNone/>
            </a:pPr>
            <a:r>
              <a:t/>
            </a:r>
            <a:endParaRPr/>
          </a:p>
        </p:txBody>
      </p:sp>
      <p:sp>
        <p:nvSpPr>
          <p:cNvPr id="400" name="Google Shape;400;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1"/>
          <p:cNvSpPr txBox="1"/>
          <p:nvPr>
            <p:ph idx="1" type="body"/>
          </p:nvPr>
        </p:nvSpPr>
        <p:spPr>
          <a:xfrm>
            <a:off x="1847250" y="1125050"/>
            <a:ext cx="5449500" cy="27147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Arial"/>
              <a:buChar char="➔"/>
            </a:pPr>
            <a:r>
              <a:rPr b="1" i="0" lang="en" sz="1600">
                <a:solidFill>
                  <a:schemeClr val="dk1"/>
                </a:solidFill>
                <a:latin typeface="Arial"/>
                <a:ea typeface="Arial"/>
                <a:cs typeface="Arial"/>
                <a:sym typeface="Arial"/>
              </a:rPr>
              <a:t>Recuperación a nivel de frase: </a:t>
            </a:r>
            <a:r>
              <a:rPr i="0" lang="en" sz="1600">
                <a:solidFill>
                  <a:schemeClr val="dk1"/>
                </a:solidFill>
                <a:latin typeface="Arial"/>
                <a:ea typeface="Arial"/>
                <a:cs typeface="Arial"/>
                <a:sym typeface="Arial"/>
              </a:rPr>
              <a:t>Al descubrir un error, un analizador sintáctico puede realizar una corrección local sobre la entrada restante; es decir, puede sustituir un prefijo de la entrada restante por alguna cadena que le permita continuar. Una correción local común es sustituir una coma por un punto y coma, eliminar un punto y coma extraño  o insertar un punto y coma faltante. Se debe tener cuidado que elegir sustituciones que no nos lleven a ciclos infinitos. Este método es muy utilizado ya que puede corregir cualquier cadena de entrada. Su desventaja principal es la dificultad que tiene para arreglárselas con situaciones en las que el error actual ocurre antes del punto de detección.</a:t>
            </a:r>
            <a:endParaRPr i="0" sz="1600">
              <a:solidFill>
                <a:schemeClr val="dk1"/>
              </a:solidFill>
              <a:latin typeface="Arial"/>
              <a:ea typeface="Arial"/>
              <a:cs typeface="Arial"/>
              <a:sym typeface="Arial"/>
            </a:endParaRPr>
          </a:p>
          <a:p>
            <a:pPr indent="0" lvl="0" marL="0" rtl="0" algn="ctr">
              <a:spcBef>
                <a:spcPts val="600"/>
              </a:spcBef>
              <a:spcAft>
                <a:spcPts val="0"/>
              </a:spcAft>
              <a:buNone/>
            </a:pPr>
            <a:r>
              <a:t/>
            </a:r>
            <a:endParaRPr sz="1400"/>
          </a:p>
        </p:txBody>
      </p:sp>
      <p:sp>
        <p:nvSpPr>
          <p:cNvPr id="406" name="Google Shape;406;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2"/>
          <p:cNvSpPr txBox="1"/>
          <p:nvPr>
            <p:ph idx="1" type="body"/>
          </p:nvPr>
        </p:nvSpPr>
        <p:spPr>
          <a:xfrm>
            <a:off x="1847250" y="1034500"/>
            <a:ext cx="5449500" cy="271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i="0" sz="1800">
              <a:solidFill>
                <a:schemeClr val="dk1"/>
              </a:solidFill>
              <a:latin typeface="Arial"/>
              <a:ea typeface="Arial"/>
              <a:cs typeface="Arial"/>
              <a:sym typeface="Arial"/>
            </a:endParaRPr>
          </a:p>
          <a:p>
            <a:pPr indent="-330200" lvl="0" marL="457200" rtl="0" algn="just">
              <a:spcBef>
                <a:spcPts val="0"/>
              </a:spcBef>
              <a:spcAft>
                <a:spcPts val="0"/>
              </a:spcAft>
              <a:buClr>
                <a:schemeClr val="dk1"/>
              </a:buClr>
              <a:buSzPts val="1600"/>
              <a:buFont typeface="Arial"/>
              <a:buChar char="➔"/>
            </a:pPr>
            <a:r>
              <a:rPr b="1" i="0" lang="en" sz="1600">
                <a:solidFill>
                  <a:schemeClr val="dk1"/>
                </a:solidFill>
                <a:latin typeface="Arial"/>
                <a:ea typeface="Arial"/>
                <a:cs typeface="Arial"/>
                <a:sym typeface="Arial"/>
              </a:rPr>
              <a:t>Predicción de errores:</a:t>
            </a:r>
            <a:r>
              <a:rPr i="0" lang="en" sz="1600">
                <a:solidFill>
                  <a:schemeClr val="dk1"/>
                </a:solidFill>
                <a:latin typeface="Arial"/>
                <a:ea typeface="Arial"/>
                <a:cs typeface="Arial"/>
                <a:sym typeface="Arial"/>
              </a:rPr>
              <a:t> Al anticipar los errores comunes que podríamos encontrar, podemos aumentar la gramática para el lenguaje, con producciones que generen las construcciones erróneas. Un analizador sintáctico construido a partir de una gramática aumentada por estas producciones de errores detecta los errores anticipados cuando se utiliza una producción de error durante el análisis sintáctico. Así, el analizador sintáctico puede generar diagnósticos de error apropiados sobre la construcción errónea que se haya reconocido en la entrada.</a:t>
            </a:r>
            <a:endParaRPr i="0" sz="1600">
              <a:solidFill>
                <a:schemeClr val="dk1"/>
              </a:solidFill>
              <a:latin typeface="Arial"/>
              <a:ea typeface="Arial"/>
              <a:cs typeface="Arial"/>
              <a:sym typeface="Arial"/>
            </a:endParaRPr>
          </a:p>
          <a:p>
            <a:pPr indent="0" lvl="0" marL="0" rtl="0" algn="ctr">
              <a:spcBef>
                <a:spcPts val="600"/>
              </a:spcBef>
              <a:spcAft>
                <a:spcPts val="0"/>
              </a:spcAft>
              <a:buNone/>
            </a:pPr>
            <a:r>
              <a:t/>
            </a:r>
            <a:endParaRPr sz="1600"/>
          </a:p>
        </p:txBody>
      </p:sp>
      <p:sp>
        <p:nvSpPr>
          <p:cNvPr id="412" name="Google Shape;412;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3"/>
          <p:cNvSpPr txBox="1"/>
          <p:nvPr>
            <p:ph idx="1" type="body"/>
          </p:nvPr>
        </p:nvSpPr>
        <p:spPr>
          <a:xfrm>
            <a:off x="1847250" y="1214400"/>
            <a:ext cx="5449500" cy="27147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t/>
            </a:r>
            <a:endParaRPr i="0" sz="1100">
              <a:solidFill>
                <a:schemeClr val="dk1"/>
              </a:solidFill>
              <a:latin typeface="Arial"/>
              <a:ea typeface="Arial"/>
              <a:cs typeface="Arial"/>
              <a:sym typeface="Arial"/>
            </a:endParaRPr>
          </a:p>
          <a:p>
            <a:pPr indent="-330200" lvl="0" marL="457200" rtl="0" algn="just">
              <a:spcBef>
                <a:spcPts val="0"/>
              </a:spcBef>
              <a:spcAft>
                <a:spcPts val="0"/>
              </a:spcAft>
              <a:buClr>
                <a:schemeClr val="dk1"/>
              </a:buClr>
              <a:buSzPts val="1600"/>
              <a:buFont typeface="Arial"/>
              <a:buChar char="➔"/>
            </a:pPr>
            <a:r>
              <a:rPr b="1" i="0" lang="en" sz="1600">
                <a:solidFill>
                  <a:schemeClr val="dk1"/>
                </a:solidFill>
                <a:latin typeface="Arial"/>
                <a:ea typeface="Arial"/>
                <a:cs typeface="Arial"/>
                <a:sym typeface="Arial"/>
              </a:rPr>
              <a:t>Corrección global: </a:t>
            </a:r>
            <a:r>
              <a:rPr i="0" lang="en" sz="1600">
                <a:solidFill>
                  <a:schemeClr val="dk1"/>
                </a:solidFill>
                <a:latin typeface="Arial"/>
                <a:ea typeface="Arial"/>
                <a:cs typeface="Arial"/>
                <a:sym typeface="Arial"/>
              </a:rPr>
              <a:t>Lo ideal sería que un compilador hiciera la menor cantidad de cambios en el procesamiento de una cadena de entrada incorrecta. Hay algoritmos para elegir una secuencia mínima de cambios, para obtener una corrección con el menor costo a nivel global.</a:t>
            </a:r>
            <a:r>
              <a:rPr b="1" i="0" lang="en" sz="1600">
                <a:solidFill>
                  <a:schemeClr val="dk1"/>
                </a:solidFill>
                <a:latin typeface="Arial"/>
                <a:ea typeface="Arial"/>
                <a:cs typeface="Arial"/>
                <a:sym typeface="Arial"/>
              </a:rPr>
              <a:t> </a:t>
            </a:r>
            <a:r>
              <a:rPr i="0" lang="en" sz="1600">
                <a:solidFill>
                  <a:schemeClr val="dk1"/>
                </a:solidFill>
                <a:latin typeface="Arial"/>
                <a:ea typeface="Arial"/>
                <a:cs typeface="Arial"/>
                <a:sym typeface="Arial"/>
              </a:rPr>
              <a:t>Dada una cadena de entrada incorrecta </a:t>
            </a:r>
            <a:r>
              <a:rPr lang="en" sz="1600">
                <a:solidFill>
                  <a:schemeClr val="dk1"/>
                </a:solidFill>
                <a:latin typeface="Arial"/>
                <a:ea typeface="Arial"/>
                <a:cs typeface="Arial"/>
                <a:sym typeface="Arial"/>
              </a:rPr>
              <a:t>x </a:t>
            </a:r>
            <a:r>
              <a:rPr i="0" lang="en" sz="1600">
                <a:solidFill>
                  <a:schemeClr val="dk1"/>
                </a:solidFill>
                <a:latin typeface="Arial"/>
                <a:ea typeface="Arial"/>
                <a:cs typeface="Arial"/>
                <a:sym typeface="Arial"/>
              </a:rPr>
              <a:t>y una gramática </a:t>
            </a:r>
            <a:r>
              <a:rPr lang="en" sz="1600">
                <a:solidFill>
                  <a:schemeClr val="dk1"/>
                </a:solidFill>
                <a:latin typeface="Arial"/>
                <a:ea typeface="Arial"/>
                <a:cs typeface="Arial"/>
                <a:sym typeface="Arial"/>
              </a:rPr>
              <a:t> G, </a:t>
            </a:r>
            <a:r>
              <a:rPr i="0" lang="en" sz="1600">
                <a:solidFill>
                  <a:schemeClr val="dk1"/>
                </a:solidFill>
                <a:latin typeface="Arial"/>
                <a:ea typeface="Arial"/>
                <a:cs typeface="Arial"/>
                <a:sym typeface="Arial"/>
              </a:rPr>
              <a:t>estos algoritmos buscarán un árbol de análisis sintáctico para una cadena </a:t>
            </a:r>
            <a:r>
              <a:rPr lang="en" sz="1600">
                <a:solidFill>
                  <a:schemeClr val="dk1"/>
                </a:solidFill>
                <a:latin typeface="Arial"/>
                <a:ea typeface="Arial"/>
                <a:cs typeface="Arial"/>
                <a:sym typeface="Arial"/>
              </a:rPr>
              <a:t>y </a:t>
            </a:r>
            <a:r>
              <a:rPr i="0" lang="en" sz="1600">
                <a:solidFill>
                  <a:schemeClr val="dk1"/>
                </a:solidFill>
                <a:latin typeface="Arial"/>
                <a:ea typeface="Arial"/>
                <a:cs typeface="Arial"/>
                <a:sym typeface="Arial"/>
              </a:rPr>
              <a:t>relacionada, de tal forma que el número de inserciones, eliminaciones y modificaciones de los tokens requeridos para transformar a </a:t>
            </a:r>
            <a:r>
              <a:rPr lang="en" sz="1600">
                <a:solidFill>
                  <a:schemeClr val="dk1"/>
                </a:solidFill>
                <a:latin typeface="Arial"/>
                <a:ea typeface="Arial"/>
                <a:cs typeface="Arial"/>
                <a:sym typeface="Arial"/>
              </a:rPr>
              <a:t>x </a:t>
            </a:r>
            <a:r>
              <a:rPr i="0" lang="en" sz="1600">
                <a:solidFill>
                  <a:schemeClr val="dk1"/>
                </a:solidFill>
                <a:latin typeface="Arial"/>
                <a:ea typeface="Arial"/>
                <a:cs typeface="Arial"/>
                <a:sym typeface="Arial"/>
              </a:rPr>
              <a:t>en  </a:t>
            </a:r>
            <a:r>
              <a:rPr lang="en" sz="1600">
                <a:solidFill>
                  <a:schemeClr val="dk1"/>
                </a:solidFill>
                <a:latin typeface="Arial"/>
                <a:ea typeface="Arial"/>
                <a:cs typeface="Arial"/>
                <a:sym typeface="Arial"/>
              </a:rPr>
              <a:t>y </a:t>
            </a:r>
            <a:r>
              <a:rPr i="0" lang="en" sz="1600">
                <a:solidFill>
                  <a:schemeClr val="dk1"/>
                </a:solidFill>
                <a:latin typeface="Arial"/>
                <a:ea typeface="Arial"/>
                <a:cs typeface="Arial"/>
                <a:sym typeface="Arial"/>
              </a:rPr>
              <a:t>se lo más pequeño posible.</a:t>
            </a:r>
            <a:endParaRPr i="0" sz="1600">
              <a:solidFill>
                <a:schemeClr val="dk1"/>
              </a:solidFill>
              <a:latin typeface="Arial"/>
              <a:ea typeface="Arial"/>
              <a:cs typeface="Arial"/>
              <a:sym typeface="Arial"/>
            </a:endParaRPr>
          </a:p>
          <a:p>
            <a:pPr indent="0" lvl="0" marL="0" rtl="0" algn="ctr">
              <a:spcBef>
                <a:spcPts val="600"/>
              </a:spcBef>
              <a:spcAft>
                <a:spcPts val="0"/>
              </a:spcAft>
              <a:buNone/>
            </a:pPr>
            <a:r>
              <a:t/>
            </a:r>
            <a:endParaRPr sz="1600"/>
          </a:p>
        </p:txBody>
      </p:sp>
      <p:sp>
        <p:nvSpPr>
          <p:cNvPr id="418" name="Google Shape;418;p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8" name="Google Shape;128;p19"/>
          <p:cNvSpPr txBox="1"/>
          <p:nvPr/>
        </p:nvSpPr>
        <p:spPr>
          <a:xfrm>
            <a:off x="2872350" y="347350"/>
            <a:ext cx="5838300" cy="219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rPr>
              <a:t>A la primera fase de un compilador se le llama análisis léxico o escaneo. El analizador léxico lee el flujo de caracteres que componen el programa fuente y los agrupa en secuencias significativas, conocidas como lexemas. Para cada lexema, el analizador léxico produce como salida un token de la forma:</a:t>
            </a:r>
            <a:endParaRPr sz="1800">
              <a:latin typeface="Nunito Sans"/>
              <a:ea typeface="Nunito Sans"/>
              <a:cs typeface="Nunito Sans"/>
              <a:sym typeface="Nunito Sans"/>
            </a:endParaRPr>
          </a:p>
        </p:txBody>
      </p:sp>
      <p:pic>
        <p:nvPicPr>
          <p:cNvPr id="129" name="Google Shape;129;p19"/>
          <p:cNvPicPr preferRelativeResize="0"/>
          <p:nvPr/>
        </p:nvPicPr>
        <p:blipFill>
          <a:blip r:embed="rId3">
            <a:alphaModFix/>
          </a:blip>
          <a:stretch>
            <a:fillRect/>
          </a:stretch>
        </p:blipFill>
        <p:spPr>
          <a:xfrm>
            <a:off x="2814988" y="2704000"/>
            <a:ext cx="5953025" cy="1758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p64"/>
          <p:cNvSpPr txBox="1"/>
          <p:nvPr>
            <p:ph type="title"/>
          </p:nvPr>
        </p:nvSpPr>
        <p:spPr>
          <a:xfrm>
            <a:off x="511425" y="1637700"/>
            <a:ext cx="3517200" cy="59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Gracias por su tiempo!!</a:t>
            </a:r>
            <a:endParaRPr/>
          </a:p>
        </p:txBody>
      </p:sp>
      <p:sp>
        <p:nvSpPr>
          <p:cNvPr id="424" name="Google Shape;424;p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64"/>
          <p:cNvSpPr txBox="1"/>
          <p:nvPr>
            <p:ph idx="1" type="body"/>
          </p:nvPr>
        </p:nvSpPr>
        <p:spPr>
          <a:xfrm>
            <a:off x="511425" y="2572500"/>
            <a:ext cx="3517200" cy="1786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1000"/>
              </a:spcAft>
              <a:buSzPts val="1400"/>
              <a:buChar char="▪"/>
            </a:pPr>
            <a:r>
              <a:rPr b="1" lang="en" sz="1400"/>
              <a:t>¿</a:t>
            </a:r>
            <a:r>
              <a:rPr b="1" lang="en" sz="1400"/>
              <a:t>DUDAS?</a:t>
            </a:r>
            <a:endParaRPr b="1" sz="1400"/>
          </a:p>
        </p:txBody>
      </p:sp>
      <p:grpSp>
        <p:nvGrpSpPr>
          <p:cNvPr id="426" name="Google Shape;426;p64"/>
          <p:cNvGrpSpPr/>
          <p:nvPr/>
        </p:nvGrpSpPr>
        <p:grpSpPr>
          <a:xfrm>
            <a:off x="628402" y="1039422"/>
            <a:ext cx="542234" cy="510157"/>
            <a:chOff x="5972700" y="2330200"/>
            <a:chExt cx="411625" cy="387275"/>
          </a:xfrm>
        </p:grpSpPr>
        <p:sp>
          <p:nvSpPr>
            <p:cNvPr id="427" name="Google Shape;427;p6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a:t>
            </a:r>
            <a:endParaRPr/>
          </a:p>
        </p:txBody>
      </p:sp>
      <p:sp>
        <p:nvSpPr>
          <p:cNvPr id="135" name="Google Shape;135;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6" name="Google Shape;136;p20"/>
          <p:cNvSpPr txBox="1"/>
          <p:nvPr/>
        </p:nvSpPr>
        <p:spPr>
          <a:xfrm>
            <a:off x="2738750" y="547750"/>
            <a:ext cx="6092100" cy="80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800">
                <a:solidFill>
                  <a:schemeClr val="dk1"/>
                </a:solidFill>
              </a:rPr>
              <a:t>posicion = inicial + velocidad * 60</a:t>
            </a:r>
            <a:endParaRPr sz="2800">
              <a:latin typeface="Nunito Sans"/>
              <a:ea typeface="Nunito Sans"/>
              <a:cs typeface="Nunito Sans"/>
              <a:sym typeface="Nunito Sans"/>
            </a:endParaRPr>
          </a:p>
        </p:txBody>
      </p:sp>
      <p:pic>
        <p:nvPicPr>
          <p:cNvPr id="137" name="Google Shape;137;p20"/>
          <p:cNvPicPr preferRelativeResize="0"/>
          <p:nvPr/>
        </p:nvPicPr>
        <p:blipFill>
          <a:blip r:embed="rId3">
            <a:alphaModFix/>
          </a:blip>
          <a:stretch>
            <a:fillRect/>
          </a:stretch>
        </p:blipFill>
        <p:spPr>
          <a:xfrm>
            <a:off x="2738750" y="1488400"/>
            <a:ext cx="6165750" cy="282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solidFill>
                  <a:srgbClr val="FFFFFF"/>
                </a:solidFill>
                <a:latin typeface="Arial"/>
                <a:ea typeface="Arial"/>
                <a:cs typeface="Arial"/>
                <a:sym typeface="Arial"/>
              </a:rPr>
              <a:t>El análisis sintáctico</a:t>
            </a:r>
            <a:endParaRPr sz="2600">
              <a:solidFill>
                <a:srgbClr val="FFFFFF"/>
              </a:solidFill>
            </a:endParaRPr>
          </a:p>
        </p:txBody>
      </p:sp>
      <p:sp>
        <p:nvSpPr>
          <p:cNvPr id="143" name="Google Shape;143;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4" name="Google Shape;144;p21"/>
          <p:cNvSpPr txBox="1"/>
          <p:nvPr/>
        </p:nvSpPr>
        <p:spPr>
          <a:xfrm>
            <a:off x="2885700" y="480950"/>
            <a:ext cx="5731200" cy="40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pic>
        <p:nvPicPr>
          <p:cNvPr id="145" name="Google Shape;145;p21"/>
          <p:cNvPicPr preferRelativeResize="0"/>
          <p:nvPr/>
        </p:nvPicPr>
        <p:blipFill>
          <a:blip r:embed="rId3">
            <a:alphaModFix/>
          </a:blip>
          <a:stretch>
            <a:fillRect/>
          </a:stretch>
        </p:blipFill>
        <p:spPr>
          <a:xfrm>
            <a:off x="2714200" y="817550"/>
            <a:ext cx="6283924" cy="349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solidFill>
                  <a:srgbClr val="FFFFFF"/>
                </a:solidFill>
                <a:latin typeface="Arial"/>
                <a:ea typeface="Arial"/>
                <a:cs typeface="Arial"/>
                <a:sym typeface="Arial"/>
              </a:rPr>
              <a:t>El análisis sintáctico</a:t>
            </a:r>
            <a:endParaRPr>
              <a:solidFill>
                <a:srgbClr val="FFFFFF"/>
              </a:solidFill>
            </a:endParaRPr>
          </a:p>
        </p:txBody>
      </p:sp>
      <p:sp>
        <p:nvSpPr>
          <p:cNvPr id="157" name="Google Shape;157;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8" name="Google Shape;158;p23"/>
          <p:cNvSpPr txBox="1"/>
          <p:nvPr/>
        </p:nvSpPr>
        <p:spPr>
          <a:xfrm>
            <a:off x="2765575" y="294700"/>
            <a:ext cx="6025200" cy="42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El análisis sintáctico</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Entrada: Secuencia de tokens de un analizador léxico</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Salida: El árbol sintáctico de un programa</a:t>
            </a:r>
            <a:endParaRPr sz="18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El rol del Parser</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No todas las secuencias de tokens son programas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El parser debe distinguir entre secuencias de tokens válidos y no válidos.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Necesitamos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Un lenguaje para describir secuencias de tokens válidas.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Un método para distinguir entre secuencias de tokens válidas y no válidas. </a:t>
            </a:r>
            <a:endParaRPr sz="1800">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