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69" r:id="rId3"/>
    <p:sldId id="308" r:id="rId4"/>
    <p:sldId id="272" r:id="rId5"/>
    <p:sldId id="283" r:id="rId6"/>
    <p:sldId id="284" r:id="rId7"/>
    <p:sldId id="289" r:id="rId8"/>
    <p:sldId id="288" r:id="rId9"/>
    <p:sldId id="290" r:id="rId10"/>
    <p:sldId id="287" r:id="rId11"/>
    <p:sldId id="292" r:id="rId12"/>
    <p:sldId id="291" r:id="rId13"/>
    <p:sldId id="294" r:id="rId14"/>
    <p:sldId id="303" r:id="rId15"/>
    <p:sldId id="304" r:id="rId16"/>
    <p:sldId id="306" r:id="rId17"/>
    <p:sldId id="307" r:id="rId18"/>
    <p:sldId id="274" r:id="rId19"/>
    <p:sldId id="282" r:id="rId20"/>
    <p:sldId id="298" r:id="rId21"/>
    <p:sldId id="299" r:id="rId22"/>
    <p:sldId id="268"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67" d="100"/>
          <a:sy n="67" d="100"/>
        </p:scale>
        <p:origin x="644" y="24"/>
      </p:cViewPr>
      <p:guideLst>
        <p:guide orient="horz" pos="2160"/>
        <p:guide pos="3839"/>
      </p:guideLst>
    </p:cSldViewPr>
  </p:slid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effectLst/>
              </a:rPr>
              <a:t>Would you rather cook with an app?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App</c:v>
                </c:pt>
              </c:strCache>
            </c:strRef>
          </c:tx>
          <c:spPr>
            <a:solidFill>
              <a:schemeClr val="accent1"/>
            </a:solidFill>
            <a:ln>
              <a:noFill/>
            </a:ln>
            <a:effectLst/>
          </c:spPr>
          <c:invertIfNegative val="0"/>
          <c:cat>
            <c:strRef>
              <c:f>Sheet1!$A$2:$A$5</c:f>
              <c:strCache>
                <c:ptCount val="4"/>
                <c:pt idx="0">
                  <c:v>Cooks</c:v>
                </c:pt>
                <c:pt idx="1">
                  <c:v>Non-Cooks</c:v>
                </c:pt>
                <c:pt idx="2">
                  <c:v>Professionals</c:v>
                </c:pt>
                <c:pt idx="3">
                  <c:v>The young</c:v>
                </c:pt>
              </c:strCache>
            </c:strRef>
          </c:cat>
          <c:val>
            <c:numRef>
              <c:f>Sheet1!$B$2:$B$5</c:f>
              <c:numCache>
                <c:formatCode>General</c:formatCode>
                <c:ptCount val="4"/>
                <c:pt idx="0">
                  <c:v>3.8</c:v>
                </c:pt>
                <c:pt idx="1">
                  <c:v>8.5</c:v>
                </c:pt>
                <c:pt idx="2">
                  <c:v>5.5</c:v>
                </c:pt>
                <c:pt idx="3">
                  <c:v>4.5</c:v>
                </c:pt>
              </c:numCache>
            </c:numRef>
          </c:val>
          <c:extLst>
            <c:ext xmlns:c16="http://schemas.microsoft.com/office/drawing/2014/chart" uri="{C3380CC4-5D6E-409C-BE32-E72D297353CC}">
              <c16:uniqueId val="{00000000-89FB-447D-8860-698EEB8F63B7}"/>
            </c:ext>
          </c:extLst>
        </c:ser>
        <c:ser>
          <c:idx val="1"/>
          <c:order val="1"/>
          <c:tx>
            <c:strRef>
              <c:f>Sheet1!$C$1</c:f>
              <c:strCache>
                <c:ptCount val="1"/>
                <c:pt idx="0">
                  <c:v>No-App</c:v>
                </c:pt>
              </c:strCache>
            </c:strRef>
          </c:tx>
          <c:spPr>
            <a:solidFill>
              <a:schemeClr val="accent2"/>
            </a:solidFill>
            <a:ln>
              <a:noFill/>
            </a:ln>
            <a:effectLst/>
          </c:spPr>
          <c:invertIfNegative val="0"/>
          <c:cat>
            <c:strRef>
              <c:f>Sheet1!$A$2:$A$5</c:f>
              <c:strCache>
                <c:ptCount val="4"/>
                <c:pt idx="0">
                  <c:v>Cooks</c:v>
                </c:pt>
                <c:pt idx="1">
                  <c:v>Non-Cooks</c:v>
                </c:pt>
                <c:pt idx="2">
                  <c:v>Professionals</c:v>
                </c:pt>
                <c:pt idx="3">
                  <c:v>The young</c:v>
                </c:pt>
              </c:strCache>
            </c:strRef>
          </c:cat>
          <c:val>
            <c:numRef>
              <c:f>Sheet1!$C$2:$C$5</c:f>
              <c:numCache>
                <c:formatCode>General</c:formatCode>
                <c:ptCount val="4"/>
                <c:pt idx="0">
                  <c:v>1.4</c:v>
                </c:pt>
                <c:pt idx="1">
                  <c:v>1.4</c:v>
                </c:pt>
                <c:pt idx="2">
                  <c:v>1.8</c:v>
                </c:pt>
                <c:pt idx="3">
                  <c:v>2.8</c:v>
                </c:pt>
              </c:numCache>
            </c:numRef>
          </c:val>
          <c:extLst>
            <c:ext xmlns:c16="http://schemas.microsoft.com/office/drawing/2014/chart" uri="{C3380CC4-5D6E-409C-BE32-E72D297353CC}">
              <c16:uniqueId val="{00000001-89FB-447D-8860-698EEB8F63B7}"/>
            </c:ext>
          </c:extLst>
        </c:ser>
        <c:dLbls>
          <c:showLegendKey val="0"/>
          <c:showVal val="0"/>
          <c:showCatName val="0"/>
          <c:showSerName val="0"/>
          <c:showPercent val="0"/>
          <c:showBubbleSize val="0"/>
        </c:dLbls>
        <c:gapWidth val="150"/>
        <c:overlap val="100"/>
        <c:axId val="525407248"/>
        <c:axId val="525407904"/>
      </c:barChart>
      <c:catAx>
        <c:axId val="52540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5407904"/>
        <c:crosses val="autoZero"/>
        <c:auto val="1"/>
        <c:lblAlgn val="ctr"/>
        <c:lblOffset val="100"/>
        <c:noMultiLvlLbl val="0"/>
      </c:catAx>
      <c:valAx>
        <c:axId val="525407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540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E4DDE-4D38-4783-BC1B-6EA59ECE10B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4EEF772-52BF-4048-BDB1-A2125245C3B0}">
      <dgm:prSet phldrT="[Text]" custT="1"/>
      <dgm:spPr/>
      <dgm:t>
        <a:bodyPr/>
        <a:lstStyle/>
        <a:p>
          <a:r>
            <a:rPr lang="en-US" sz="1400" dirty="0"/>
            <a:t>Application need</a:t>
          </a:r>
        </a:p>
      </dgm:t>
    </dgm:pt>
    <dgm:pt modelId="{DB2D4765-440D-4277-BF86-C02782D3A3C6}" type="parTrans" cxnId="{2EF5E0CD-5853-4CDC-B437-83E383AA7095}">
      <dgm:prSet/>
      <dgm:spPr/>
      <dgm:t>
        <a:bodyPr/>
        <a:lstStyle/>
        <a:p>
          <a:endParaRPr lang="en-US"/>
        </a:p>
      </dgm:t>
    </dgm:pt>
    <dgm:pt modelId="{2F5EA1B7-608D-4C38-AB55-7EB855BD551C}" type="sibTrans" cxnId="{2EF5E0CD-5853-4CDC-B437-83E383AA7095}">
      <dgm:prSet/>
      <dgm:spPr/>
      <dgm:t>
        <a:bodyPr/>
        <a:lstStyle/>
        <a:p>
          <a:endParaRPr lang="en-US"/>
        </a:p>
      </dgm:t>
    </dgm:pt>
    <dgm:pt modelId="{E9D93D53-478D-44BE-A628-D047F0BBFC55}">
      <dgm:prSet phldrT="[Text]" custT="1"/>
      <dgm:spPr/>
      <dgm:t>
        <a:bodyPr/>
        <a:lstStyle/>
        <a:p>
          <a:r>
            <a:rPr lang="en-US" sz="1400" dirty="0"/>
            <a:t>Requirement process</a:t>
          </a:r>
        </a:p>
      </dgm:t>
    </dgm:pt>
    <dgm:pt modelId="{5306C3DC-5838-45C7-833C-55A656AF303A}" type="parTrans" cxnId="{B2F4E668-4AE4-41FB-A4F3-93720753AA29}">
      <dgm:prSet/>
      <dgm:spPr/>
      <dgm:t>
        <a:bodyPr/>
        <a:lstStyle/>
        <a:p>
          <a:endParaRPr lang="en-US"/>
        </a:p>
      </dgm:t>
    </dgm:pt>
    <dgm:pt modelId="{4DE2B7A7-4A62-423B-B636-C0A5E11346D9}" type="sibTrans" cxnId="{B2F4E668-4AE4-41FB-A4F3-93720753AA29}">
      <dgm:prSet/>
      <dgm:spPr/>
      <dgm:t>
        <a:bodyPr/>
        <a:lstStyle/>
        <a:p>
          <a:endParaRPr lang="en-US"/>
        </a:p>
      </dgm:t>
    </dgm:pt>
    <dgm:pt modelId="{726ADFD0-1C3F-4672-A857-5D8293A86026}">
      <dgm:prSet phldrT="[Text]" custT="1"/>
      <dgm:spPr/>
      <dgm:t>
        <a:bodyPr/>
        <a:lstStyle/>
        <a:p>
          <a:r>
            <a:rPr lang="en-US" sz="1400" dirty="0"/>
            <a:t>Finished</a:t>
          </a:r>
          <a:r>
            <a:rPr lang="en-US" sz="900" dirty="0"/>
            <a:t> </a:t>
          </a:r>
          <a:r>
            <a:rPr lang="en-US" sz="1400" dirty="0"/>
            <a:t>Application</a:t>
          </a:r>
        </a:p>
      </dgm:t>
    </dgm:pt>
    <dgm:pt modelId="{D9CBF4EA-EBB8-4367-A9CE-DEADF5683218}" type="parTrans" cxnId="{D9D8ACAD-1184-47DE-85D4-142EA083E412}">
      <dgm:prSet/>
      <dgm:spPr/>
      <dgm:t>
        <a:bodyPr/>
        <a:lstStyle/>
        <a:p>
          <a:endParaRPr lang="en-US"/>
        </a:p>
      </dgm:t>
    </dgm:pt>
    <dgm:pt modelId="{CADDA2AF-B303-49D1-9045-838AD79CA83D}" type="sibTrans" cxnId="{D9D8ACAD-1184-47DE-85D4-142EA083E412}">
      <dgm:prSet/>
      <dgm:spPr/>
      <dgm:t>
        <a:bodyPr/>
        <a:lstStyle/>
        <a:p>
          <a:endParaRPr lang="en-US"/>
        </a:p>
      </dgm:t>
    </dgm:pt>
    <dgm:pt modelId="{39E3A700-C322-4EED-9BB3-7E0CEBE41FD2}">
      <dgm:prSet phldrT="[Text]" custT="1"/>
      <dgm:spPr/>
      <dgm:t>
        <a:bodyPr/>
        <a:lstStyle/>
        <a:p>
          <a:r>
            <a:rPr lang="en-US" sz="1400" dirty="0"/>
            <a:t>Successes &amp; Challenges</a:t>
          </a:r>
        </a:p>
      </dgm:t>
    </dgm:pt>
    <dgm:pt modelId="{41774716-5AB6-4AE7-A398-95DD78875D0E}" type="parTrans" cxnId="{4737E989-8E54-4F5E-875D-6E4B0CD28674}">
      <dgm:prSet/>
      <dgm:spPr/>
      <dgm:t>
        <a:bodyPr/>
        <a:lstStyle/>
        <a:p>
          <a:endParaRPr lang="en-US"/>
        </a:p>
      </dgm:t>
    </dgm:pt>
    <dgm:pt modelId="{0EA70E27-23AC-4A4B-BB99-F7590A690806}" type="sibTrans" cxnId="{4737E989-8E54-4F5E-875D-6E4B0CD28674}">
      <dgm:prSet/>
      <dgm:spPr/>
      <dgm:t>
        <a:bodyPr/>
        <a:lstStyle/>
        <a:p>
          <a:endParaRPr lang="en-US"/>
        </a:p>
      </dgm:t>
    </dgm:pt>
    <dgm:pt modelId="{600B1B5E-069D-4C13-96FD-9E4CC592FD8E}">
      <dgm:prSet phldrT="[Text]" custT="1"/>
      <dgm:spPr/>
      <dgm:t>
        <a:bodyPr/>
        <a:lstStyle/>
        <a:p>
          <a:r>
            <a:rPr lang="en-US" sz="1400" dirty="0"/>
            <a:t>Recommendations</a:t>
          </a:r>
        </a:p>
      </dgm:t>
    </dgm:pt>
    <dgm:pt modelId="{9AA9E2D5-1C9E-423C-B830-C007223D075D}" type="parTrans" cxnId="{9EFA8D06-137A-461A-B0F7-DA2D219C2D0D}">
      <dgm:prSet/>
      <dgm:spPr/>
      <dgm:t>
        <a:bodyPr/>
        <a:lstStyle/>
        <a:p>
          <a:endParaRPr lang="en-US"/>
        </a:p>
      </dgm:t>
    </dgm:pt>
    <dgm:pt modelId="{AB7695D1-54B2-4E09-9B26-F376C3B3DB56}" type="sibTrans" cxnId="{9EFA8D06-137A-461A-B0F7-DA2D219C2D0D}">
      <dgm:prSet/>
      <dgm:spPr/>
      <dgm:t>
        <a:bodyPr/>
        <a:lstStyle/>
        <a:p>
          <a:endParaRPr lang="en-US"/>
        </a:p>
      </dgm:t>
    </dgm:pt>
    <dgm:pt modelId="{BB12CCC1-197F-458B-879B-7351C14BE0A7}" type="pres">
      <dgm:prSet presAssocID="{F5BE4DDE-4D38-4783-BC1B-6EA59ECE10B7}" presName="cycle" presStyleCnt="0">
        <dgm:presLayoutVars>
          <dgm:dir/>
          <dgm:resizeHandles val="exact"/>
        </dgm:presLayoutVars>
      </dgm:prSet>
      <dgm:spPr/>
    </dgm:pt>
    <dgm:pt modelId="{1DD996AD-23D7-4333-87D3-FDDD730AEB7C}" type="pres">
      <dgm:prSet presAssocID="{A4EEF772-52BF-4048-BDB1-A2125245C3B0}" presName="node" presStyleLbl="node1" presStyleIdx="0" presStyleCnt="5" custScaleX="185142" custScaleY="92611" custRadScaleRad="133084" custRadScaleInc="-94182">
        <dgm:presLayoutVars>
          <dgm:bulletEnabled val="1"/>
        </dgm:presLayoutVars>
      </dgm:prSet>
      <dgm:spPr/>
    </dgm:pt>
    <dgm:pt modelId="{FEB89E35-15DC-49BD-A640-CD694FC4552C}" type="pres">
      <dgm:prSet presAssocID="{2F5EA1B7-608D-4C38-AB55-7EB855BD551C}" presName="sibTrans" presStyleLbl="sibTrans2D1" presStyleIdx="0" presStyleCnt="5" custAng="20308196" custFlipVert="1" custScaleX="193935" custScaleY="81357" custLinFactNeighborX="18332" custLinFactNeighborY="-34831"/>
      <dgm:spPr/>
    </dgm:pt>
    <dgm:pt modelId="{0C7FDA4E-2685-4F98-8380-B2E09847B6DF}" type="pres">
      <dgm:prSet presAssocID="{2F5EA1B7-608D-4C38-AB55-7EB855BD551C}" presName="connectorText" presStyleLbl="sibTrans2D1" presStyleIdx="0" presStyleCnt="5"/>
      <dgm:spPr/>
    </dgm:pt>
    <dgm:pt modelId="{731E91E2-42C6-437F-BA00-964CCBF2643B}" type="pres">
      <dgm:prSet presAssocID="{E9D93D53-478D-44BE-A628-D047F0BBFC55}" presName="node" presStyleLbl="node1" presStyleIdx="1" presStyleCnt="5" custAng="899822" custScaleX="161617" custScaleY="97473" custRadScaleRad="117016" custRadScaleInc="-67851">
        <dgm:presLayoutVars>
          <dgm:bulletEnabled val="1"/>
        </dgm:presLayoutVars>
      </dgm:prSet>
      <dgm:spPr/>
    </dgm:pt>
    <dgm:pt modelId="{FB2199B6-388E-4F6F-B6B2-327C700FE261}" type="pres">
      <dgm:prSet presAssocID="{4DE2B7A7-4A62-423B-B636-C0A5E11346D9}" presName="sibTrans" presStyleLbl="sibTrans2D1" presStyleIdx="1" presStyleCnt="5" custAng="21213869" custScaleX="189586" custScaleY="82604" custLinFactNeighborX="71104" custLinFactNeighborY="11312"/>
      <dgm:spPr/>
    </dgm:pt>
    <dgm:pt modelId="{BFE57C74-3054-4F0D-8DD9-F47E8297AC00}" type="pres">
      <dgm:prSet presAssocID="{4DE2B7A7-4A62-423B-B636-C0A5E11346D9}" presName="connectorText" presStyleLbl="sibTrans2D1" presStyleIdx="1" presStyleCnt="5"/>
      <dgm:spPr/>
    </dgm:pt>
    <dgm:pt modelId="{D6FA10C2-853E-453C-9874-757A3702FE4F}" type="pres">
      <dgm:prSet presAssocID="{726ADFD0-1C3F-4672-A857-5D8293A86026}" presName="node" presStyleLbl="node1" presStyleIdx="2" presStyleCnt="5" custAng="20531261" custScaleX="170408" custScaleY="98306" custRadScaleRad="118648" custRadScaleInc="-113496">
        <dgm:presLayoutVars>
          <dgm:bulletEnabled val="1"/>
        </dgm:presLayoutVars>
      </dgm:prSet>
      <dgm:spPr/>
    </dgm:pt>
    <dgm:pt modelId="{A474AD37-CA7D-402C-AD94-AEEA933A97AD}" type="pres">
      <dgm:prSet presAssocID="{CADDA2AF-B303-49D1-9045-838AD79CA83D}" presName="sibTrans" presStyleLbl="sibTrans2D1" presStyleIdx="2" presStyleCnt="5" custScaleX="213893" custScaleY="100037" custLinFactNeighborX="-70310" custLinFactNeighborY="-6860"/>
      <dgm:spPr/>
    </dgm:pt>
    <dgm:pt modelId="{A818083A-51FE-4141-9658-D23AB7FCCC1F}" type="pres">
      <dgm:prSet presAssocID="{CADDA2AF-B303-49D1-9045-838AD79CA83D}" presName="connectorText" presStyleLbl="sibTrans2D1" presStyleIdx="2" presStyleCnt="5"/>
      <dgm:spPr/>
    </dgm:pt>
    <dgm:pt modelId="{B5C0A546-4A34-4B8E-BF33-5866D63CB48B}" type="pres">
      <dgm:prSet presAssocID="{39E3A700-C322-4EED-9BB3-7E0CEBE41FD2}" presName="node" presStyleLbl="node1" presStyleIdx="3" presStyleCnt="5" custAng="291987" custScaleX="174289" custScaleY="97922" custRadScaleRad="78513" custRadScaleInc="-41430">
        <dgm:presLayoutVars>
          <dgm:bulletEnabled val="1"/>
        </dgm:presLayoutVars>
      </dgm:prSet>
      <dgm:spPr/>
    </dgm:pt>
    <dgm:pt modelId="{69E4597E-325F-40E6-8834-50FF816777D8}" type="pres">
      <dgm:prSet presAssocID="{0EA70E27-23AC-4A4B-BB99-F7590A690806}" presName="sibTrans" presStyleLbl="sibTrans2D1" presStyleIdx="3" presStyleCnt="5" custScaleX="144623" custLinFactNeighborX="-72284" custLinFactNeighborY="21192"/>
      <dgm:spPr/>
    </dgm:pt>
    <dgm:pt modelId="{70120B93-6DBC-401A-BFD7-993CE723D428}" type="pres">
      <dgm:prSet presAssocID="{0EA70E27-23AC-4A4B-BB99-F7590A690806}" presName="connectorText" presStyleLbl="sibTrans2D1" presStyleIdx="3" presStyleCnt="5"/>
      <dgm:spPr/>
    </dgm:pt>
    <dgm:pt modelId="{2718F14A-7E5B-40FB-AE5D-9FE1D47D646A}" type="pres">
      <dgm:prSet presAssocID="{600B1B5E-069D-4C13-96FD-9E4CC592FD8E}" presName="node" presStyleLbl="node1" presStyleIdx="4" presStyleCnt="5" custAng="458669" custScaleX="166127" custScaleY="92358" custRadScaleRad="133957" custRadScaleInc="-43758">
        <dgm:presLayoutVars>
          <dgm:bulletEnabled val="1"/>
        </dgm:presLayoutVars>
      </dgm:prSet>
      <dgm:spPr/>
    </dgm:pt>
    <dgm:pt modelId="{D3AFCD88-DED7-48DF-9104-6BAA8703AAC1}" type="pres">
      <dgm:prSet presAssocID="{AB7695D1-54B2-4E09-9B26-F376C3B3DB56}" presName="sibTrans" presStyleLbl="sibTrans2D1" presStyleIdx="4" presStyleCnt="5" custScaleX="211243" custScaleY="89193" custLinFactX="-1729" custLinFactNeighborX="-100000" custLinFactNeighborY="-10519"/>
      <dgm:spPr/>
    </dgm:pt>
    <dgm:pt modelId="{B6851C0A-DDED-4CBC-922D-7E202CC605AC}" type="pres">
      <dgm:prSet presAssocID="{AB7695D1-54B2-4E09-9B26-F376C3B3DB56}" presName="connectorText" presStyleLbl="sibTrans2D1" presStyleIdx="4" presStyleCnt="5"/>
      <dgm:spPr/>
    </dgm:pt>
  </dgm:ptLst>
  <dgm:cxnLst>
    <dgm:cxn modelId="{9EFA8D06-137A-461A-B0F7-DA2D219C2D0D}" srcId="{F5BE4DDE-4D38-4783-BC1B-6EA59ECE10B7}" destId="{600B1B5E-069D-4C13-96FD-9E4CC592FD8E}" srcOrd="4" destOrd="0" parTransId="{9AA9E2D5-1C9E-423C-B830-C007223D075D}" sibTransId="{AB7695D1-54B2-4E09-9B26-F376C3B3DB56}"/>
    <dgm:cxn modelId="{90D4B70C-3FDF-434A-8EE6-278DA9CC0FD1}" type="presOf" srcId="{726ADFD0-1C3F-4672-A857-5D8293A86026}" destId="{D6FA10C2-853E-453C-9874-757A3702FE4F}" srcOrd="0" destOrd="0" presId="urn:microsoft.com/office/officeart/2005/8/layout/cycle2"/>
    <dgm:cxn modelId="{C2F82416-0561-4FC2-A098-882F694A57C6}" type="presOf" srcId="{AB7695D1-54B2-4E09-9B26-F376C3B3DB56}" destId="{B6851C0A-DDED-4CBC-922D-7E202CC605AC}" srcOrd="1" destOrd="0" presId="urn:microsoft.com/office/officeart/2005/8/layout/cycle2"/>
    <dgm:cxn modelId="{F5B44C16-6682-4668-855D-0FDB9FC9ACC8}" type="presOf" srcId="{F5BE4DDE-4D38-4783-BC1B-6EA59ECE10B7}" destId="{BB12CCC1-197F-458B-879B-7351C14BE0A7}" srcOrd="0" destOrd="0" presId="urn:microsoft.com/office/officeart/2005/8/layout/cycle2"/>
    <dgm:cxn modelId="{861DC832-ACA8-4CAA-B26E-985091452A78}" type="presOf" srcId="{E9D93D53-478D-44BE-A628-D047F0BBFC55}" destId="{731E91E2-42C6-437F-BA00-964CCBF2643B}" srcOrd="0" destOrd="0" presId="urn:microsoft.com/office/officeart/2005/8/layout/cycle2"/>
    <dgm:cxn modelId="{D8A46E36-0279-4108-B1AD-3CD3883A1C73}" type="presOf" srcId="{2F5EA1B7-608D-4C38-AB55-7EB855BD551C}" destId="{FEB89E35-15DC-49BD-A640-CD694FC4552C}" srcOrd="0" destOrd="0" presId="urn:microsoft.com/office/officeart/2005/8/layout/cycle2"/>
    <dgm:cxn modelId="{69FA5746-AD3D-4FA1-97F2-0E0D311BA23B}" type="presOf" srcId="{4DE2B7A7-4A62-423B-B636-C0A5E11346D9}" destId="{FB2199B6-388E-4F6F-B6B2-327C700FE261}" srcOrd="0" destOrd="0" presId="urn:microsoft.com/office/officeart/2005/8/layout/cycle2"/>
    <dgm:cxn modelId="{B2F4E668-4AE4-41FB-A4F3-93720753AA29}" srcId="{F5BE4DDE-4D38-4783-BC1B-6EA59ECE10B7}" destId="{E9D93D53-478D-44BE-A628-D047F0BBFC55}" srcOrd="1" destOrd="0" parTransId="{5306C3DC-5838-45C7-833C-55A656AF303A}" sibTransId="{4DE2B7A7-4A62-423B-B636-C0A5E11346D9}"/>
    <dgm:cxn modelId="{7116F080-3F66-4712-B2A8-43C6BAF2E3A7}" type="presOf" srcId="{0EA70E27-23AC-4A4B-BB99-F7590A690806}" destId="{70120B93-6DBC-401A-BFD7-993CE723D428}" srcOrd="1" destOrd="0" presId="urn:microsoft.com/office/officeart/2005/8/layout/cycle2"/>
    <dgm:cxn modelId="{98DBD283-8CF2-42A7-80C7-D7C90BC34976}" type="presOf" srcId="{600B1B5E-069D-4C13-96FD-9E4CC592FD8E}" destId="{2718F14A-7E5B-40FB-AE5D-9FE1D47D646A}" srcOrd="0" destOrd="0" presId="urn:microsoft.com/office/officeart/2005/8/layout/cycle2"/>
    <dgm:cxn modelId="{D2FF9B88-6A60-4F5C-8940-79CC18157747}" type="presOf" srcId="{39E3A700-C322-4EED-9BB3-7E0CEBE41FD2}" destId="{B5C0A546-4A34-4B8E-BF33-5866D63CB48B}" srcOrd="0" destOrd="0" presId="urn:microsoft.com/office/officeart/2005/8/layout/cycle2"/>
    <dgm:cxn modelId="{4737E989-8E54-4F5E-875D-6E4B0CD28674}" srcId="{F5BE4DDE-4D38-4783-BC1B-6EA59ECE10B7}" destId="{39E3A700-C322-4EED-9BB3-7E0CEBE41FD2}" srcOrd="3" destOrd="0" parTransId="{41774716-5AB6-4AE7-A398-95DD78875D0E}" sibTransId="{0EA70E27-23AC-4A4B-BB99-F7590A690806}"/>
    <dgm:cxn modelId="{1652398C-B1B0-4DEE-B934-81253D89743B}" type="presOf" srcId="{AB7695D1-54B2-4E09-9B26-F376C3B3DB56}" destId="{D3AFCD88-DED7-48DF-9104-6BAA8703AAC1}" srcOrd="0" destOrd="0" presId="urn:microsoft.com/office/officeart/2005/8/layout/cycle2"/>
    <dgm:cxn modelId="{CC272A8D-0CAB-4E58-9327-EBBB370AA47A}" type="presOf" srcId="{4DE2B7A7-4A62-423B-B636-C0A5E11346D9}" destId="{BFE57C74-3054-4F0D-8DD9-F47E8297AC00}" srcOrd="1" destOrd="0" presId="urn:microsoft.com/office/officeart/2005/8/layout/cycle2"/>
    <dgm:cxn modelId="{F9E9A298-A19B-4BE1-8C42-AD81FE3C54CE}" type="presOf" srcId="{0EA70E27-23AC-4A4B-BB99-F7590A690806}" destId="{69E4597E-325F-40E6-8834-50FF816777D8}" srcOrd="0" destOrd="0" presId="urn:microsoft.com/office/officeart/2005/8/layout/cycle2"/>
    <dgm:cxn modelId="{48A416A1-0703-4049-A0C4-1FE156F8357C}" type="presOf" srcId="{CADDA2AF-B303-49D1-9045-838AD79CA83D}" destId="{A474AD37-CA7D-402C-AD94-AEEA933A97AD}" srcOrd="0" destOrd="0" presId="urn:microsoft.com/office/officeart/2005/8/layout/cycle2"/>
    <dgm:cxn modelId="{D9D8ACAD-1184-47DE-85D4-142EA083E412}" srcId="{F5BE4DDE-4D38-4783-BC1B-6EA59ECE10B7}" destId="{726ADFD0-1C3F-4672-A857-5D8293A86026}" srcOrd="2" destOrd="0" parTransId="{D9CBF4EA-EBB8-4367-A9CE-DEADF5683218}" sibTransId="{CADDA2AF-B303-49D1-9045-838AD79CA83D}"/>
    <dgm:cxn modelId="{786D9ABE-9794-4539-9891-9054A85E5306}" type="presOf" srcId="{CADDA2AF-B303-49D1-9045-838AD79CA83D}" destId="{A818083A-51FE-4141-9658-D23AB7FCCC1F}" srcOrd="1" destOrd="0" presId="urn:microsoft.com/office/officeart/2005/8/layout/cycle2"/>
    <dgm:cxn modelId="{2EF5E0CD-5853-4CDC-B437-83E383AA7095}" srcId="{F5BE4DDE-4D38-4783-BC1B-6EA59ECE10B7}" destId="{A4EEF772-52BF-4048-BDB1-A2125245C3B0}" srcOrd="0" destOrd="0" parTransId="{DB2D4765-440D-4277-BF86-C02782D3A3C6}" sibTransId="{2F5EA1B7-608D-4C38-AB55-7EB855BD551C}"/>
    <dgm:cxn modelId="{E43937D6-EBE8-45C9-8289-D4FCA4FED181}" type="presOf" srcId="{A4EEF772-52BF-4048-BDB1-A2125245C3B0}" destId="{1DD996AD-23D7-4333-87D3-FDDD730AEB7C}" srcOrd="0" destOrd="0" presId="urn:microsoft.com/office/officeart/2005/8/layout/cycle2"/>
    <dgm:cxn modelId="{49DAF3FB-3409-4B37-9625-6D00EAC99894}" type="presOf" srcId="{2F5EA1B7-608D-4C38-AB55-7EB855BD551C}" destId="{0C7FDA4E-2685-4F98-8380-B2E09847B6DF}" srcOrd="1" destOrd="0" presId="urn:microsoft.com/office/officeart/2005/8/layout/cycle2"/>
    <dgm:cxn modelId="{43CDE8BE-E532-4083-B80E-2CB43B896612}" type="presParOf" srcId="{BB12CCC1-197F-458B-879B-7351C14BE0A7}" destId="{1DD996AD-23D7-4333-87D3-FDDD730AEB7C}" srcOrd="0" destOrd="0" presId="urn:microsoft.com/office/officeart/2005/8/layout/cycle2"/>
    <dgm:cxn modelId="{411F1218-C3B9-4F67-A31C-D071F81D19FD}" type="presParOf" srcId="{BB12CCC1-197F-458B-879B-7351C14BE0A7}" destId="{FEB89E35-15DC-49BD-A640-CD694FC4552C}" srcOrd="1" destOrd="0" presId="urn:microsoft.com/office/officeart/2005/8/layout/cycle2"/>
    <dgm:cxn modelId="{4FA9D3EE-FAA9-49E9-90AC-BDB3E751F610}" type="presParOf" srcId="{FEB89E35-15DC-49BD-A640-CD694FC4552C}" destId="{0C7FDA4E-2685-4F98-8380-B2E09847B6DF}" srcOrd="0" destOrd="0" presId="urn:microsoft.com/office/officeart/2005/8/layout/cycle2"/>
    <dgm:cxn modelId="{8E05576B-5585-4907-AF14-AD8F4F16F0DC}" type="presParOf" srcId="{BB12CCC1-197F-458B-879B-7351C14BE0A7}" destId="{731E91E2-42C6-437F-BA00-964CCBF2643B}" srcOrd="2" destOrd="0" presId="urn:microsoft.com/office/officeart/2005/8/layout/cycle2"/>
    <dgm:cxn modelId="{1FBC4524-3C8E-498D-9D69-B7E11D03038B}" type="presParOf" srcId="{BB12CCC1-197F-458B-879B-7351C14BE0A7}" destId="{FB2199B6-388E-4F6F-B6B2-327C700FE261}" srcOrd="3" destOrd="0" presId="urn:microsoft.com/office/officeart/2005/8/layout/cycle2"/>
    <dgm:cxn modelId="{2F4D355B-8C24-4C1A-BDAE-8A6720EA6CF0}" type="presParOf" srcId="{FB2199B6-388E-4F6F-B6B2-327C700FE261}" destId="{BFE57C74-3054-4F0D-8DD9-F47E8297AC00}" srcOrd="0" destOrd="0" presId="urn:microsoft.com/office/officeart/2005/8/layout/cycle2"/>
    <dgm:cxn modelId="{CA0EECCB-CCA6-4952-89D5-063740AEAADE}" type="presParOf" srcId="{BB12CCC1-197F-458B-879B-7351C14BE0A7}" destId="{D6FA10C2-853E-453C-9874-757A3702FE4F}" srcOrd="4" destOrd="0" presId="urn:microsoft.com/office/officeart/2005/8/layout/cycle2"/>
    <dgm:cxn modelId="{A4944CF4-F201-491B-8394-57B76027B5BB}" type="presParOf" srcId="{BB12CCC1-197F-458B-879B-7351C14BE0A7}" destId="{A474AD37-CA7D-402C-AD94-AEEA933A97AD}" srcOrd="5" destOrd="0" presId="urn:microsoft.com/office/officeart/2005/8/layout/cycle2"/>
    <dgm:cxn modelId="{B3096BA9-B960-4523-B3A5-483A213C78EE}" type="presParOf" srcId="{A474AD37-CA7D-402C-AD94-AEEA933A97AD}" destId="{A818083A-51FE-4141-9658-D23AB7FCCC1F}" srcOrd="0" destOrd="0" presId="urn:microsoft.com/office/officeart/2005/8/layout/cycle2"/>
    <dgm:cxn modelId="{8BE270D2-8ED3-4377-BBA0-41E076325ABD}" type="presParOf" srcId="{BB12CCC1-197F-458B-879B-7351C14BE0A7}" destId="{B5C0A546-4A34-4B8E-BF33-5866D63CB48B}" srcOrd="6" destOrd="0" presId="urn:microsoft.com/office/officeart/2005/8/layout/cycle2"/>
    <dgm:cxn modelId="{F378D86E-6353-41C8-80C0-BB17945FFDD6}" type="presParOf" srcId="{BB12CCC1-197F-458B-879B-7351C14BE0A7}" destId="{69E4597E-325F-40E6-8834-50FF816777D8}" srcOrd="7" destOrd="0" presId="urn:microsoft.com/office/officeart/2005/8/layout/cycle2"/>
    <dgm:cxn modelId="{35989CAA-922F-4AEF-9BBB-24AD5E7ED626}" type="presParOf" srcId="{69E4597E-325F-40E6-8834-50FF816777D8}" destId="{70120B93-6DBC-401A-BFD7-993CE723D428}" srcOrd="0" destOrd="0" presId="urn:microsoft.com/office/officeart/2005/8/layout/cycle2"/>
    <dgm:cxn modelId="{DE9753D1-9BC3-4EB2-895A-5AD20416F7DE}" type="presParOf" srcId="{BB12CCC1-197F-458B-879B-7351C14BE0A7}" destId="{2718F14A-7E5B-40FB-AE5D-9FE1D47D646A}" srcOrd="8" destOrd="0" presId="urn:microsoft.com/office/officeart/2005/8/layout/cycle2"/>
    <dgm:cxn modelId="{0098BC47-327C-4EF4-BD5B-0BE4C08ECFCA}" type="presParOf" srcId="{BB12CCC1-197F-458B-879B-7351C14BE0A7}" destId="{D3AFCD88-DED7-48DF-9104-6BAA8703AAC1}" srcOrd="9" destOrd="0" presId="urn:microsoft.com/office/officeart/2005/8/layout/cycle2"/>
    <dgm:cxn modelId="{43E6BFAE-EB24-4E78-9355-801F654290BB}" type="presParOf" srcId="{D3AFCD88-DED7-48DF-9104-6BAA8703AAC1}" destId="{B6851C0A-DDED-4CBC-922D-7E202CC605A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996AD-23D7-4333-87D3-FDDD730AEB7C}">
      <dsp:nvSpPr>
        <dsp:cNvPr id="0" name=""/>
        <dsp:cNvSpPr/>
      </dsp:nvSpPr>
      <dsp:spPr>
        <a:xfrm>
          <a:off x="1447801" y="0"/>
          <a:ext cx="2727879" cy="13645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Application need</a:t>
          </a:r>
        </a:p>
      </dsp:txBody>
      <dsp:txXfrm>
        <a:off x="1847290" y="199831"/>
        <a:ext cx="1928901" cy="964867"/>
      </dsp:txXfrm>
    </dsp:sp>
    <dsp:sp modelId="{FEB89E35-15DC-49BD-A640-CD694FC4552C}">
      <dsp:nvSpPr>
        <dsp:cNvPr id="0" name=""/>
        <dsp:cNvSpPr/>
      </dsp:nvSpPr>
      <dsp:spPr>
        <a:xfrm rot="774873" flipV="1">
          <a:off x="4152649" y="545696"/>
          <a:ext cx="581994" cy="404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4154184" y="613046"/>
        <a:ext cx="460625" cy="242739"/>
      </dsp:txXfrm>
    </dsp:sp>
    <dsp:sp modelId="{731E91E2-42C6-437F-BA00-964CCBF2643B}">
      <dsp:nvSpPr>
        <dsp:cNvPr id="0" name=""/>
        <dsp:cNvSpPr/>
      </dsp:nvSpPr>
      <dsp:spPr>
        <a:xfrm rot="899822">
          <a:off x="4641065" y="421744"/>
          <a:ext cx="2381262" cy="14361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Requirement process</a:t>
          </a:r>
        </a:p>
      </dsp:txBody>
      <dsp:txXfrm>
        <a:off x="4989793" y="632065"/>
        <a:ext cx="1683806" cy="1015523"/>
      </dsp:txXfrm>
    </dsp:sp>
    <dsp:sp modelId="{FB2199B6-388E-4F6F-B6B2-327C700FE261}">
      <dsp:nvSpPr>
        <dsp:cNvPr id="0" name=""/>
        <dsp:cNvSpPr/>
      </dsp:nvSpPr>
      <dsp:spPr>
        <a:xfrm rot="4090140">
          <a:off x="6028645" y="1974527"/>
          <a:ext cx="591910" cy="4107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067347" y="1999484"/>
        <a:ext cx="468680" cy="246460"/>
      </dsp:txXfrm>
    </dsp:sp>
    <dsp:sp modelId="{D6FA10C2-853E-453C-9874-757A3702FE4F}">
      <dsp:nvSpPr>
        <dsp:cNvPr id="0" name=""/>
        <dsp:cNvSpPr/>
      </dsp:nvSpPr>
      <dsp:spPr>
        <a:xfrm rot="20531261">
          <a:off x="5124704" y="2407180"/>
          <a:ext cx="2510788" cy="14484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Finished</a:t>
          </a:r>
          <a:r>
            <a:rPr lang="en-US" sz="900" kern="1200" dirty="0"/>
            <a:t> </a:t>
          </a:r>
          <a:r>
            <a:rPr lang="en-US" sz="1400" kern="1200" dirty="0"/>
            <a:t>Application</a:t>
          </a:r>
        </a:p>
      </dsp:txBody>
      <dsp:txXfrm>
        <a:off x="5492400" y="2619299"/>
        <a:ext cx="1775396" cy="1024201"/>
      </dsp:txXfrm>
    </dsp:sp>
    <dsp:sp modelId="{A474AD37-CA7D-402C-AD94-AEEA933A97AD}">
      <dsp:nvSpPr>
        <dsp:cNvPr id="0" name=""/>
        <dsp:cNvSpPr/>
      </dsp:nvSpPr>
      <dsp:spPr>
        <a:xfrm rot="9729481">
          <a:off x="4557884" y="3278416"/>
          <a:ext cx="587327" cy="4974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4703531" y="3355045"/>
        <a:ext cx="438091" cy="298473"/>
      </dsp:txXfrm>
    </dsp:sp>
    <dsp:sp modelId="{B5C0A546-4A34-4B8E-BF33-5866D63CB48B}">
      <dsp:nvSpPr>
        <dsp:cNvPr id="0" name=""/>
        <dsp:cNvSpPr/>
      </dsp:nvSpPr>
      <dsp:spPr>
        <a:xfrm rot="291987">
          <a:off x="2392533" y="3280219"/>
          <a:ext cx="2567971" cy="1442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Successes &amp; Challenges</a:t>
          </a:r>
        </a:p>
      </dsp:txBody>
      <dsp:txXfrm>
        <a:off x="2768604" y="3491509"/>
        <a:ext cx="1815829" cy="1020201"/>
      </dsp:txXfrm>
    </dsp:sp>
    <dsp:sp modelId="{69E4597E-325F-40E6-8834-50FF816777D8}">
      <dsp:nvSpPr>
        <dsp:cNvPr id="0" name=""/>
        <dsp:cNvSpPr/>
      </dsp:nvSpPr>
      <dsp:spPr>
        <a:xfrm rot="12997613">
          <a:off x="2213212" y="3110287"/>
          <a:ext cx="457104" cy="4972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2336804" y="3250647"/>
        <a:ext cx="319973" cy="298363"/>
      </dsp:txXfrm>
    </dsp:sp>
    <dsp:sp modelId="{2718F14A-7E5B-40FB-AE5D-9FE1D47D646A}">
      <dsp:nvSpPr>
        <dsp:cNvPr id="0" name=""/>
        <dsp:cNvSpPr/>
      </dsp:nvSpPr>
      <dsp:spPr>
        <a:xfrm rot="458669">
          <a:off x="466932" y="1845029"/>
          <a:ext cx="2447712" cy="136080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825391" y="2044314"/>
        <a:ext cx="1730794" cy="962231"/>
      </dsp:txXfrm>
    </dsp:sp>
    <dsp:sp modelId="{D3AFCD88-DED7-48DF-9104-6BAA8703AAC1}">
      <dsp:nvSpPr>
        <dsp:cNvPr id="0" name=""/>
        <dsp:cNvSpPr/>
      </dsp:nvSpPr>
      <dsp:spPr>
        <a:xfrm rot="18078395">
          <a:off x="1541667" y="1342048"/>
          <a:ext cx="715313" cy="4435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573627" y="1487597"/>
        <a:ext cx="582254" cy="2661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8/5/2021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8/5/2021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314062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3745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a:p>
        </p:txBody>
      </p:sp>
    </p:spTree>
    <p:extLst>
      <p:ext uri="{BB962C8B-B14F-4D97-AF65-F5344CB8AC3E}">
        <p14:creationId xmlns:p14="http://schemas.microsoft.com/office/powerpoint/2010/main" val="101252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428146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15</a:t>
            </a:fld>
            <a:endParaRPr lang="en-US"/>
          </a:p>
        </p:txBody>
      </p:sp>
    </p:spTree>
    <p:extLst>
      <p:ext uri="{BB962C8B-B14F-4D97-AF65-F5344CB8AC3E}">
        <p14:creationId xmlns:p14="http://schemas.microsoft.com/office/powerpoint/2010/main" val="96480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16</a:t>
            </a:fld>
            <a:endParaRPr lang="en-US"/>
          </a:p>
        </p:txBody>
      </p:sp>
    </p:spTree>
    <p:extLst>
      <p:ext uri="{BB962C8B-B14F-4D97-AF65-F5344CB8AC3E}">
        <p14:creationId xmlns:p14="http://schemas.microsoft.com/office/powerpoint/2010/main" val="416566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17</a:t>
            </a:fld>
            <a:endParaRPr lang="en-US"/>
          </a:p>
        </p:txBody>
      </p:sp>
    </p:spTree>
    <p:extLst>
      <p:ext uri="{BB962C8B-B14F-4D97-AF65-F5344CB8AC3E}">
        <p14:creationId xmlns:p14="http://schemas.microsoft.com/office/powerpoint/2010/main" val="3679640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19</a:t>
            </a:fld>
            <a:endParaRPr lang="en-US"/>
          </a:p>
        </p:txBody>
      </p:sp>
    </p:spTree>
    <p:extLst>
      <p:ext uri="{BB962C8B-B14F-4D97-AF65-F5344CB8AC3E}">
        <p14:creationId xmlns:p14="http://schemas.microsoft.com/office/powerpoint/2010/main" val="3233731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20</a:t>
            </a:fld>
            <a:endParaRPr lang="en-US"/>
          </a:p>
        </p:txBody>
      </p:sp>
    </p:spTree>
    <p:extLst>
      <p:ext uri="{BB962C8B-B14F-4D97-AF65-F5344CB8AC3E}">
        <p14:creationId xmlns:p14="http://schemas.microsoft.com/office/powerpoint/2010/main" val="372235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21</a:t>
            </a:fld>
            <a:endParaRPr lang="en-US"/>
          </a:p>
        </p:txBody>
      </p:sp>
    </p:spTree>
    <p:extLst>
      <p:ext uri="{BB962C8B-B14F-4D97-AF65-F5344CB8AC3E}">
        <p14:creationId xmlns:p14="http://schemas.microsoft.com/office/powerpoint/2010/main" val="252730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39032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373035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9898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3574748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8523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117053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653663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185582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8/5/2021</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8/5/2021</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8/5/2021</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8/5/2021</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8/5/2021</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8/5/2021</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8/5/2021</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8/5/2021</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2412" y="4038600"/>
            <a:ext cx="9144002" cy="1447800"/>
          </a:xfrm>
        </p:spPr>
        <p:txBody>
          <a:bodyPr>
            <a:normAutofit/>
          </a:bodyPr>
          <a:lstStyle/>
          <a:p>
            <a:r>
              <a:rPr lang="en-US" dirty="0">
                <a:latin typeface="Copperplate Gothic Bold" panose="020E0705020206020404" pitchFamily="34" charset="0"/>
              </a:rPr>
              <a:t>RECIPLEASE</a:t>
            </a:r>
          </a:p>
        </p:txBody>
      </p:sp>
      <p:sp>
        <p:nvSpPr>
          <p:cNvPr id="5" name="Subtitle 4"/>
          <p:cNvSpPr>
            <a:spLocks noGrp="1"/>
          </p:cNvSpPr>
          <p:nvPr>
            <p:ph type="subTitle" idx="1"/>
          </p:nvPr>
        </p:nvSpPr>
        <p:spPr>
          <a:xfrm>
            <a:off x="1141412" y="5562600"/>
            <a:ext cx="9601199" cy="1176336"/>
          </a:xfrm>
        </p:spPr>
        <p:txBody>
          <a:bodyPr>
            <a:noAutofit/>
          </a:bodyPr>
          <a:lstStyle/>
          <a:p>
            <a:r>
              <a:rPr lang="en-US" sz="1800" dirty="0">
                <a:solidFill>
                  <a:srgbClr val="002060"/>
                </a:solidFill>
              </a:rPr>
              <a:t>By</a:t>
            </a:r>
          </a:p>
          <a:p>
            <a:endParaRPr lang="en-US" sz="1800" dirty="0">
              <a:solidFill>
                <a:srgbClr val="002060"/>
              </a:solidFill>
            </a:endParaRPr>
          </a:p>
          <a:p>
            <a:r>
              <a:rPr lang="en-US" dirty="0">
                <a:solidFill>
                  <a:schemeClr val="accent1"/>
                </a:solidFill>
              </a:rPr>
              <a:t>THE  ‘A’ TEAM</a:t>
            </a:r>
            <a:r>
              <a:rPr lang="en-US" dirty="0">
                <a:solidFill>
                  <a:schemeClr val="accent2"/>
                </a:solidFill>
              </a:rPr>
              <a:t>	</a:t>
            </a:r>
          </a:p>
          <a:p>
            <a:r>
              <a:rPr lang="en-US" sz="1800" dirty="0">
                <a:solidFill>
                  <a:schemeClr val="tx2"/>
                </a:solidFill>
              </a:rPr>
              <a:t> </a:t>
            </a:r>
            <a:r>
              <a:rPr lang="en-US" sz="1800" dirty="0" err="1">
                <a:solidFill>
                  <a:schemeClr val="tx2"/>
                </a:solidFill>
              </a:rPr>
              <a:t>Issak</a:t>
            </a:r>
            <a:r>
              <a:rPr lang="en-US" sz="1800" dirty="0">
                <a:solidFill>
                  <a:schemeClr val="tx2"/>
                </a:solidFill>
              </a:rPr>
              <a:t> Galle, Kaitlin Cordell, Omonigho Odairi and Brandon </a:t>
            </a:r>
            <a:r>
              <a:rPr lang="en-US" sz="1800" dirty="0" err="1">
                <a:solidFill>
                  <a:schemeClr val="tx2"/>
                </a:solidFill>
              </a:rPr>
              <a:t>Wernke</a:t>
            </a:r>
            <a:endParaRPr lang="en-US" sz="1800" dirty="0">
              <a:solidFill>
                <a:schemeClr val="tx2"/>
              </a:solidFill>
            </a:endParaRPr>
          </a:p>
          <a:p>
            <a:r>
              <a:rPr lang="en-US" sz="1800" dirty="0">
                <a:solidFill>
                  <a:srgbClr val="002060"/>
                </a:solidFill>
              </a:rPr>
              <a:t>							</a:t>
            </a:r>
            <a:endParaRPr lang="en-US" sz="1800" dirty="0">
              <a:solidFill>
                <a:schemeClr val="tx2"/>
              </a:solidFill>
            </a:endParaRPr>
          </a:p>
          <a:p>
            <a:r>
              <a:rPr lang="en-US" sz="1800" dirty="0">
                <a:solidFill>
                  <a:srgbClr val="002060"/>
                </a:solidFill>
              </a:rPr>
              <a:t>								</a:t>
            </a:r>
            <a:endParaRPr lang="en-US" sz="1800" dirty="0">
              <a:solidFill>
                <a:schemeClr val="tx2"/>
              </a:solidFill>
            </a:endParaRPr>
          </a:p>
        </p:txBody>
      </p:sp>
      <p:pic>
        <p:nvPicPr>
          <p:cNvPr id="7" name="Picture Placeholder 6" descr="Basket filled with apples"/>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a:xfrm>
            <a:off x="1634550" y="889178"/>
            <a:ext cx="2592388" cy="3286125"/>
          </a:xfrm>
        </p:spPr>
      </p:pic>
      <p:pic>
        <p:nvPicPr>
          <p:cNvPr id="8" name="Picture Placeholder 7" descr="Close-up of cinnamon sticks and apples beside stack of plates and forks on table"/>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a:stretch>
            <a:fillRect/>
          </a:stretch>
        </p:blipFill>
        <p:spPr>
          <a:xfrm>
            <a:off x="4787506" y="889178"/>
            <a:ext cx="2592388" cy="3314700"/>
          </a:xfrm>
        </p:spPr>
      </p:pic>
      <p:pic>
        <p:nvPicPr>
          <p:cNvPr id="9" name="Picture Placeholder 8" descr="Slice of apple pie on plate"/>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Our Final Product</a:t>
            </a:r>
            <a:endParaRPr lang="en-US" dirty="0"/>
          </a:p>
        </p:txBody>
      </p:sp>
      <p:sp>
        <p:nvSpPr>
          <p:cNvPr id="3" name="Content Placeholder 2"/>
          <p:cNvSpPr>
            <a:spLocks noGrp="1"/>
          </p:cNvSpPr>
          <p:nvPr>
            <p:ph idx="1"/>
          </p:nvPr>
        </p:nvSpPr>
        <p:spPr>
          <a:xfrm>
            <a:off x="1522414" y="1600201"/>
            <a:ext cx="9144000" cy="4572000"/>
          </a:xfrm>
        </p:spPr>
        <p:txBody>
          <a:bodyPr>
            <a:normAutofit/>
          </a:bodyPr>
          <a:lstStyle/>
          <a:p>
            <a:pPr marL="45720" indent="0" algn="ctr">
              <a:buNone/>
            </a:pPr>
            <a:endParaRPr lang="en-US" sz="2800" dirty="0"/>
          </a:p>
          <a:p>
            <a:pPr marL="45720" indent="0" algn="ctr">
              <a:buNone/>
            </a:pPr>
            <a:r>
              <a:rPr lang="en-US" sz="2800" dirty="0"/>
              <a:t>A review of our initial idea and the requirements obtained, has delivered to us a product which we believe incorporates the solution to the cooking needs of people of all ages and different classes. Reciplease can be accessed though different devices and operating systems, for an interactive and seamless cooking spree.</a:t>
            </a:r>
          </a:p>
          <a:p>
            <a:pPr marL="45720" indent="0" algn="ctr">
              <a:buNone/>
            </a:pPr>
            <a:r>
              <a:rPr lang="en-US" sz="2800" dirty="0"/>
              <a:t> our feedback can be expressed in two words “fast and convenient”.</a:t>
            </a:r>
          </a:p>
          <a:p>
            <a:pPr marL="45720" indent="0" algn="ctr">
              <a:buNone/>
            </a:pPr>
            <a:endParaRPr lang="en-US" sz="28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2480317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581023"/>
          </a:xfrm>
        </p:spPr>
        <p:txBody>
          <a:bodyPr>
            <a:normAutofit/>
          </a:bodyPr>
          <a:lstStyle/>
          <a:p>
            <a:r>
              <a:rPr lang="fr-FR" dirty="0"/>
              <a:t>Reciplease </a:t>
            </a:r>
            <a:r>
              <a:rPr lang="en-US" sz="3600" dirty="0"/>
              <a:t>Flowchart Screens</a:t>
            </a:r>
            <a:endParaRPr lang="en-US" dirty="0"/>
          </a:p>
        </p:txBody>
      </p:sp>
      <p:sp>
        <p:nvSpPr>
          <p:cNvPr id="3" name="Content Placeholder 2"/>
          <p:cNvSpPr>
            <a:spLocks noGrp="1"/>
          </p:cNvSpPr>
          <p:nvPr>
            <p:ph idx="1"/>
          </p:nvPr>
        </p:nvSpPr>
        <p:spPr>
          <a:xfrm>
            <a:off x="1522414" y="1075456"/>
            <a:ext cx="9677398" cy="5607464"/>
          </a:xfrm>
        </p:spPr>
        <p:txBody>
          <a:bodyPr>
            <a:normAutofit/>
          </a:bodyPr>
          <a:lstStyle/>
          <a:p>
            <a:pPr marL="45720" indent="0">
              <a:buNone/>
            </a:pPr>
            <a:r>
              <a:rPr lang="en-US" dirty="0"/>
              <a:t>Homepage</a:t>
            </a:r>
          </a:p>
        </p:txBody>
      </p:sp>
      <p:sp>
        <p:nvSpPr>
          <p:cNvPr id="2" name="Rectangle 1">
            <a:extLst>
              <a:ext uri="{FF2B5EF4-FFF2-40B4-BE49-F238E27FC236}">
                <a16:creationId xmlns:a16="http://schemas.microsoft.com/office/drawing/2014/main" id="{FE10EF8F-B004-4A48-B8A8-A1D4FB2EF5C9}"/>
              </a:ext>
            </a:extLst>
          </p:cNvPr>
          <p:cNvSpPr/>
          <p:nvPr/>
        </p:nvSpPr>
        <p:spPr>
          <a:xfrm>
            <a:off x="1536063" y="1659732"/>
            <a:ext cx="1981200" cy="671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Homepage</a:t>
            </a:r>
          </a:p>
        </p:txBody>
      </p:sp>
      <p:sp>
        <p:nvSpPr>
          <p:cNvPr id="5" name="Rectangle 4">
            <a:extLst>
              <a:ext uri="{FF2B5EF4-FFF2-40B4-BE49-F238E27FC236}">
                <a16:creationId xmlns:a16="http://schemas.microsoft.com/office/drawing/2014/main" id="{B42AA2D4-6E8F-416D-9193-CC715B796CC2}"/>
              </a:ext>
            </a:extLst>
          </p:cNvPr>
          <p:cNvSpPr/>
          <p:nvPr/>
        </p:nvSpPr>
        <p:spPr>
          <a:xfrm>
            <a:off x="6732904" y="1592499"/>
            <a:ext cx="1815149" cy="671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Search for recipe</a:t>
            </a:r>
          </a:p>
        </p:txBody>
      </p:sp>
      <p:sp>
        <p:nvSpPr>
          <p:cNvPr id="6" name="Rectangle 5">
            <a:extLst>
              <a:ext uri="{FF2B5EF4-FFF2-40B4-BE49-F238E27FC236}">
                <a16:creationId xmlns:a16="http://schemas.microsoft.com/office/drawing/2014/main" id="{764705CF-5795-4432-8433-973F1F48DD5B}"/>
              </a:ext>
            </a:extLst>
          </p:cNvPr>
          <p:cNvSpPr/>
          <p:nvPr/>
        </p:nvSpPr>
        <p:spPr>
          <a:xfrm>
            <a:off x="6732904" y="2554688"/>
            <a:ext cx="1815149" cy="5838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Myrecipe page</a:t>
            </a:r>
          </a:p>
        </p:txBody>
      </p:sp>
      <p:sp>
        <p:nvSpPr>
          <p:cNvPr id="7" name="Rectangle 6">
            <a:extLst>
              <a:ext uri="{FF2B5EF4-FFF2-40B4-BE49-F238E27FC236}">
                <a16:creationId xmlns:a16="http://schemas.microsoft.com/office/drawing/2014/main" id="{A420A5EF-27D5-4D39-B442-55C45C14EDC9}"/>
              </a:ext>
            </a:extLst>
          </p:cNvPr>
          <p:cNvSpPr/>
          <p:nvPr/>
        </p:nvSpPr>
        <p:spPr>
          <a:xfrm>
            <a:off x="9108119" y="1596945"/>
            <a:ext cx="1828801" cy="671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Advanced search</a:t>
            </a:r>
          </a:p>
        </p:txBody>
      </p:sp>
      <p:cxnSp>
        <p:nvCxnSpPr>
          <p:cNvPr id="10" name="Straight Arrow Connector 9">
            <a:extLst>
              <a:ext uri="{FF2B5EF4-FFF2-40B4-BE49-F238E27FC236}">
                <a16:creationId xmlns:a16="http://schemas.microsoft.com/office/drawing/2014/main" id="{D9F57100-82B4-4337-92F5-C3391BDCBBC1}"/>
              </a:ext>
            </a:extLst>
          </p:cNvPr>
          <p:cNvCxnSpPr>
            <a:cxnSpLocks/>
          </p:cNvCxnSpPr>
          <p:nvPr/>
        </p:nvCxnSpPr>
        <p:spPr>
          <a:xfrm>
            <a:off x="8498519" y="1923651"/>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A3AB531-6E5A-4A08-9101-BE468C7CF037}"/>
              </a:ext>
            </a:extLst>
          </p:cNvPr>
          <p:cNvSpPr/>
          <p:nvPr/>
        </p:nvSpPr>
        <p:spPr>
          <a:xfrm>
            <a:off x="4099561" y="1689499"/>
            <a:ext cx="1981200" cy="671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Search</a:t>
            </a:r>
          </a:p>
        </p:txBody>
      </p:sp>
      <p:sp>
        <p:nvSpPr>
          <p:cNvPr id="15" name="Rectangle 14">
            <a:extLst>
              <a:ext uri="{FF2B5EF4-FFF2-40B4-BE49-F238E27FC236}">
                <a16:creationId xmlns:a16="http://schemas.microsoft.com/office/drawing/2014/main" id="{F22F0A78-6BDF-48D9-92D9-520226142323}"/>
              </a:ext>
            </a:extLst>
          </p:cNvPr>
          <p:cNvSpPr/>
          <p:nvPr/>
        </p:nvSpPr>
        <p:spPr>
          <a:xfrm>
            <a:off x="6744340" y="3516877"/>
            <a:ext cx="1803713" cy="5838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Favorites</a:t>
            </a:r>
          </a:p>
        </p:txBody>
      </p:sp>
      <p:sp>
        <p:nvSpPr>
          <p:cNvPr id="16" name="Rectangle 15">
            <a:extLst>
              <a:ext uri="{FF2B5EF4-FFF2-40B4-BE49-F238E27FC236}">
                <a16:creationId xmlns:a16="http://schemas.microsoft.com/office/drawing/2014/main" id="{0D302F4B-EF80-40B8-813E-D8EE65105435}"/>
              </a:ext>
            </a:extLst>
          </p:cNvPr>
          <p:cNvSpPr/>
          <p:nvPr/>
        </p:nvSpPr>
        <p:spPr>
          <a:xfrm>
            <a:off x="10111729" y="5951972"/>
            <a:ext cx="841127" cy="5869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Delete</a:t>
            </a:r>
          </a:p>
        </p:txBody>
      </p:sp>
      <p:sp>
        <p:nvSpPr>
          <p:cNvPr id="18" name="Rectangle 17">
            <a:extLst>
              <a:ext uri="{FF2B5EF4-FFF2-40B4-BE49-F238E27FC236}">
                <a16:creationId xmlns:a16="http://schemas.microsoft.com/office/drawing/2014/main" id="{758190B2-2DAA-4491-8EFD-06B4D5D4C90D}"/>
              </a:ext>
            </a:extLst>
          </p:cNvPr>
          <p:cNvSpPr/>
          <p:nvPr/>
        </p:nvSpPr>
        <p:spPr>
          <a:xfrm>
            <a:off x="6752912" y="4433246"/>
            <a:ext cx="1815149" cy="519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MyCart</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86A27E24-D243-4F02-A927-DACC0F3BF673}"/>
              </a:ext>
            </a:extLst>
          </p:cNvPr>
          <p:cNvSpPr/>
          <p:nvPr/>
        </p:nvSpPr>
        <p:spPr>
          <a:xfrm>
            <a:off x="10105802" y="5130156"/>
            <a:ext cx="849299" cy="5728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view</a:t>
            </a:r>
          </a:p>
        </p:txBody>
      </p:sp>
      <p:sp>
        <p:nvSpPr>
          <p:cNvPr id="20" name="Rectangle 19">
            <a:extLst>
              <a:ext uri="{FF2B5EF4-FFF2-40B4-BE49-F238E27FC236}">
                <a16:creationId xmlns:a16="http://schemas.microsoft.com/office/drawing/2014/main" id="{5D5AA961-9A01-41A5-B686-C1F79FB434BC}"/>
              </a:ext>
            </a:extLst>
          </p:cNvPr>
          <p:cNvSpPr/>
          <p:nvPr/>
        </p:nvSpPr>
        <p:spPr>
          <a:xfrm>
            <a:off x="9127168" y="5133141"/>
            <a:ext cx="948692" cy="5837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create</a:t>
            </a:r>
          </a:p>
        </p:txBody>
      </p:sp>
      <p:sp>
        <p:nvSpPr>
          <p:cNvPr id="21" name="Rectangle 20">
            <a:extLst>
              <a:ext uri="{FF2B5EF4-FFF2-40B4-BE49-F238E27FC236}">
                <a16:creationId xmlns:a16="http://schemas.microsoft.com/office/drawing/2014/main" id="{F7BD3D27-E5D8-47FA-9D6C-3581D26695C4}"/>
              </a:ext>
            </a:extLst>
          </p:cNvPr>
          <p:cNvSpPr/>
          <p:nvPr/>
        </p:nvSpPr>
        <p:spPr>
          <a:xfrm>
            <a:off x="9108119" y="4433246"/>
            <a:ext cx="1828801" cy="519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Shopping Cart</a:t>
            </a:r>
          </a:p>
        </p:txBody>
      </p:sp>
      <p:sp>
        <p:nvSpPr>
          <p:cNvPr id="22" name="Rectangle 21">
            <a:extLst>
              <a:ext uri="{FF2B5EF4-FFF2-40B4-BE49-F238E27FC236}">
                <a16:creationId xmlns:a16="http://schemas.microsoft.com/office/drawing/2014/main" id="{F7A5C13B-BC6F-4D50-A427-7F0E41614ADD}"/>
              </a:ext>
            </a:extLst>
          </p:cNvPr>
          <p:cNvSpPr/>
          <p:nvPr/>
        </p:nvSpPr>
        <p:spPr>
          <a:xfrm>
            <a:off x="4099561" y="3550564"/>
            <a:ext cx="1981200" cy="671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Sign-In</a:t>
            </a:r>
          </a:p>
        </p:txBody>
      </p:sp>
      <p:sp>
        <p:nvSpPr>
          <p:cNvPr id="23" name="Rectangle 22">
            <a:extLst>
              <a:ext uri="{FF2B5EF4-FFF2-40B4-BE49-F238E27FC236}">
                <a16:creationId xmlns:a16="http://schemas.microsoft.com/office/drawing/2014/main" id="{F60DC383-E38C-4578-80E6-4568F5354D96}"/>
              </a:ext>
            </a:extLst>
          </p:cNvPr>
          <p:cNvSpPr/>
          <p:nvPr/>
        </p:nvSpPr>
        <p:spPr>
          <a:xfrm>
            <a:off x="9120938" y="5966037"/>
            <a:ext cx="948692" cy="5728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update</a:t>
            </a:r>
          </a:p>
        </p:txBody>
      </p:sp>
      <p:sp>
        <p:nvSpPr>
          <p:cNvPr id="24" name="Rectangle 23">
            <a:extLst>
              <a:ext uri="{FF2B5EF4-FFF2-40B4-BE49-F238E27FC236}">
                <a16:creationId xmlns:a16="http://schemas.microsoft.com/office/drawing/2014/main" id="{6AF25119-195C-46ED-8EEF-7BE9806388D0}"/>
              </a:ext>
            </a:extLst>
          </p:cNvPr>
          <p:cNvSpPr/>
          <p:nvPr/>
        </p:nvSpPr>
        <p:spPr>
          <a:xfrm>
            <a:off x="4099561" y="2611557"/>
            <a:ext cx="1981200" cy="671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Sign up</a:t>
            </a:r>
          </a:p>
        </p:txBody>
      </p:sp>
      <p:sp>
        <p:nvSpPr>
          <p:cNvPr id="25" name="Rectangle 24">
            <a:extLst>
              <a:ext uri="{FF2B5EF4-FFF2-40B4-BE49-F238E27FC236}">
                <a16:creationId xmlns:a16="http://schemas.microsoft.com/office/drawing/2014/main" id="{B3DD7952-A8A0-492B-8950-35AE43B80ABB}"/>
              </a:ext>
            </a:extLst>
          </p:cNvPr>
          <p:cNvSpPr/>
          <p:nvPr/>
        </p:nvSpPr>
        <p:spPr>
          <a:xfrm>
            <a:off x="6776724" y="6076471"/>
            <a:ext cx="1771329" cy="519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Sign-Out</a:t>
            </a:r>
          </a:p>
        </p:txBody>
      </p:sp>
      <p:sp>
        <p:nvSpPr>
          <p:cNvPr id="26" name="Rectangle 25">
            <a:extLst>
              <a:ext uri="{FF2B5EF4-FFF2-40B4-BE49-F238E27FC236}">
                <a16:creationId xmlns:a16="http://schemas.microsoft.com/office/drawing/2014/main" id="{07C43589-9683-4154-9937-6AE6ADC6D26B}"/>
              </a:ext>
            </a:extLst>
          </p:cNvPr>
          <p:cNvSpPr/>
          <p:nvPr/>
        </p:nvSpPr>
        <p:spPr>
          <a:xfrm>
            <a:off x="6732904" y="5252243"/>
            <a:ext cx="1803713" cy="583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MyAccount</a:t>
            </a:r>
          </a:p>
        </p:txBody>
      </p:sp>
      <p:cxnSp>
        <p:nvCxnSpPr>
          <p:cNvPr id="28" name="Straight Arrow Connector 27">
            <a:extLst>
              <a:ext uri="{FF2B5EF4-FFF2-40B4-BE49-F238E27FC236}">
                <a16:creationId xmlns:a16="http://schemas.microsoft.com/office/drawing/2014/main" id="{68017013-6355-4585-8326-D6AC8785D74A}"/>
              </a:ext>
            </a:extLst>
          </p:cNvPr>
          <p:cNvCxnSpPr>
            <a:cxnSpLocks/>
          </p:cNvCxnSpPr>
          <p:nvPr/>
        </p:nvCxnSpPr>
        <p:spPr>
          <a:xfrm>
            <a:off x="6108065" y="3796467"/>
            <a:ext cx="636275" cy="1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72C303-C67A-422B-92E5-BCF6E5631EA8}"/>
              </a:ext>
            </a:extLst>
          </p:cNvPr>
          <p:cNvCxnSpPr>
            <a:cxnSpLocks/>
          </p:cNvCxnSpPr>
          <p:nvPr/>
        </p:nvCxnSpPr>
        <p:spPr>
          <a:xfrm>
            <a:off x="3503612" y="1964533"/>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7FD33F-BB58-4BD8-9751-223AD994B29A}"/>
              </a:ext>
            </a:extLst>
          </p:cNvPr>
          <p:cNvCxnSpPr>
            <a:cxnSpLocks/>
          </p:cNvCxnSpPr>
          <p:nvPr/>
        </p:nvCxnSpPr>
        <p:spPr>
          <a:xfrm flipV="1">
            <a:off x="6080761" y="2051676"/>
            <a:ext cx="652143" cy="165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ADBFD66-C4AA-4CF8-9DE1-F0485C96F844}"/>
              </a:ext>
            </a:extLst>
          </p:cNvPr>
          <p:cNvCxnSpPr>
            <a:cxnSpLocks/>
            <a:endCxn id="6" idx="1"/>
          </p:cNvCxnSpPr>
          <p:nvPr/>
        </p:nvCxnSpPr>
        <p:spPr>
          <a:xfrm flipV="1">
            <a:off x="6094412" y="2846589"/>
            <a:ext cx="638492" cy="872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5669D6-C63B-41A6-B6C1-EC2C56DC0395}"/>
              </a:ext>
            </a:extLst>
          </p:cNvPr>
          <p:cNvCxnSpPr>
            <a:cxnSpLocks/>
            <a:stCxn id="22" idx="3"/>
            <a:endCxn id="18" idx="1"/>
          </p:cNvCxnSpPr>
          <p:nvPr/>
        </p:nvCxnSpPr>
        <p:spPr>
          <a:xfrm>
            <a:off x="6080761" y="3886320"/>
            <a:ext cx="672151" cy="80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889CBA3-3F77-40E9-AAFD-42206F998AC2}"/>
              </a:ext>
            </a:extLst>
          </p:cNvPr>
          <p:cNvCxnSpPr>
            <a:cxnSpLocks/>
            <a:stCxn id="22" idx="3"/>
            <a:endCxn id="26" idx="1"/>
          </p:cNvCxnSpPr>
          <p:nvPr/>
        </p:nvCxnSpPr>
        <p:spPr>
          <a:xfrm>
            <a:off x="6080761" y="3886320"/>
            <a:ext cx="652143" cy="1657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F21262A-C3C5-4C09-A4FF-7ED9EA6FBC45}"/>
              </a:ext>
            </a:extLst>
          </p:cNvPr>
          <p:cNvCxnSpPr>
            <a:cxnSpLocks/>
            <a:stCxn id="22" idx="3"/>
            <a:endCxn id="25" idx="1"/>
          </p:cNvCxnSpPr>
          <p:nvPr/>
        </p:nvCxnSpPr>
        <p:spPr>
          <a:xfrm>
            <a:off x="6080761" y="3886320"/>
            <a:ext cx="695963" cy="245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E6C388-BA83-4A98-A03A-9DE6CCB27B5A}"/>
              </a:ext>
            </a:extLst>
          </p:cNvPr>
          <p:cNvCxnSpPr>
            <a:cxnSpLocks/>
            <a:stCxn id="18" idx="3"/>
          </p:cNvCxnSpPr>
          <p:nvPr/>
        </p:nvCxnSpPr>
        <p:spPr>
          <a:xfrm>
            <a:off x="8568061" y="4693122"/>
            <a:ext cx="540058"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72ECDB1-4DB4-4275-AF67-C6990AEBBF94}"/>
              </a:ext>
            </a:extLst>
          </p:cNvPr>
          <p:cNvCxnSpPr>
            <a:cxnSpLocks/>
          </p:cNvCxnSpPr>
          <p:nvPr/>
        </p:nvCxnSpPr>
        <p:spPr>
          <a:xfrm>
            <a:off x="8536617" y="5544143"/>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4117D19-48AE-43BB-B06A-C116EF7576BE}"/>
              </a:ext>
            </a:extLst>
          </p:cNvPr>
          <p:cNvCxnSpPr>
            <a:cxnSpLocks/>
          </p:cNvCxnSpPr>
          <p:nvPr/>
        </p:nvCxnSpPr>
        <p:spPr>
          <a:xfrm>
            <a:off x="8498519" y="5678781"/>
            <a:ext cx="1607283" cy="40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2BF69D-4751-4811-BDBE-7850EB458E4D}"/>
              </a:ext>
            </a:extLst>
          </p:cNvPr>
          <p:cNvCxnSpPr>
            <a:cxnSpLocks/>
          </p:cNvCxnSpPr>
          <p:nvPr/>
        </p:nvCxnSpPr>
        <p:spPr>
          <a:xfrm>
            <a:off x="8517568" y="5703203"/>
            <a:ext cx="590551" cy="57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402D72F-EBF6-4376-A812-4C643029D80B}"/>
              </a:ext>
            </a:extLst>
          </p:cNvPr>
          <p:cNvCxnSpPr>
            <a:cxnSpLocks/>
          </p:cNvCxnSpPr>
          <p:nvPr/>
        </p:nvCxnSpPr>
        <p:spPr>
          <a:xfrm>
            <a:off x="8567986" y="5678781"/>
            <a:ext cx="1569906" cy="27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40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671512"/>
          </a:xfrm>
        </p:spPr>
        <p:txBody>
          <a:bodyPr/>
          <a:lstStyle/>
          <a:p>
            <a:r>
              <a:rPr lang="fr-FR" dirty="0"/>
              <a:t>Reciplease App User Interface</a:t>
            </a:r>
            <a:endParaRPr lang="en-US" dirty="0"/>
          </a:p>
        </p:txBody>
      </p:sp>
      <p:sp>
        <p:nvSpPr>
          <p:cNvPr id="3" name="Content Placeholder 2"/>
          <p:cNvSpPr>
            <a:spLocks noGrp="1"/>
          </p:cNvSpPr>
          <p:nvPr>
            <p:ph idx="1"/>
          </p:nvPr>
        </p:nvSpPr>
        <p:spPr>
          <a:xfrm>
            <a:off x="1522414" y="990600"/>
            <a:ext cx="9144000" cy="5181601"/>
          </a:xfrm>
        </p:spPr>
        <p:txBody>
          <a:bodyPr>
            <a:normAutofit/>
          </a:bodyPr>
          <a:lstStyle/>
          <a:p>
            <a:pPr marL="45720" indent="0" algn="ctr">
              <a:buNone/>
            </a:pPr>
            <a:endParaRPr lang="en-US" sz="2800" dirty="0"/>
          </a:p>
          <a:p>
            <a:pPr marL="45720" indent="0">
              <a:buNone/>
            </a:pPr>
            <a:r>
              <a:rPr lang="en-US" sz="2800" dirty="0"/>
              <a:t>Reciplease can be accessed with or without  login details, a new user can </a:t>
            </a:r>
          </a:p>
          <a:p>
            <a:r>
              <a:rPr lang="en-US" sz="2800" dirty="0"/>
              <a:t>Sign-up, sign in and sign out of account.</a:t>
            </a:r>
          </a:p>
          <a:p>
            <a:pPr marL="45720" indent="0">
              <a:buNone/>
            </a:pPr>
            <a:endParaRPr lang="en-US" sz="2800" dirty="0"/>
          </a:p>
          <a:p>
            <a:r>
              <a:rPr lang="en-US" sz="2800" dirty="0"/>
              <a:t>Search and advanced search engine using names, cuisines, ingredients etc.</a:t>
            </a:r>
          </a:p>
          <a:p>
            <a:endParaRPr lang="en-US" sz="2800" dirty="0"/>
          </a:p>
          <a:p>
            <a:r>
              <a:rPr lang="en-US" sz="2800" dirty="0"/>
              <a:t>Instant information on timing, servings, difficulty etc.</a:t>
            </a:r>
          </a:p>
          <a:p>
            <a:pPr marL="45720" indent="0">
              <a:buNone/>
            </a:pPr>
            <a:endParaRPr lang="en-US" sz="2800" dirty="0"/>
          </a:p>
          <a:p>
            <a:pPr lvl="1"/>
            <a:endParaRPr lang="en-US" sz="26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4218519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671512"/>
          </a:xfrm>
        </p:spPr>
        <p:txBody>
          <a:bodyPr/>
          <a:lstStyle/>
          <a:p>
            <a:r>
              <a:rPr lang="fr-FR" dirty="0"/>
              <a:t>Reciplease App User Interface</a:t>
            </a:r>
            <a:endParaRPr lang="en-US" dirty="0"/>
          </a:p>
        </p:txBody>
      </p:sp>
      <p:sp>
        <p:nvSpPr>
          <p:cNvPr id="3" name="Content Placeholder 2"/>
          <p:cNvSpPr>
            <a:spLocks noGrp="1"/>
          </p:cNvSpPr>
          <p:nvPr>
            <p:ph idx="1"/>
          </p:nvPr>
        </p:nvSpPr>
        <p:spPr>
          <a:xfrm>
            <a:off x="1522414" y="990600"/>
            <a:ext cx="9144000" cy="5181601"/>
          </a:xfrm>
        </p:spPr>
        <p:txBody>
          <a:bodyPr>
            <a:normAutofit lnSpcReduction="10000"/>
          </a:bodyPr>
          <a:lstStyle/>
          <a:p>
            <a:pPr marL="45720" indent="0">
              <a:buNone/>
            </a:pPr>
            <a:r>
              <a:rPr lang="en-US" sz="2800" dirty="0"/>
              <a:t>A logged in user can access more features.</a:t>
            </a:r>
          </a:p>
          <a:p>
            <a:pPr marL="45720" indent="0">
              <a:buNone/>
            </a:pPr>
            <a:endParaRPr lang="en-US" sz="2800" dirty="0"/>
          </a:p>
          <a:p>
            <a:r>
              <a:rPr lang="en-US" sz="2800" dirty="0"/>
              <a:t>Access to a reciplease account.</a:t>
            </a:r>
          </a:p>
          <a:p>
            <a:pPr marL="45720" indent="0">
              <a:buNone/>
            </a:pPr>
            <a:endParaRPr lang="en-US" sz="2800" dirty="0"/>
          </a:p>
          <a:p>
            <a:r>
              <a:rPr lang="en-US" sz="2800" dirty="0"/>
              <a:t>Privilege to update and delete user account. </a:t>
            </a:r>
          </a:p>
          <a:p>
            <a:pPr marL="45720" indent="0">
              <a:buNone/>
            </a:pPr>
            <a:endParaRPr lang="en-US" sz="2800" dirty="0"/>
          </a:p>
          <a:p>
            <a:r>
              <a:rPr lang="en-US" sz="2800" dirty="0"/>
              <a:t>User can rate a recipe.</a:t>
            </a:r>
          </a:p>
          <a:p>
            <a:pPr marL="45720" indent="0">
              <a:buNone/>
            </a:pPr>
            <a:endParaRPr lang="en-US" sz="2800" dirty="0"/>
          </a:p>
          <a:p>
            <a:r>
              <a:rPr lang="en-US" sz="2800" dirty="0"/>
              <a:t>Ability to save favorite recipes .</a:t>
            </a:r>
            <a:endParaRPr lang="en-US" sz="26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2427063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671512"/>
          </a:xfrm>
        </p:spPr>
        <p:txBody>
          <a:bodyPr/>
          <a:lstStyle/>
          <a:p>
            <a:r>
              <a:rPr lang="fr-FR" dirty="0"/>
              <a:t>Reciplease App User Interface</a:t>
            </a:r>
            <a:endParaRPr lang="en-US" dirty="0"/>
          </a:p>
        </p:txBody>
      </p:sp>
      <p:sp>
        <p:nvSpPr>
          <p:cNvPr id="3" name="Content Placeholder 2"/>
          <p:cNvSpPr>
            <a:spLocks noGrp="1"/>
          </p:cNvSpPr>
          <p:nvPr>
            <p:ph idx="1"/>
          </p:nvPr>
        </p:nvSpPr>
        <p:spPr>
          <a:xfrm>
            <a:off x="1522414" y="990600"/>
            <a:ext cx="9144000" cy="5181601"/>
          </a:xfrm>
        </p:spPr>
        <p:txBody>
          <a:bodyPr>
            <a:normAutofit lnSpcReduction="10000"/>
          </a:bodyPr>
          <a:lstStyle/>
          <a:p>
            <a:pPr marL="45720" indent="0">
              <a:buNone/>
            </a:pPr>
            <a:endParaRPr lang="en-US" sz="2800" dirty="0"/>
          </a:p>
          <a:p>
            <a:r>
              <a:rPr lang="en-US" sz="2800" dirty="0"/>
              <a:t>User can create multiple Recipe.</a:t>
            </a:r>
          </a:p>
          <a:p>
            <a:pPr marL="45720" indent="0">
              <a:buNone/>
            </a:pPr>
            <a:endParaRPr lang="en-US" sz="2800" dirty="0"/>
          </a:p>
          <a:p>
            <a:r>
              <a:rPr lang="en-US" sz="2800" dirty="0"/>
              <a:t>Add and remove ingredients.</a:t>
            </a:r>
          </a:p>
          <a:p>
            <a:pPr marL="45720" indent="0">
              <a:buNone/>
            </a:pPr>
            <a:endParaRPr lang="en-US" sz="2800" dirty="0"/>
          </a:p>
          <a:p>
            <a:r>
              <a:rPr lang="en-US" sz="2800" dirty="0"/>
              <a:t>View recipes created.</a:t>
            </a:r>
          </a:p>
          <a:p>
            <a:pPr marL="45720" indent="0">
              <a:buNone/>
            </a:pPr>
            <a:endParaRPr lang="en-US" sz="2800" dirty="0"/>
          </a:p>
          <a:p>
            <a:r>
              <a:rPr lang="en-US" sz="2800" dirty="0"/>
              <a:t>Access to users own cookbook location in ‘myRecipe’. </a:t>
            </a:r>
          </a:p>
          <a:p>
            <a:pPr marL="45720" indent="0">
              <a:buNone/>
            </a:pPr>
            <a:r>
              <a:rPr lang="en-US" sz="2800" dirty="0"/>
              <a:t> </a:t>
            </a:r>
          </a:p>
          <a:p>
            <a:pPr marL="45720" indent="0">
              <a:buNone/>
            </a:pPr>
            <a:endParaRPr lang="en-US" sz="26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4176355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671512"/>
          </a:xfrm>
        </p:spPr>
        <p:txBody>
          <a:bodyPr/>
          <a:lstStyle/>
          <a:p>
            <a:r>
              <a:rPr lang="fr-FR" dirty="0"/>
              <a:t>Reciplease App User Interface</a:t>
            </a:r>
            <a:endParaRPr lang="en-US" dirty="0"/>
          </a:p>
        </p:txBody>
      </p:sp>
      <p:sp>
        <p:nvSpPr>
          <p:cNvPr id="3" name="Content Placeholder 2"/>
          <p:cNvSpPr>
            <a:spLocks noGrp="1"/>
          </p:cNvSpPr>
          <p:nvPr>
            <p:ph idx="1"/>
          </p:nvPr>
        </p:nvSpPr>
        <p:spPr>
          <a:xfrm>
            <a:off x="1522414" y="990600"/>
            <a:ext cx="9144000" cy="5181601"/>
          </a:xfrm>
        </p:spPr>
        <p:txBody>
          <a:bodyPr>
            <a:normAutofit lnSpcReduction="10000"/>
          </a:bodyPr>
          <a:lstStyle/>
          <a:p>
            <a:pPr marL="45720" indent="0">
              <a:buNone/>
            </a:pPr>
            <a:endParaRPr lang="en-US" sz="2800" dirty="0"/>
          </a:p>
          <a:p>
            <a:r>
              <a:rPr lang="en-US" sz="2800" dirty="0"/>
              <a:t>Ability to create a shopping list for ingredients.</a:t>
            </a:r>
          </a:p>
          <a:p>
            <a:pPr marL="45720" indent="0">
              <a:buNone/>
            </a:pPr>
            <a:endParaRPr lang="en-US" sz="2800" dirty="0"/>
          </a:p>
          <a:p>
            <a:r>
              <a:rPr lang="en-US" sz="2800" dirty="0"/>
              <a:t>Information on ingredients in shopping list</a:t>
            </a:r>
          </a:p>
          <a:p>
            <a:pPr marL="45720" indent="0">
              <a:buNone/>
            </a:pPr>
            <a:endParaRPr lang="en-US" sz="2800" dirty="0"/>
          </a:p>
          <a:p>
            <a:r>
              <a:rPr lang="en-US" sz="2800" dirty="0"/>
              <a:t>Seamless transfer of  list to Kroger cart.</a:t>
            </a:r>
          </a:p>
          <a:p>
            <a:pPr marL="45720" indent="0">
              <a:buNone/>
            </a:pPr>
            <a:endParaRPr lang="en-US" sz="2800" dirty="0"/>
          </a:p>
          <a:p>
            <a:r>
              <a:rPr lang="en-US" sz="2800" dirty="0"/>
              <a:t>Ability to provide feedback on recipe.</a:t>
            </a:r>
          </a:p>
          <a:p>
            <a:pPr marL="45720" indent="0">
              <a:buNone/>
            </a:pPr>
            <a:r>
              <a:rPr lang="en-US" sz="2800" dirty="0"/>
              <a:t> </a:t>
            </a:r>
          </a:p>
          <a:p>
            <a:pPr marL="45720" indent="0">
              <a:buNone/>
            </a:pPr>
            <a:endParaRPr lang="en-US" sz="26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4070079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671512"/>
          </a:xfrm>
        </p:spPr>
        <p:txBody>
          <a:bodyPr/>
          <a:lstStyle/>
          <a:p>
            <a:r>
              <a:rPr lang="fr-FR" dirty="0"/>
              <a:t>Reciplease App User Interface</a:t>
            </a:r>
            <a:endParaRPr lang="en-US" dirty="0"/>
          </a:p>
        </p:txBody>
      </p:sp>
      <p:sp>
        <p:nvSpPr>
          <p:cNvPr id="3" name="Content Placeholder 2"/>
          <p:cNvSpPr>
            <a:spLocks noGrp="1"/>
          </p:cNvSpPr>
          <p:nvPr>
            <p:ph idx="1"/>
          </p:nvPr>
        </p:nvSpPr>
        <p:spPr>
          <a:xfrm>
            <a:off x="1522414" y="990600"/>
            <a:ext cx="9144000" cy="5181601"/>
          </a:xfrm>
        </p:spPr>
        <p:txBody>
          <a:bodyPr>
            <a:normAutofit lnSpcReduction="10000"/>
          </a:bodyPr>
          <a:lstStyle/>
          <a:p>
            <a:pPr marL="45720" indent="0">
              <a:buNone/>
            </a:pPr>
            <a:endParaRPr lang="en-US" sz="2800" dirty="0"/>
          </a:p>
          <a:p>
            <a:r>
              <a:rPr lang="en-US" sz="2800" dirty="0"/>
              <a:t>User</a:t>
            </a:r>
          </a:p>
          <a:p>
            <a:pPr marL="45720" indent="0">
              <a:buNone/>
            </a:pPr>
            <a:endParaRPr lang="en-US" sz="2800" dirty="0"/>
          </a:p>
          <a:p>
            <a:r>
              <a:rPr lang="en-US" sz="2800" dirty="0"/>
              <a:t>User</a:t>
            </a:r>
          </a:p>
          <a:p>
            <a:pPr marL="45720" indent="0">
              <a:buNone/>
            </a:pPr>
            <a:endParaRPr lang="en-US" sz="2800" dirty="0"/>
          </a:p>
          <a:p>
            <a:r>
              <a:rPr lang="en-US" sz="2800" dirty="0"/>
              <a:t>User</a:t>
            </a:r>
          </a:p>
          <a:p>
            <a:pPr marL="45720" indent="0">
              <a:buNone/>
            </a:pPr>
            <a:endParaRPr lang="en-US" sz="2800" dirty="0"/>
          </a:p>
          <a:p>
            <a:r>
              <a:rPr lang="en-US" sz="2800" dirty="0"/>
              <a:t>User</a:t>
            </a:r>
          </a:p>
          <a:p>
            <a:pPr marL="45720" indent="0">
              <a:buNone/>
            </a:pPr>
            <a:r>
              <a:rPr lang="en-US" sz="2800" dirty="0"/>
              <a:t> </a:t>
            </a:r>
          </a:p>
          <a:p>
            <a:pPr marL="45720" indent="0">
              <a:buNone/>
            </a:pPr>
            <a:endParaRPr lang="en-US" sz="26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3518734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671512"/>
          </a:xfrm>
        </p:spPr>
        <p:txBody>
          <a:bodyPr/>
          <a:lstStyle/>
          <a:p>
            <a:r>
              <a:rPr lang="fr-FR" dirty="0"/>
              <a:t>Reciplease App User Interface</a:t>
            </a:r>
            <a:endParaRPr lang="en-US" dirty="0"/>
          </a:p>
        </p:txBody>
      </p:sp>
      <p:sp>
        <p:nvSpPr>
          <p:cNvPr id="3" name="Content Placeholder 2"/>
          <p:cNvSpPr>
            <a:spLocks noGrp="1"/>
          </p:cNvSpPr>
          <p:nvPr>
            <p:ph idx="1"/>
          </p:nvPr>
        </p:nvSpPr>
        <p:spPr>
          <a:xfrm>
            <a:off x="1522414" y="990600"/>
            <a:ext cx="9144000" cy="5181601"/>
          </a:xfrm>
        </p:spPr>
        <p:txBody>
          <a:bodyPr>
            <a:normAutofit lnSpcReduction="10000"/>
          </a:bodyPr>
          <a:lstStyle/>
          <a:p>
            <a:pPr marL="45720" indent="0">
              <a:buNone/>
            </a:pPr>
            <a:endParaRPr lang="en-US" sz="2800" dirty="0"/>
          </a:p>
          <a:p>
            <a:r>
              <a:rPr lang="en-US" sz="2800" dirty="0"/>
              <a:t>User</a:t>
            </a:r>
          </a:p>
          <a:p>
            <a:pPr marL="45720" indent="0">
              <a:buNone/>
            </a:pPr>
            <a:endParaRPr lang="en-US" sz="2800" dirty="0"/>
          </a:p>
          <a:p>
            <a:r>
              <a:rPr lang="en-US" sz="2800" dirty="0"/>
              <a:t>User</a:t>
            </a:r>
          </a:p>
          <a:p>
            <a:pPr marL="45720" indent="0">
              <a:buNone/>
            </a:pPr>
            <a:endParaRPr lang="en-US" sz="2800" dirty="0"/>
          </a:p>
          <a:p>
            <a:r>
              <a:rPr lang="en-US" sz="2800" dirty="0"/>
              <a:t>User</a:t>
            </a:r>
          </a:p>
          <a:p>
            <a:pPr marL="45720" indent="0">
              <a:buNone/>
            </a:pPr>
            <a:endParaRPr lang="en-US" sz="2800" dirty="0"/>
          </a:p>
          <a:p>
            <a:r>
              <a:rPr lang="en-US" sz="2800" dirty="0"/>
              <a:t>User</a:t>
            </a:r>
          </a:p>
          <a:p>
            <a:pPr marL="45720" indent="0">
              <a:buNone/>
            </a:pPr>
            <a:r>
              <a:rPr lang="en-US" sz="2800" dirty="0"/>
              <a:t> </a:t>
            </a:r>
          </a:p>
          <a:p>
            <a:pPr marL="45720" indent="0">
              <a:buNone/>
            </a:pPr>
            <a:endParaRPr lang="en-US" sz="2600"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3232290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normAutofit/>
          </a:bodyPr>
          <a:lstStyle/>
          <a:p>
            <a:r>
              <a:rPr lang="en-US" sz="2400" dirty="0"/>
              <a:t>Screenshots of some features</a:t>
            </a:r>
          </a:p>
        </p:txBody>
      </p:sp>
      <p:sp>
        <p:nvSpPr>
          <p:cNvPr id="13" name="Subtitle 12"/>
          <p:cNvSpPr>
            <a:spLocks noGrp="1"/>
          </p:cNvSpPr>
          <p:nvPr>
            <p:ph type="subTitle" idx="1"/>
          </p:nvPr>
        </p:nvSpPr>
        <p:spPr/>
        <p:txBody>
          <a:bodyPr>
            <a:normAutofit/>
          </a:bodyPr>
          <a:lstStyle/>
          <a:p>
            <a:r>
              <a:rPr lang="en-US" sz="1000" dirty="0"/>
              <a:t>Reciplease 2021</a:t>
            </a:r>
          </a:p>
        </p:txBody>
      </p:sp>
      <p:pic>
        <p:nvPicPr>
          <p:cNvPr id="3" name="Picture Placeholder 2">
            <a:extLst>
              <a:ext uri="{FF2B5EF4-FFF2-40B4-BE49-F238E27FC236}">
                <a16:creationId xmlns:a16="http://schemas.microsoft.com/office/drawing/2014/main" id="{DB99460A-EFBF-4430-B7A3-48B922D535C2}"/>
              </a:ext>
            </a:extLst>
          </p:cNvPr>
          <p:cNvPicPr>
            <a:picLocks noGrp="1" noChangeAspect="1"/>
          </p:cNvPicPr>
          <p:nvPr>
            <p:ph type="pic" sz="quarter" idx="13"/>
          </p:nvPr>
        </p:nvPicPr>
        <p:blipFill rotWithShape="1">
          <a:blip r:embed="rId2"/>
          <a:srcRect l="6821" r="6821"/>
          <a:stretch/>
        </p:blipFill>
        <p:spPr>
          <a:xfrm>
            <a:off x="5940424" y="710137"/>
            <a:ext cx="2743200" cy="3837430"/>
          </a:xfrm>
        </p:spPr>
      </p:pic>
      <p:pic>
        <p:nvPicPr>
          <p:cNvPr id="5" name="Picture 4">
            <a:extLst>
              <a:ext uri="{FF2B5EF4-FFF2-40B4-BE49-F238E27FC236}">
                <a16:creationId xmlns:a16="http://schemas.microsoft.com/office/drawing/2014/main" id="{CD15CF0B-EB51-4AF6-AAB0-FA3A95CC4389}"/>
              </a:ext>
            </a:extLst>
          </p:cNvPr>
          <p:cNvPicPr>
            <a:picLocks noChangeAspect="1"/>
          </p:cNvPicPr>
          <p:nvPr/>
        </p:nvPicPr>
        <p:blipFill>
          <a:blip r:embed="rId3"/>
          <a:stretch>
            <a:fillRect/>
          </a:stretch>
        </p:blipFill>
        <p:spPr>
          <a:xfrm>
            <a:off x="682773" y="701234"/>
            <a:ext cx="2819252" cy="3796284"/>
          </a:xfrm>
          <a:prstGeom prst="rect">
            <a:avLst/>
          </a:prstGeom>
        </p:spPr>
      </p:pic>
      <p:pic>
        <p:nvPicPr>
          <p:cNvPr id="7" name="Picture 6">
            <a:extLst>
              <a:ext uri="{FF2B5EF4-FFF2-40B4-BE49-F238E27FC236}">
                <a16:creationId xmlns:a16="http://schemas.microsoft.com/office/drawing/2014/main" id="{D8BFBD53-882C-4A08-83B4-CF8983273456}"/>
              </a:ext>
            </a:extLst>
          </p:cNvPr>
          <p:cNvPicPr>
            <a:picLocks noChangeAspect="1"/>
          </p:cNvPicPr>
          <p:nvPr/>
        </p:nvPicPr>
        <p:blipFill>
          <a:blip r:embed="rId4"/>
          <a:stretch>
            <a:fillRect/>
          </a:stretch>
        </p:blipFill>
        <p:spPr>
          <a:xfrm>
            <a:off x="8685212" y="701234"/>
            <a:ext cx="2743200" cy="3837430"/>
          </a:xfrm>
          <a:prstGeom prst="rect">
            <a:avLst/>
          </a:prstGeom>
        </p:spPr>
      </p:pic>
      <p:pic>
        <p:nvPicPr>
          <p:cNvPr id="9" name="Picture 8">
            <a:extLst>
              <a:ext uri="{FF2B5EF4-FFF2-40B4-BE49-F238E27FC236}">
                <a16:creationId xmlns:a16="http://schemas.microsoft.com/office/drawing/2014/main" id="{3FA6C808-1D81-42C2-98C9-FD0DEE1928BA}"/>
              </a:ext>
            </a:extLst>
          </p:cNvPr>
          <p:cNvPicPr>
            <a:picLocks noChangeAspect="1"/>
          </p:cNvPicPr>
          <p:nvPr/>
        </p:nvPicPr>
        <p:blipFill>
          <a:blip r:embed="rId5"/>
          <a:stretch>
            <a:fillRect/>
          </a:stretch>
        </p:blipFill>
        <p:spPr>
          <a:xfrm>
            <a:off x="3503613" y="701234"/>
            <a:ext cx="2438552" cy="3846334"/>
          </a:xfrm>
          <a:prstGeom prst="rect">
            <a:avLst/>
          </a:prstGeom>
        </p:spPr>
      </p:pic>
    </p:spTree>
    <p:extLst>
      <p:ext uri="{BB962C8B-B14F-4D97-AF65-F5344CB8AC3E}">
        <p14:creationId xmlns:p14="http://schemas.microsoft.com/office/powerpoint/2010/main" val="29931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Successes &amp; Challenges</a:t>
            </a:r>
            <a:endParaRPr lang="en-US" dirty="0"/>
          </a:p>
        </p:txBody>
      </p:sp>
      <p:sp>
        <p:nvSpPr>
          <p:cNvPr id="3" name="Content Placeholder 2"/>
          <p:cNvSpPr>
            <a:spLocks noGrp="1"/>
          </p:cNvSpPr>
          <p:nvPr>
            <p:ph idx="1"/>
          </p:nvPr>
        </p:nvSpPr>
        <p:spPr/>
        <p:txBody>
          <a:bodyPr>
            <a:normAutofit/>
          </a:bodyPr>
          <a:lstStyle/>
          <a:p>
            <a:pPr marL="45720" indent="0">
              <a:buNone/>
            </a:pPr>
            <a:r>
              <a:rPr lang="en-US" sz="2400" dirty="0"/>
              <a:t>‘Reciplease’ 1.0 is functional and ready for use with a few fixes required; however, there were challenges on this path to success.</a:t>
            </a:r>
          </a:p>
          <a:p>
            <a:pPr marL="45720" indent="0">
              <a:buNone/>
            </a:pPr>
            <a:r>
              <a:rPr lang="en-US" sz="2400" dirty="0"/>
              <a:t>Some of these challenges include:</a:t>
            </a:r>
          </a:p>
          <a:p>
            <a:r>
              <a:rPr lang="en-US" sz="2400" dirty="0"/>
              <a:t>…</a:t>
            </a:r>
          </a:p>
          <a:p>
            <a:r>
              <a:rPr lang="en-US" sz="2400" dirty="0"/>
              <a:t>….</a:t>
            </a:r>
          </a:p>
          <a:p>
            <a:r>
              <a:rPr lang="en-US" sz="2400" dirty="0"/>
              <a:t>….</a:t>
            </a:r>
          </a:p>
          <a:p>
            <a:r>
              <a:rPr lang="en-US" sz="2400" dirty="0"/>
              <a:t>….</a:t>
            </a:r>
          </a:p>
          <a:p>
            <a:pPr marL="45720" indent="0">
              <a:buNone/>
            </a:pPr>
            <a:endParaRPr lang="en-US" sz="2400" dirty="0"/>
          </a:p>
        </p:txBody>
      </p:sp>
    </p:spTree>
    <p:extLst>
      <p:ext uri="{BB962C8B-B14F-4D97-AF65-F5344CB8AC3E}">
        <p14:creationId xmlns:p14="http://schemas.microsoft.com/office/powerpoint/2010/main" val="1391726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Introduction</a:t>
            </a:r>
            <a:endParaRPr lang="en-US" dirty="0"/>
          </a:p>
        </p:txBody>
      </p:sp>
      <p:sp>
        <p:nvSpPr>
          <p:cNvPr id="3" name="Content Placeholder 2"/>
          <p:cNvSpPr>
            <a:spLocks noGrp="1"/>
          </p:cNvSpPr>
          <p:nvPr>
            <p:ph idx="1"/>
          </p:nvPr>
        </p:nvSpPr>
        <p:spPr/>
        <p:txBody>
          <a:bodyPr>
            <a:normAutofit/>
          </a:bodyPr>
          <a:lstStyle/>
          <a:p>
            <a:pPr marL="45720" indent="0" algn="ctr">
              <a:buNone/>
            </a:pPr>
            <a:endParaRPr lang="en-US" sz="2800" dirty="0">
              <a:solidFill>
                <a:schemeClr val="accent1">
                  <a:lumMod val="75000"/>
                </a:schemeClr>
              </a:solidFill>
            </a:endParaRPr>
          </a:p>
          <a:p>
            <a:pPr marL="45720" indent="0" algn="ctr">
              <a:buNone/>
            </a:pPr>
            <a:r>
              <a:rPr lang="en-US" sz="2800" dirty="0">
                <a:solidFill>
                  <a:schemeClr val="tx2"/>
                </a:solidFill>
              </a:rPr>
              <a:t>Life as we know it today is on a fast track, many people have resorted to fast food for three main reasons; time, cost and convenience; however, some still prefer to cook but in a more convenient, fast and interactive way.</a:t>
            </a:r>
          </a:p>
          <a:p>
            <a:pPr marL="45720" indent="0" algn="ctr">
              <a:buNone/>
            </a:pPr>
            <a:r>
              <a:rPr lang="en-US" sz="2800" dirty="0">
                <a:solidFill>
                  <a:schemeClr val="tx2"/>
                </a:solidFill>
              </a:rPr>
              <a:t>Reciplease is an online web recipe app created towards the resolution of these requirements and much more.</a:t>
            </a:r>
          </a:p>
          <a:p>
            <a:pPr marL="45720" indent="0" algn="ctr">
              <a:buNone/>
            </a:pPr>
            <a:r>
              <a:rPr lang="en-US" sz="2800" dirty="0">
                <a:solidFill>
                  <a:schemeClr val="accent1">
                    <a:lumMod val="75000"/>
                  </a:schemeClr>
                </a:solidFill>
              </a:rPr>
              <a:t> </a:t>
            </a:r>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Recommendations</a:t>
            </a:r>
            <a:endParaRPr lang="en-US" dirty="0"/>
          </a:p>
        </p:txBody>
      </p:sp>
      <p:sp>
        <p:nvSpPr>
          <p:cNvPr id="3" name="Content Placeholder 2"/>
          <p:cNvSpPr>
            <a:spLocks noGrp="1"/>
          </p:cNvSpPr>
          <p:nvPr>
            <p:ph idx="1"/>
          </p:nvPr>
        </p:nvSpPr>
        <p:spPr>
          <a:xfrm>
            <a:off x="1522414" y="1643063"/>
            <a:ext cx="9677398" cy="4529137"/>
          </a:xfrm>
        </p:spPr>
        <p:txBody>
          <a:bodyPr/>
          <a:lstStyle/>
          <a:p>
            <a:pPr marL="45720" indent="0">
              <a:buNone/>
            </a:pPr>
            <a:r>
              <a:rPr lang="en-US" sz="2400" dirty="0"/>
              <a:t>For future advancement and an outstanding performance of  ‘Reciplease App’, we would like to make the following recommendations:</a:t>
            </a:r>
          </a:p>
          <a:p>
            <a:r>
              <a:rPr lang="en-US" sz="2400" dirty="0"/>
              <a:t>Ability to share recipes with friends on Facebook, twitter etc.</a:t>
            </a:r>
          </a:p>
          <a:p>
            <a:r>
              <a:rPr lang="en-US" sz="2400" dirty="0"/>
              <a:t>Ability to save and transfer multiple recipes to Kroger cart at once.</a:t>
            </a:r>
          </a:p>
          <a:p>
            <a:r>
              <a:rPr lang="en-US" sz="2400" dirty="0"/>
              <a:t>Application can be extended to other API’s for an even more robust recipe database.</a:t>
            </a:r>
          </a:p>
          <a:p>
            <a:r>
              <a:rPr lang="en-US" sz="2400" dirty="0"/>
              <a:t>…</a:t>
            </a:r>
          </a:p>
          <a:p>
            <a:r>
              <a:rPr lang="en-US" sz="2400" dirty="0"/>
              <a:t>…</a:t>
            </a:r>
          </a:p>
          <a:p>
            <a:r>
              <a:rPr lang="en-US" sz="2400" dirty="0"/>
              <a:t>….</a:t>
            </a:r>
          </a:p>
          <a:p>
            <a:endParaRPr lang="en-US" dirty="0"/>
          </a:p>
        </p:txBody>
      </p:sp>
    </p:spTree>
    <p:extLst>
      <p:ext uri="{BB962C8B-B14F-4D97-AF65-F5344CB8AC3E}">
        <p14:creationId xmlns:p14="http://schemas.microsoft.com/office/powerpoint/2010/main" val="2368000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Conclusions</a:t>
            </a:r>
            <a:endParaRPr lang="en-US" dirty="0"/>
          </a:p>
        </p:txBody>
      </p:sp>
      <p:sp>
        <p:nvSpPr>
          <p:cNvPr id="3" name="Content Placeholder 2"/>
          <p:cNvSpPr>
            <a:spLocks noGrp="1"/>
          </p:cNvSpPr>
          <p:nvPr>
            <p:ph idx="1"/>
          </p:nvPr>
        </p:nvSpPr>
        <p:spPr/>
        <p:txBody>
          <a:bodyPr>
            <a:normAutofit/>
          </a:bodyPr>
          <a:lstStyle/>
          <a:p>
            <a:pPr marL="45720" indent="0">
              <a:buNone/>
            </a:pPr>
            <a:endParaRPr lang="en-US" sz="2400" dirty="0"/>
          </a:p>
          <a:p>
            <a:pPr marL="45720" indent="0" algn="ctr">
              <a:buNone/>
            </a:pPr>
            <a:r>
              <a:rPr lang="en-US" sz="2400" dirty="0"/>
              <a:t>Reciplease app is a quick response to users requirements for a cooking app. Its search engine is detailed enough to enable users find the exact recipe they desire. Users are able to create, update, and manage their accounts as well as their own recipes in a form of an organized cookbook. </a:t>
            </a:r>
          </a:p>
          <a:p>
            <a:pPr marL="45720" indent="0" algn="ctr">
              <a:buNone/>
            </a:pPr>
            <a:r>
              <a:rPr lang="en-US" sz="2400" dirty="0"/>
              <a:t>An interactive platform that also allows for rating, feedback and more uniquely provide users the ability to view the lowest prices of ingredients before the transfer of shopping list to a Kroger cart for an onward Kroger doorstep delivery if required. </a:t>
            </a:r>
          </a:p>
          <a:p>
            <a:pPr marL="45720" indent="0" algn="ctr">
              <a:buNone/>
            </a:pPr>
            <a:r>
              <a:rPr lang="en-US" sz="2400" dirty="0"/>
              <a:t>Reciplease is indeed a fast and convenient way to enjoy cooking!</a:t>
            </a:r>
          </a:p>
        </p:txBody>
      </p:sp>
    </p:spTree>
    <p:extLst>
      <p:ext uri="{BB962C8B-B14F-4D97-AF65-F5344CB8AC3E}">
        <p14:creationId xmlns:p14="http://schemas.microsoft.com/office/powerpoint/2010/main" val="1522352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2" y="685801"/>
            <a:ext cx="3886200" cy="2057399"/>
          </a:xfrm>
        </p:spPr>
        <p:txBody>
          <a:bodyPr>
            <a:normAutofit/>
          </a:bodyPr>
          <a:lstStyle/>
          <a:p>
            <a:r>
              <a:rPr lang="en-US" sz="4400" dirty="0">
                <a:latin typeface="Copperplate Gothic Bold" panose="020E0705020206020404" pitchFamily="34" charset="0"/>
              </a:rPr>
              <a:t>Reciplease</a:t>
            </a:r>
            <a:br>
              <a:rPr lang="en-US" sz="4400" dirty="0">
                <a:latin typeface="Copperplate Gothic Bold" panose="020E0705020206020404" pitchFamily="34" charset="0"/>
              </a:rPr>
            </a:br>
            <a:endParaRPr lang="en-US" sz="4400" dirty="0">
              <a:latin typeface="Copperplate Gothic Bold" panose="020E0705020206020404" pitchFamily="34" charset="0"/>
            </a:endParaRPr>
          </a:p>
        </p:txBody>
      </p:sp>
      <p:pic>
        <p:nvPicPr>
          <p:cNvPr id="5" name="Picture Placeholder 4" descr="Slice of apple pie on plat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a:xfrm>
            <a:off x="760412" y="647700"/>
            <a:ext cx="5914664" cy="5562600"/>
          </a:xfrm>
        </p:spPr>
      </p:pic>
      <p:sp>
        <p:nvSpPr>
          <p:cNvPr id="4" name="Text Placeholder 3"/>
          <p:cNvSpPr>
            <a:spLocks noGrp="1"/>
          </p:cNvSpPr>
          <p:nvPr>
            <p:ph type="body" sz="half" idx="2"/>
          </p:nvPr>
        </p:nvSpPr>
        <p:spPr>
          <a:xfrm>
            <a:off x="7923212" y="2133600"/>
            <a:ext cx="3124201" cy="4343400"/>
          </a:xfrm>
        </p:spPr>
        <p:txBody>
          <a:bodyPr>
            <a:normAutofit/>
          </a:bodyPr>
          <a:lstStyle/>
          <a:p>
            <a:r>
              <a:rPr lang="en-US" b="1" dirty="0">
                <a:solidFill>
                  <a:srgbClr val="C00000"/>
                </a:solidFill>
              </a:rPr>
              <a:t>……fast &amp; convenient.</a:t>
            </a: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r>
              <a:rPr lang="en-US" sz="4000" dirty="0"/>
              <a:t>Any questions?</a:t>
            </a:r>
          </a:p>
        </p:txBody>
      </p:sp>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Abstract</a:t>
            </a:r>
            <a:endParaRPr lang="en-US" dirty="0"/>
          </a:p>
        </p:txBody>
      </p:sp>
      <p:sp>
        <p:nvSpPr>
          <p:cNvPr id="3" name="Content Placeholder 2"/>
          <p:cNvSpPr>
            <a:spLocks noGrp="1"/>
          </p:cNvSpPr>
          <p:nvPr>
            <p:ph idx="1"/>
          </p:nvPr>
        </p:nvSpPr>
        <p:spPr/>
        <p:txBody>
          <a:bodyPr>
            <a:normAutofit/>
          </a:bodyPr>
          <a:lstStyle/>
          <a:p>
            <a:pPr marL="45720" indent="0" algn="ctr">
              <a:buNone/>
            </a:pPr>
            <a:endParaRPr lang="en-US" sz="2800" dirty="0">
              <a:solidFill>
                <a:schemeClr val="accent1">
                  <a:lumMod val="75000"/>
                </a:schemeClr>
              </a:solidFill>
            </a:endParaRPr>
          </a:p>
          <a:p>
            <a:pPr marL="45720" indent="0" algn="ctr">
              <a:buNone/>
            </a:pPr>
            <a:r>
              <a:rPr lang="en-US" sz="2800" dirty="0">
                <a:solidFill>
                  <a:schemeClr val="tx2"/>
                </a:solidFill>
              </a:rPr>
              <a:t>Reciplease is flexible, reliable and user friendly, implemented using ASP.net, Visual studio and SQL Server. Our ability to connect to the Recipe API for a robust database of recipes, and to the Kroger API to allow users  transfer personalized shopping list to a Kroger cart makes this project exceptional. </a:t>
            </a:r>
          </a:p>
          <a:p>
            <a:pPr marL="45720" indent="0" algn="ctr">
              <a:buNone/>
            </a:pPr>
            <a:endParaRPr lang="en-US" sz="2800" dirty="0">
              <a:solidFill>
                <a:schemeClr val="tx2"/>
              </a:solidFill>
            </a:endParaRPr>
          </a:p>
          <a:p>
            <a:pPr marL="45720" indent="0" algn="ctr">
              <a:buNone/>
            </a:pPr>
            <a:r>
              <a:rPr lang="en-US" sz="2800" dirty="0">
                <a:solidFill>
                  <a:schemeClr val="accent1">
                    <a:lumMod val="75000"/>
                  </a:schemeClr>
                </a:solidFill>
              </a:rPr>
              <a:t> </a:t>
            </a:r>
          </a:p>
        </p:txBody>
      </p:sp>
    </p:spTree>
    <p:extLst>
      <p:ext uri="{BB962C8B-B14F-4D97-AF65-F5344CB8AC3E}">
        <p14:creationId xmlns:p14="http://schemas.microsoft.com/office/powerpoint/2010/main" val="2075990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t>
            </a:r>
          </a:p>
        </p:txBody>
      </p:sp>
      <p:sp>
        <p:nvSpPr>
          <p:cNvPr id="2" name="Content Placeholder 1"/>
          <p:cNvSpPr>
            <a:spLocks noGrp="1"/>
          </p:cNvSpPr>
          <p:nvPr>
            <p:ph sz="half" idx="1"/>
          </p:nvPr>
        </p:nvSpPr>
        <p:spPr>
          <a:xfrm>
            <a:off x="1751012" y="1752600"/>
            <a:ext cx="1600200" cy="4419600"/>
          </a:xfrm>
        </p:spPr>
        <p:txBody>
          <a:bodyPr/>
          <a:lstStyle/>
          <a:p>
            <a:pPr marL="45720" indent="0">
              <a:buNone/>
            </a:pPr>
            <a:r>
              <a:rPr lang="en-US" dirty="0"/>
              <a:t>CPDM Project</a:t>
            </a:r>
          </a:p>
          <a:p>
            <a:pPr marL="45720" indent="0">
              <a:buNone/>
            </a:pPr>
            <a:endParaRPr lang="en-US" dirty="0"/>
          </a:p>
        </p:txBody>
      </p:sp>
      <p:graphicFrame>
        <p:nvGraphicFramePr>
          <p:cNvPr id="5" name="Content Placeholder 4" descr="Basic Cycle diagram showing 5 steps inside small circles arranged clockwise in a big circle with arrows pointing from one small circle to the next"/>
          <p:cNvGraphicFramePr>
            <a:graphicFrameLocks noGrp="1"/>
          </p:cNvGraphicFramePr>
          <p:nvPr>
            <p:ph sz="half" idx="2"/>
            <p:extLst>
              <p:ext uri="{D42A27DB-BD31-4B8C-83A1-F6EECF244321}">
                <p14:modId xmlns:p14="http://schemas.microsoft.com/office/powerpoint/2010/main" val="145980575"/>
              </p:ext>
            </p:extLst>
          </p:nvPr>
        </p:nvGraphicFramePr>
        <p:xfrm>
          <a:off x="2513012" y="1295400"/>
          <a:ext cx="8382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32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Overall Need</a:t>
            </a:r>
            <a:endParaRPr lang="en-US" dirty="0"/>
          </a:p>
        </p:txBody>
      </p:sp>
      <p:sp>
        <p:nvSpPr>
          <p:cNvPr id="3" name="Content Placeholder 2"/>
          <p:cNvSpPr>
            <a:spLocks noGrp="1"/>
          </p:cNvSpPr>
          <p:nvPr>
            <p:ph idx="1"/>
          </p:nvPr>
        </p:nvSpPr>
        <p:spPr>
          <a:xfrm>
            <a:off x="1522414" y="1371601"/>
            <a:ext cx="9144000" cy="4800600"/>
          </a:xfrm>
        </p:spPr>
        <p:txBody>
          <a:bodyPr>
            <a:normAutofit/>
          </a:bodyPr>
          <a:lstStyle/>
          <a:p>
            <a:pPr marL="45720" indent="0">
              <a:buNone/>
            </a:pPr>
            <a:endParaRPr lang="en-US" dirty="0"/>
          </a:p>
          <a:p>
            <a:pPr marL="45720" indent="0">
              <a:buNone/>
            </a:pPr>
            <a:r>
              <a:rPr lang="en-US" sz="2600" dirty="0"/>
              <a:t>Reciplease has been carefully designed following extensive users requirements, created to meet the needs of different categories of users. </a:t>
            </a:r>
          </a:p>
          <a:p>
            <a:pPr marL="45720" indent="0">
              <a:buNone/>
            </a:pPr>
            <a:r>
              <a:rPr lang="en-US" sz="2600" dirty="0"/>
              <a:t>Eating is vital, therefore this app is geared towards meeting the needs of those who like to cook, help others learn how to cook, provide nutritional information on all recipes for health concerns, encourage personalized cookbooks, all in an interactive platform. </a:t>
            </a:r>
          </a:p>
          <a:p>
            <a:pPr marL="45720" indent="0">
              <a:buNone/>
            </a:pPr>
            <a:r>
              <a:rPr lang="en-US" sz="2600" dirty="0"/>
              <a:t>It is our utmost desire that ‘reciplease’ will be used widely to its full capacity.</a:t>
            </a:r>
          </a:p>
          <a:p>
            <a:pPr marL="45720" indent="0">
              <a:buNone/>
            </a:pPr>
            <a:endParaRPr lang="en-US" dirty="0"/>
          </a:p>
        </p:txBody>
      </p:sp>
    </p:spTree>
    <p:extLst>
      <p:ext uri="{BB962C8B-B14F-4D97-AF65-F5344CB8AC3E}">
        <p14:creationId xmlns:p14="http://schemas.microsoft.com/office/powerpoint/2010/main" val="1520732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Our research process </a:t>
            </a:r>
            <a:endParaRPr lang="en-US" dirty="0"/>
          </a:p>
        </p:txBody>
      </p:sp>
      <p:sp>
        <p:nvSpPr>
          <p:cNvPr id="3" name="Content Placeholder 2"/>
          <p:cNvSpPr>
            <a:spLocks noGrp="1"/>
          </p:cNvSpPr>
          <p:nvPr>
            <p:ph idx="1"/>
          </p:nvPr>
        </p:nvSpPr>
        <p:spPr>
          <a:xfrm>
            <a:off x="1522414" y="1143001"/>
            <a:ext cx="9144000" cy="4876800"/>
          </a:xfrm>
        </p:spPr>
        <p:txBody>
          <a:bodyPr>
            <a:normAutofit/>
          </a:bodyPr>
          <a:lstStyle/>
          <a:p>
            <a:pPr marL="45720" indent="0">
              <a:buNone/>
            </a:pPr>
            <a:endParaRPr lang="en-US" dirty="0"/>
          </a:p>
          <a:p>
            <a:pPr marL="45720" indent="0">
              <a:buNone/>
            </a:pPr>
            <a:endParaRPr lang="en-US" dirty="0"/>
          </a:p>
          <a:p>
            <a:pPr marL="45720" indent="0" algn="ctr">
              <a:buNone/>
            </a:pPr>
            <a:r>
              <a:rPr lang="en-US" sz="2800" dirty="0"/>
              <a:t>After the decision on our project topic, we realized that we had chosen a path for the masses and everyone in the ‘A’ team went on to gather information via different methods which include one-on-one interviews, group interviews, online research, and focus group expectations and feedback sessions with several participants of all ages; cooks and non-cooks, professionals and non professionals of different fields including the young.</a:t>
            </a:r>
          </a:p>
          <a:p>
            <a:pPr marL="45720" indent="0">
              <a:buNone/>
            </a:pPr>
            <a:endParaRPr lang="en-US" dirty="0"/>
          </a:p>
        </p:txBody>
      </p:sp>
    </p:spTree>
    <p:extLst>
      <p:ext uri="{BB962C8B-B14F-4D97-AF65-F5344CB8AC3E}">
        <p14:creationId xmlns:p14="http://schemas.microsoft.com/office/powerpoint/2010/main" val="2921269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Research feedback</a:t>
            </a:r>
            <a:endParaRPr lang="en-US" dirty="0"/>
          </a:p>
        </p:txBody>
      </p:sp>
      <p:sp>
        <p:nvSpPr>
          <p:cNvPr id="3" name="Content Placeholder 2"/>
          <p:cNvSpPr>
            <a:spLocks noGrp="1"/>
          </p:cNvSpPr>
          <p:nvPr>
            <p:ph idx="1"/>
          </p:nvPr>
        </p:nvSpPr>
        <p:spPr>
          <a:xfrm>
            <a:off x="1522414" y="1462089"/>
            <a:ext cx="9144000" cy="4710112"/>
          </a:xfrm>
        </p:spPr>
        <p:txBody>
          <a:bodyPr>
            <a:normAutofit/>
          </a:bodyPr>
          <a:lstStyle/>
          <a:p>
            <a:r>
              <a:rPr lang="en-US" dirty="0"/>
              <a:t>Basic </a:t>
            </a:r>
            <a:r>
              <a:rPr lang="en-US"/>
              <a:t>question:</a:t>
            </a:r>
            <a:endParaRPr lang="en-US" dirty="0"/>
          </a:p>
        </p:txBody>
      </p:sp>
      <p:graphicFrame>
        <p:nvGraphicFramePr>
          <p:cNvPr id="9" name="Chart 8">
            <a:extLst>
              <a:ext uri="{FF2B5EF4-FFF2-40B4-BE49-F238E27FC236}">
                <a16:creationId xmlns:a16="http://schemas.microsoft.com/office/drawing/2014/main" id="{6947572F-2547-4EA2-8847-E6C754C14AA5}"/>
              </a:ext>
            </a:extLst>
          </p:cNvPr>
          <p:cNvGraphicFramePr/>
          <p:nvPr>
            <p:extLst>
              <p:ext uri="{D42A27DB-BD31-4B8C-83A1-F6EECF244321}">
                <p14:modId xmlns:p14="http://schemas.microsoft.com/office/powerpoint/2010/main" val="2615675284"/>
              </p:ext>
            </p:extLst>
          </p:nvPr>
        </p:nvGraphicFramePr>
        <p:xfrm>
          <a:off x="2031471" y="1905000"/>
          <a:ext cx="8125883" cy="42326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25B4B900-D30D-48D4-AB2A-868AA0A11160}"/>
              </a:ext>
            </a:extLst>
          </p:cNvPr>
          <p:cNvGraphicFramePr/>
          <p:nvPr>
            <p:extLst>
              <p:ext uri="{D42A27DB-BD31-4B8C-83A1-F6EECF244321}">
                <p14:modId xmlns:p14="http://schemas.microsoft.com/office/powerpoint/2010/main" val="1304453673"/>
              </p:ext>
            </p:extLst>
          </p:nvPr>
        </p:nvGraphicFramePr>
        <p:xfrm>
          <a:off x="2031470" y="1981199"/>
          <a:ext cx="8125883" cy="41218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38744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Research feedback </a:t>
            </a:r>
            <a:endParaRPr lang="en-US" dirty="0"/>
          </a:p>
        </p:txBody>
      </p:sp>
      <p:sp>
        <p:nvSpPr>
          <p:cNvPr id="3" name="Content Placeholder 2"/>
          <p:cNvSpPr>
            <a:spLocks noGrp="1"/>
          </p:cNvSpPr>
          <p:nvPr>
            <p:ph idx="1"/>
          </p:nvPr>
        </p:nvSpPr>
        <p:spPr>
          <a:xfrm>
            <a:off x="1522414" y="1905000"/>
            <a:ext cx="9144000" cy="4529137"/>
          </a:xfrm>
        </p:spPr>
        <p:txBody>
          <a:bodyPr>
            <a:normAutofit/>
          </a:bodyPr>
          <a:lstStyle/>
          <a:p>
            <a:pPr marL="45720" indent="0">
              <a:buNone/>
            </a:pPr>
            <a:r>
              <a:rPr lang="en-US" sz="2400" dirty="0"/>
              <a:t>Our research proved to us that majority of people would like to cook if our application would meet the following :</a:t>
            </a:r>
          </a:p>
          <a:p>
            <a:r>
              <a:rPr lang="en-US" sz="2400" dirty="0"/>
              <a:t>An app that has all the cookbooks in one location.</a:t>
            </a:r>
          </a:p>
          <a:p>
            <a:r>
              <a:rPr lang="en-US" sz="2400" dirty="0"/>
              <a:t>Easy search engine for any meal recipe, for example using abbreviated names. </a:t>
            </a:r>
          </a:p>
          <a:p>
            <a:r>
              <a:rPr lang="en-US" sz="2400" dirty="0"/>
              <a:t>Clear instructions on meal preparation including images.</a:t>
            </a:r>
          </a:p>
          <a:p>
            <a:r>
              <a:rPr lang="en-US" sz="2400" dirty="0"/>
              <a:t>Recipe Information  at a glance for example, difficulty level, time etc. </a:t>
            </a:r>
          </a:p>
          <a:p>
            <a:r>
              <a:rPr lang="en-US" sz="2400" dirty="0"/>
              <a:t>Complete health/nutritional information of each meal.</a:t>
            </a:r>
          </a:p>
          <a:p>
            <a:endParaRPr lang="en-US" sz="2400" dirty="0"/>
          </a:p>
          <a:p>
            <a:pPr marL="45720" indent="0">
              <a:buNone/>
            </a:pPr>
            <a:endParaRPr lang="en-US" dirty="0"/>
          </a:p>
        </p:txBody>
      </p:sp>
    </p:spTree>
    <p:extLst>
      <p:ext uri="{BB962C8B-B14F-4D97-AF65-F5344CB8AC3E}">
        <p14:creationId xmlns:p14="http://schemas.microsoft.com/office/powerpoint/2010/main" val="161659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319088"/>
            <a:ext cx="9144000" cy="823912"/>
          </a:xfrm>
        </p:spPr>
        <p:txBody>
          <a:bodyPr/>
          <a:lstStyle/>
          <a:p>
            <a:r>
              <a:rPr lang="fr-FR" dirty="0"/>
              <a:t>Research feedback </a:t>
            </a:r>
            <a:endParaRPr lang="en-US" dirty="0"/>
          </a:p>
        </p:txBody>
      </p:sp>
      <p:sp>
        <p:nvSpPr>
          <p:cNvPr id="3" name="Content Placeholder 2"/>
          <p:cNvSpPr>
            <a:spLocks noGrp="1"/>
          </p:cNvSpPr>
          <p:nvPr>
            <p:ph idx="1"/>
          </p:nvPr>
        </p:nvSpPr>
        <p:spPr>
          <a:xfrm>
            <a:off x="1522414" y="1066800"/>
            <a:ext cx="9144000" cy="5105400"/>
          </a:xfrm>
        </p:spPr>
        <p:txBody>
          <a:bodyPr>
            <a:normAutofit/>
          </a:bodyPr>
          <a:lstStyle/>
          <a:p>
            <a:pPr marL="45720" indent="0">
              <a:buNone/>
            </a:pPr>
            <a:endParaRPr lang="en-US" sz="2400" dirty="0"/>
          </a:p>
          <a:p>
            <a:r>
              <a:rPr lang="en-US" sz="2400" dirty="0"/>
              <a:t>A platform to develop or organize a self cookbook. </a:t>
            </a:r>
          </a:p>
          <a:p>
            <a:pPr marL="45720" indent="0">
              <a:buNone/>
            </a:pPr>
            <a:endParaRPr lang="en-US" sz="2400" dirty="0"/>
          </a:p>
          <a:p>
            <a:r>
              <a:rPr lang="en-US" sz="2400" dirty="0"/>
              <a:t>Ability to save or remove a particular recipe.</a:t>
            </a:r>
          </a:p>
          <a:p>
            <a:endParaRPr lang="en-US" sz="2400" dirty="0"/>
          </a:p>
          <a:p>
            <a:r>
              <a:rPr lang="en-US" sz="2400" dirty="0"/>
              <a:t>Ability to create, edit, and delete ingredients, especially for already existing ingredients.</a:t>
            </a:r>
          </a:p>
          <a:p>
            <a:endParaRPr lang="en-US" sz="2400" dirty="0"/>
          </a:p>
          <a:p>
            <a:r>
              <a:rPr lang="en-US" sz="2400" dirty="0"/>
              <a:t>The convenience of making and transferring a shopping list to a grocery store that has the option for home delivery. </a:t>
            </a:r>
          </a:p>
          <a:p>
            <a:endParaRPr lang="en-US" sz="2400" dirty="0"/>
          </a:p>
          <a:p>
            <a:pPr marL="45720" indent="0">
              <a:buNone/>
            </a:pPr>
            <a:endParaRPr lang="en-US" dirty="0"/>
          </a:p>
        </p:txBody>
      </p:sp>
    </p:spTree>
    <p:extLst>
      <p:ext uri="{BB962C8B-B14F-4D97-AF65-F5344CB8AC3E}">
        <p14:creationId xmlns:p14="http://schemas.microsoft.com/office/powerpoint/2010/main" val="1779850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31.potx" id="{8F8E9E25-2C38-4717-A833-0DAE028C25C2}" vid="{14501FF6-4632-48E1-9292-473BD8D8197B}"/>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4898</TotalTime>
  <Words>1042</Words>
  <Application>Microsoft Office PowerPoint</Application>
  <PresentationFormat>Custom</PresentationFormat>
  <Paragraphs>189</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Cambria</vt:lpstr>
      <vt:lpstr>Copperplate Gothic Bold</vt:lpstr>
      <vt:lpstr>Food Gourmet 16x9</vt:lpstr>
      <vt:lpstr>RECIPLEASE</vt:lpstr>
      <vt:lpstr>Introduction</vt:lpstr>
      <vt:lpstr>Abstract</vt:lpstr>
      <vt:lpstr>Contents</vt:lpstr>
      <vt:lpstr>Overall Need</vt:lpstr>
      <vt:lpstr>Our research process </vt:lpstr>
      <vt:lpstr>Research feedback</vt:lpstr>
      <vt:lpstr>Research feedback </vt:lpstr>
      <vt:lpstr>Research feedback </vt:lpstr>
      <vt:lpstr>Our Final Product</vt:lpstr>
      <vt:lpstr>Reciplease Flowchart Screens</vt:lpstr>
      <vt:lpstr>Reciplease App User Interface</vt:lpstr>
      <vt:lpstr>Reciplease App User Interface</vt:lpstr>
      <vt:lpstr>Reciplease App User Interface</vt:lpstr>
      <vt:lpstr>Reciplease App User Interface</vt:lpstr>
      <vt:lpstr>Reciplease App User Interface</vt:lpstr>
      <vt:lpstr>Reciplease App User Interface</vt:lpstr>
      <vt:lpstr>Screenshots of some features</vt:lpstr>
      <vt:lpstr>Successes &amp; Challenges</vt:lpstr>
      <vt:lpstr>Recommendations</vt:lpstr>
      <vt:lpstr>Conclusions</vt:lpstr>
      <vt:lpstr>Reciplease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RECIPLEASE</dc:title>
  <dc:creator>Ogaga Odairi</dc:creator>
  <cp:lastModifiedBy>Ogaga Odairi</cp:lastModifiedBy>
  <cp:revision>12</cp:revision>
  <dcterms:created xsi:type="dcterms:W3CDTF">2021-08-05T14:09:40Z</dcterms:created>
  <dcterms:modified xsi:type="dcterms:W3CDTF">2021-08-08T23:48:16Z</dcterms:modified>
</cp:coreProperties>
</file>