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001425" y="3353338"/>
            <a:ext cx="5518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Spring</a:t>
            </a:r>
            <a:r>
              <a:rPr lang="en"/>
              <a:t> Progress Report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400" y="249700"/>
            <a:ext cx="2736850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Save/Load Interface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178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Primary functionality already existed, but was </a:t>
            </a:r>
            <a:r>
              <a:rPr lang="en" sz="1800"/>
              <a:t>inaccessible</a:t>
            </a:r>
            <a:r>
              <a:rPr lang="en" sz="1800"/>
              <a:t> via interface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Employed  OpenVR’s virtual keyboard to allow typing in VR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Brush Scaling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to implement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valuable functionality</a:t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000" y="821325"/>
            <a:ext cx="3742800" cy="263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Scaling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Primarily developed on back-end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Relies on hand position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...Which is not the same as ‘tracked controller position’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 to do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work on interface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user testing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 and organize team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Raster-Line Ray Tracing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77675"/>
            <a:ext cx="413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tracer stepped traces at a fixed rate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lead to reduced performance and aliasing artifacts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Tracer was updated to sample voxels once per intersection, by order of intersection</a:t>
            </a:r>
            <a:endParaRPr sz="1800"/>
          </a:p>
        </p:txBody>
      </p:sp>
      <p:sp>
        <p:nvSpPr>
          <p:cNvPr id="217" name="Shape 217"/>
          <p:cNvSpPr/>
          <p:nvPr/>
        </p:nvSpPr>
        <p:spPr>
          <a:xfrm>
            <a:off x="6393650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537481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393650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537481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681313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825144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681313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825144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393650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537481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6393650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537481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681313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825144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681313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825144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968975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112806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968975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112806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7256638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7400469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56638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7400469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6968975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112806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968975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7112806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256638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400469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256638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7400469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393650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537481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393650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537481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681313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825144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681313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25144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393650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537481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393650" y="1374731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537481" y="1374731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81313" y="1228613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6825144" y="1228613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681313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825144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968975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112806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968975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112806" y="1082494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256638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400469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256638" y="1082494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0469" y="1082494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968975" y="1228613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7112806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968975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112806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256638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400469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256638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400469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544300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688131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7544300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688131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831963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7975794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7831963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975794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544300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688131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544300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688131" y="790231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7831963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7975794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7831963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975794" y="790231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544300" y="936375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7688131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544300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688131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7831963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975794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31963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975794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544300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688131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7544300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688131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7831963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975794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7831963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975794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8119650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263481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119650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8263481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407313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551144" y="351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407313" y="497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8551144" y="497994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119650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8263481" y="644113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8119650" y="790231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8263481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07313" y="644113"/>
            <a:ext cx="143700" cy="14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8551144" y="644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407313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551144" y="790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119650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8263481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8119650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8263481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407313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8551144" y="936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407313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8551144" y="1082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119650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263481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119650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8263481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407313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8551144" y="1228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407313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8551144" y="1374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>
            <a:endCxn id="320" idx="3"/>
          </p:cNvCxnSpPr>
          <p:nvPr/>
        </p:nvCxnSpPr>
        <p:spPr>
          <a:xfrm flipH="1" rot="10800000">
            <a:off x="6462244" y="571044"/>
            <a:ext cx="2232600" cy="89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Shape 346"/>
          <p:cNvSpPr/>
          <p:nvPr/>
        </p:nvSpPr>
        <p:spPr>
          <a:xfrm>
            <a:off x="6446300" y="143927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525038" y="1011750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8679125" y="551100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7005425" y="12286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733963" y="13348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119650" y="7902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12700" y="896450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7256625" y="111637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407325" y="667700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576875" y="13868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877800" y="12685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133550" y="11678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7381200" y="10625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7668875" y="9574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7975775" y="83012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551150" y="604150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8263475" y="719075"/>
            <a:ext cx="38400" cy="399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393650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6537481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6393650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537481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681313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825144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681313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825144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6393650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537481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6393650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537481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681313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825144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681313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825144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968975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112806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968975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112806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7256638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400469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256638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400469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6968975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7112806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968975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7112806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256638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400469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256638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7400469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393650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537481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393650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7481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681313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6825144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6681313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825144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393650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537481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393650" y="2928981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6537481" y="2928981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681313" y="27828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825144" y="27828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6681313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6825144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968975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112806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6968975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112806" y="2636744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7256638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400469" y="2490625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256638" y="2636744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400469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6968975" y="27828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7112806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6968975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7112806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256638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400469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256638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7400469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544300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688131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544300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688131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831963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7975794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7831963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975794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7544300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7688131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7544300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7688131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7831963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7975794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7831963" y="2344481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7975794" y="2344481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7544300" y="2490625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688131" y="2490625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7544300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7688131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7831963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5794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831963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7975794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544300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688131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544300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7688131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831963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7975794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7831963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975794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119650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8263481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8119650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8263481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407313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8551144" y="19061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8407313" y="20522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551144" y="2052244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8119650" y="21983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8263481" y="21983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8119650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8263481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8407313" y="2198363"/>
            <a:ext cx="143700" cy="14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551144" y="21983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8407313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8551144" y="23444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8119650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263481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119650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8263481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8407313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8551144" y="249062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8407313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8551144" y="263674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119650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8263481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8119650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8263481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8407313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8551144" y="278286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8407313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8551144" y="292898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Shape 491"/>
          <p:cNvCxnSpPr>
            <a:endCxn id="466" idx="3"/>
          </p:cNvCxnSpPr>
          <p:nvPr/>
        </p:nvCxnSpPr>
        <p:spPr>
          <a:xfrm flipH="1" rot="10800000">
            <a:off x="6462244" y="2125294"/>
            <a:ext cx="2232600" cy="891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Shape 492"/>
          <p:cNvSpPr/>
          <p:nvPr/>
        </p:nvSpPr>
        <p:spPr>
          <a:xfrm>
            <a:off x="6393650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537481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393650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6537481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6681313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6825144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6681313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825144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6393650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6537481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6393650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6537481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6681313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825144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6681313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825144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6968975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112806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6968975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7112806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256638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7400469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256638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7400469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6968975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112806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6968975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7112806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7256638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7400469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7256638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7400469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6393650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6537481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393650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6537481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681313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6825144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6681313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825144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393650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537481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6393650" y="44832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6537481" y="44832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6681313" y="43371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825144" y="43371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681313" y="44832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825144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6968975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7112806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6968975" y="41909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7112806" y="41909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7256638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400469" y="4044875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256638" y="41909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7400469" y="41909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968975" y="43371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112806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6968975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7112806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256638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400469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7256638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7400469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7544300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688131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7544300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7688131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7831963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7975794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7831963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975794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544300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7688131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7544300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7688131" y="38987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7831963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7975794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7831963" y="38987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75794" y="38987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7544300" y="4044875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688131" y="4044875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544300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7688131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7831963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975794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7831963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7975794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7544300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7688131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7544300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688131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7831963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7975794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831963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7975794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8119650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8263481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8119650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8263481" y="36064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8407313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551144" y="34603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8407313" y="36064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8551144" y="3606494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8119650" y="37526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8263481" y="37526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119650" y="3898731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8263481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8407313" y="3752613"/>
            <a:ext cx="143700" cy="146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8551144" y="37526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8407313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8551144" y="38987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8119650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8263481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8119650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263481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8407313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8551144" y="4044875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8407313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8551144" y="4190994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8119650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8263481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8119650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8263481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8407313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8551144" y="4337113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407313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8551144" y="4483231"/>
            <a:ext cx="143700" cy="1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Shape 620"/>
          <p:cNvCxnSpPr>
            <a:endCxn id="595" idx="3"/>
          </p:cNvCxnSpPr>
          <p:nvPr/>
        </p:nvCxnSpPr>
        <p:spPr>
          <a:xfrm flipH="1" rot="10800000">
            <a:off x="6462244" y="3679544"/>
            <a:ext cx="2232600" cy="89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Shape 621"/>
          <p:cNvSpPr txBox="1"/>
          <p:nvPr/>
        </p:nvSpPr>
        <p:spPr>
          <a:xfrm>
            <a:off x="6153700" y="1447838"/>
            <a:ext cx="284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Fixed-step Sampling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6119400" y="2962450"/>
            <a:ext cx="284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Standard Line Raster Pattern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6119400" y="4524875"/>
            <a:ext cx="2849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Raster-Line Tracing</a:t>
            </a:r>
            <a:r>
              <a:rPr lang="en">
                <a:solidFill>
                  <a:srgbClr val="FFFFFF"/>
                </a:solidFill>
              </a:rPr>
              <a:t> Pattern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</a:t>
            </a:r>
            <a:endParaRPr/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1297500" y="1567550"/>
            <a:ext cx="35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Voxel transparency was initially inaccurate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Altered falloff of light contribution to be exponential rather than linear</a:t>
            </a:r>
            <a:endParaRPr sz="1800"/>
          </a:p>
        </p:txBody>
      </p:sp>
      <p:sp>
        <p:nvSpPr>
          <p:cNvPr id="630" name="Shape 630"/>
          <p:cNvSpPr/>
          <p:nvPr/>
        </p:nvSpPr>
        <p:spPr>
          <a:xfrm>
            <a:off x="5364825" y="1567550"/>
            <a:ext cx="5739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1.0</a:t>
            </a:r>
            <a:endParaRPr sz="1000"/>
          </a:p>
        </p:txBody>
      </p:sp>
      <p:sp>
        <p:nvSpPr>
          <p:cNvPr id="631" name="Shape 631"/>
          <p:cNvSpPr/>
          <p:nvPr/>
        </p:nvSpPr>
        <p:spPr>
          <a:xfrm>
            <a:off x="5940175" y="1567550"/>
            <a:ext cx="573900" cy="29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0.8</a:t>
            </a:r>
            <a:endParaRPr sz="1000"/>
          </a:p>
        </p:txBody>
      </p:sp>
      <p:sp>
        <p:nvSpPr>
          <p:cNvPr id="632" name="Shape 632"/>
          <p:cNvSpPr/>
          <p:nvPr/>
        </p:nvSpPr>
        <p:spPr>
          <a:xfrm>
            <a:off x="6515525" y="1567550"/>
            <a:ext cx="573900" cy="29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0.6</a:t>
            </a:r>
            <a:endParaRPr sz="1000"/>
          </a:p>
        </p:txBody>
      </p:sp>
      <p:sp>
        <p:nvSpPr>
          <p:cNvPr id="633" name="Shape 633"/>
          <p:cNvSpPr/>
          <p:nvPr/>
        </p:nvSpPr>
        <p:spPr>
          <a:xfrm>
            <a:off x="7090875" y="1567550"/>
            <a:ext cx="573900" cy="292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7666225" y="1567550"/>
            <a:ext cx="573900" cy="2922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8241575" y="1567550"/>
            <a:ext cx="573900" cy="29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364825" y="2981800"/>
            <a:ext cx="573900" cy="2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1.0</a:t>
            </a:r>
            <a:endParaRPr sz="1000"/>
          </a:p>
        </p:txBody>
      </p:sp>
      <p:sp>
        <p:nvSpPr>
          <p:cNvPr id="637" name="Shape 637"/>
          <p:cNvSpPr/>
          <p:nvPr/>
        </p:nvSpPr>
        <p:spPr>
          <a:xfrm>
            <a:off x="5940175" y="2981800"/>
            <a:ext cx="573900" cy="29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0.8</a:t>
            </a:r>
            <a:endParaRPr sz="1000"/>
          </a:p>
        </p:txBody>
      </p:sp>
      <p:sp>
        <p:nvSpPr>
          <p:cNvPr id="638" name="Shape 638"/>
          <p:cNvSpPr/>
          <p:nvPr/>
        </p:nvSpPr>
        <p:spPr>
          <a:xfrm>
            <a:off x="6515525" y="2981800"/>
            <a:ext cx="573900" cy="292200"/>
          </a:xfrm>
          <a:prstGeom prst="rect">
            <a:avLst/>
          </a:prstGeom>
          <a:solidFill>
            <a:srgbClr val="A3A3A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0.64</a:t>
            </a:r>
            <a:endParaRPr sz="1000"/>
          </a:p>
        </p:txBody>
      </p:sp>
      <p:sp>
        <p:nvSpPr>
          <p:cNvPr id="639" name="Shape 639"/>
          <p:cNvSpPr/>
          <p:nvPr/>
        </p:nvSpPr>
        <p:spPr>
          <a:xfrm>
            <a:off x="7090875" y="2981800"/>
            <a:ext cx="573900" cy="292200"/>
          </a:xfrm>
          <a:prstGeom prst="rect">
            <a:avLst/>
          </a:prstGeom>
          <a:solidFill>
            <a:srgbClr val="83838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0.512</a:t>
            </a:r>
            <a:endParaRPr sz="1000"/>
          </a:p>
        </p:txBody>
      </p:sp>
      <p:sp>
        <p:nvSpPr>
          <p:cNvPr id="640" name="Shape 640"/>
          <p:cNvSpPr/>
          <p:nvPr/>
        </p:nvSpPr>
        <p:spPr>
          <a:xfrm>
            <a:off x="7666225" y="2981800"/>
            <a:ext cx="573900" cy="292200"/>
          </a:xfrm>
          <a:prstGeom prst="rect">
            <a:avLst/>
          </a:prstGeom>
          <a:solidFill>
            <a:srgbClr val="68686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0.4096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8241575" y="2981800"/>
            <a:ext cx="573900" cy="292200"/>
          </a:xfrm>
          <a:prstGeom prst="rect">
            <a:avLst/>
          </a:prstGeom>
          <a:solidFill>
            <a:srgbClr val="53535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0.32768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5669275" y="1781275"/>
            <a:ext cx="2849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Linear Falloff Per Unit Traversed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Alpha = 0.8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5364825" y="3196825"/>
            <a:ext cx="345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Exponential Falloff Per Unit Traversed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Alpha = 0.8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Sampling in Ray Tracer</a:t>
            </a:r>
            <a:endParaRPr/>
          </a:p>
        </p:txBody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1297500" y="1567550"/>
            <a:ext cx="352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Reduces the number of steps required per-trace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Reduces the number of samples required per-trace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Increases Cache Efficiency</a:t>
            </a:r>
            <a:endParaRPr sz="1800"/>
          </a:p>
        </p:txBody>
      </p:sp>
      <p:sp>
        <p:nvSpPr>
          <p:cNvPr id="650" name="Shape 650"/>
          <p:cNvSpPr/>
          <p:nvPr/>
        </p:nvSpPr>
        <p:spPr>
          <a:xfrm>
            <a:off x="5047063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5196033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5047063" y="1714732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5196033" y="1714732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5345003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493974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5345003" y="1714732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5493974" y="1714732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5047063" y="1861914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5196033" y="1861914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5047063" y="2009096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5196033" y="2009096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5345003" y="1861914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5493974" y="186191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345003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5493974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5047063" y="2156303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196033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5047063" y="2303484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196033" y="230348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5345003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493974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345003" y="230348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493974" y="230348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5047063" y="2450666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5196033" y="245066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047063" y="259784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5196033" y="259784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5345003" y="245066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5493974" y="245066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345003" y="259784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493974" y="2597848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5642970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5791940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5642970" y="1714732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5791940" y="1714732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5940911" y="1567550"/>
            <a:ext cx="148800" cy="147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6089881" y="1567550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5940911" y="1714732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6089881" y="1714732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642970" y="186191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5791940" y="186191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5642970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5791940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5940911" y="186191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6089881" y="186191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940911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089881" y="200909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5642970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791940" y="215630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5642970" y="2303484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5791940" y="2303484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5940911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6089881" y="215630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940911" y="2303484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6089881" y="2303484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5642970" y="245066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5791940" y="245066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5642970" y="2597848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791940" y="2597848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5940911" y="245066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6089881" y="245066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940911" y="2597848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6089881" y="2597848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6238820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387791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6238820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6387791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6536761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6685731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6536761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685731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238820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387791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238820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87791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6536761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685731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536761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6685731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6238820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387791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238820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6387791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6536761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6685731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6536761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685731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6238820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6387791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6238820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6387791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6536761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6685731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6536761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6685731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6834728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6983698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6834728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6983698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7132668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281639" y="1567550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7132668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7281639" y="1714732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6834728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6983698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6834728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6983698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7132668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281639" y="186191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7132668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281639" y="200909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834728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6983698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6834728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6983698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132668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7281639" y="2156303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7132668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7281639" y="2303484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6834728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6983698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6834728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6983698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132668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7281639" y="2450666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132668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7281639" y="2597848"/>
            <a:ext cx="148800" cy="14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5047063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5196033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5047063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5196033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5345003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5493974" y="2745011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5345003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5493974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5047063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5196033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5047063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5196033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5345003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5493974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5345003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5493974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5047063" y="333376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5196033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5047063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5196033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5345003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5493974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345003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5493974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5047063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5196033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5047063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5196033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5345003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5493974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5345003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5493974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5642970" y="2745011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5791940" y="2745011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5642970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5791940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940911" y="2745011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6089881" y="2745011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5940911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6089881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5642970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791940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5642970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5791940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5940911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6089881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940911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6089881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5642970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5791940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5642970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5791940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5940911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6089881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5940911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6089881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5642970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5791940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5642970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5791940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5940911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6089881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5940911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6089881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238820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6387791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238820" y="289219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6387791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6536761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685731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536761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6685731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238820" y="3039375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6387791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6238820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6387791" y="3186556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6536761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6685731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6536761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685731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238820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387791" y="3333763"/>
            <a:ext cx="148800" cy="147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238820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6387791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536761" y="333376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685731" y="333376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536761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6685731" y="348094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238820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6387791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6238820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387791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6536761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6685731" y="362812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36761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685731" y="377530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6834728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6983698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834728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6983698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132668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7281639" y="274501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7132668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7281639" y="289219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6834728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6983698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6834728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6983698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7132668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7281639" y="303937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7132668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7281639" y="3186556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834728" y="3333763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6983698" y="3333763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6834728" y="3480945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6983698" y="3480945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7132668" y="3333763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7281639" y="3333763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7132668" y="3480945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281639" y="3480945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6834728" y="3628127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6983698" y="3628127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6834728" y="3775309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6983698" y="3775309"/>
            <a:ext cx="148800" cy="14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7132668" y="3628127"/>
            <a:ext cx="148800" cy="147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7281639" y="3628127"/>
            <a:ext cx="148800" cy="147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7132668" y="3775309"/>
            <a:ext cx="148800" cy="147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7281639" y="3775309"/>
            <a:ext cx="148800" cy="147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7813107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7962077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7813107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7962077" y="1724407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8111047" y="157722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8260018" y="157722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8111047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8260018" y="1724407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7813107" y="187158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7962077" y="187158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7813107" y="201877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7962077" y="201877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8111047" y="187158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8260018" y="187158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8111047" y="201877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8260018" y="201877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7813107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7962077" y="2165978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7813107" y="231315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7962077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8111047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8260018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8111047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8260018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7813107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7962077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7813107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7962077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8111047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8260018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8111047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8260018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8409014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8557984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8409014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8557984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8706955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8855925" y="1577225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8706955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8855925" y="1724407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8409014" y="187158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557984" y="187158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8409014" y="201877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8557984" y="201877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8706955" y="187158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855925" y="187158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8706955" y="201877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8855925" y="201877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8409014" y="2165978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8557984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8409014" y="231315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8557984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8706955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8855925" y="2165978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706955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8855925" y="23131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8409014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8557984" y="24603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8409014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8557984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8706955" y="246034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8855925" y="246034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8706955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8855925" y="26075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7806358" y="284635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7955329" y="284635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7806358" y="29935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7955329" y="299354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8104299" y="28463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8253269" y="284635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8104299" y="299354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8253269" y="2993541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7806358" y="3140723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7955329" y="3140723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7806358" y="328790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7955329" y="328790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8104299" y="3140723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8253269" y="3140723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8104299" y="328790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8253269" y="3287905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7806359" y="3526729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7955330" y="3526729"/>
            <a:ext cx="148800" cy="1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7806359" y="367391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7955330" y="3673911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7806378" y="3912784"/>
            <a:ext cx="148800" cy="147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 txBox="1"/>
          <p:nvPr/>
        </p:nvSpPr>
        <p:spPr>
          <a:xfrm>
            <a:off x="4840663" y="3861925"/>
            <a:ext cx="284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2D Color/Surface Grid Analog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7577969" y="4009375"/>
            <a:ext cx="149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2D SkipGrid Levels Analog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Brush Scaling</a:t>
            </a:r>
            <a:endParaRPr/>
          </a:p>
        </p:txBody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1297500" y="1567550"/>
            <a:ext cx="352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 scaling is possible as a component of the transformation used by the brush shader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Exposed to the user via the right joystick</a:t>
            </a:r>
            <a:endParaRPr sz="1800"/>
          </a:p>
        </p:txBody>
      </p:sp>
      <p:cxnSp>
        <p:nvCxnSpPr>
          <p:cNvPr id="999" name="Shape 999"/>
          <p:cNvCxnSpPr/>
          <p:nvPr/>
        </p:nvCxnSpPr>
        <p:spPr>
          <a:xfrm rot="-1521150">
            <a:off x="5819303" y="1454271"/>
            <a:ext cx="646682" cy="50524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Shape 1000"/>
          <p:cNvCxnSpPr/>
          <p:nvPr/>
        </p:nvCxnSpPr>
        <p:spPr>
          <a:xfrm flipH="1" rot="-1522158">
            <a:off x="6662458" y="2076060"/>
            <a:ext cx="282879" cy="636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Shape 1001"/>
          <p:cNvCxnSpPr/>
          <p:nvPr/>
        </p:nvCxnSpPr>
        <p:spPr>
          <a:xfrm rot="-1521580">
            <a:off x="6610642" y="1754251"/>
            <a:ext cx="121177" cy="34353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Shape 1002"/>
          <p:cNvCxnSpPr/>
          <p:nvPr/>
        </p:nvCxnSpPr>
        <p:spPr>
          <a:xfrm rot="9278974">
            <a:off x="6167126" y="1793382"/>
            <a:ext cx="575962" cy="41425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Shape 1003"/>
          <p:cNvCxnSpPr/>
          <p:nvPr/>
        </p:nvCxnSpPr>
        <p:spPr>
          <a:xfrm rot="9282197">
            <a:off x="5839958" y="1561847"/>
            <a:ext cx="181837" cy="43452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Shape 1004"/>
          <p:cNvCxnSpPr/>
          <p:nvPr/>
        </p:nvCxnSpPr>
        <p:spPr>
          <a:xfrm flipH="1" rot="-1522712">
            <a:off x="5982434" y="1964474"/>
            <a:ext cx="252685" cy="54576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Shape 1005"/>
          <p:cNvCxnSpPr/>
          <p:nvPr/>
        </p:nvCxnSpPr>
        <p:spPr>
          <a:xfrm rot="-1522513">
            <a:off x="5732501" y="2550024"/>
            <a:ext cx="394125" cy="8105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Shape 1006"/>
          <p:cNvCxnSpPr/>
          <p:nvPr/>
        </p:nvCxnSpPr>
        <p:spPr>
          <a:xfrm rot="-1521220">
            <a:off x="6191168" y="2407326"/>
            <a:ext cx="545767" cy="47504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Shape 1007"/>
          <p:cNvCxnSpPr/>
          <p:nvPr/>
        </p:nvCxnSpPr>
        <p:spPr>
          <a:xfrm rot="-1520845">
            <a:off x="5828031" y="2479698"/>
            <a:ext cx="656613" cy="56575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Shape 1008"/>
          <p:cNvCxnSpPr/>
          <p:nvPr/>
        </p:nvCxnSpPr>
        <p:spPr>
          <a:xfrm flipH="1" rot="-1522158">
            <a:off x="6556462" y="2797896"/>
            <a:ext cx="282879" cy="2026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Shape 1009"/>
          <p:cNvCxnSpPr/>
          <p:nvPr/>
        </p:nvCxnSpPr>
        <p:spPr>
          <a:xfrm rot="-2721376">
            <a:off x="7617184" y="1472676"/>
            <a:ext cx="750538" cy="77844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Shape 1010"/>
          <p:cNvCxnSpPr/>
          <p:nvPr/>
        </p:nvCxnSpPr>
        <p:spPr>
          <a:xfrm flipH="1" rot="-2726649">
            <a:off x="8242947" y="2505194"/>
            <a:ext cx="328390" cy="98091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Shape 1011"/>
          <p:cNvCxnSpPr/>
          <p:nvPr/>
        </p:nvCxnSpPr>
        <p:spPr>
          <a:xfrm rot="-2720772">
            <a:off x="8313542" y="1929857"/>
            <a:ext cx="140434" cy="52969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Shape 1012"/>
          <p:cNvCxnSpPr/>
          <p:nvPr/>
        </p:nvCxnSpPr>
        <p:spPr>
          <a:xfrm rot="8078173">
            <a:off x="7859873" y="2023925"/>
            <a:ext cx="668229" cy="6388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Shape 1013"/>
          <p:cNvCxnSpPr/>
          <p:nvPr/>
        </p:nvCxnSpPr>
        <p:spPr>
          <a:xfrm rot="8082725">
            <a:off x="7700778" y="1672283"/>
            <a:ext cx="211074" cy="6693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Shape 1014"/>
          <p:cNvCxnSpPr/>
          <p:nvPr/>
        </p:nvCxnSpPr>
        <p:spPr>
          <a:xfrm flipH="1" rot="-2714947">
            <a:off x="7721742" y="2365126"/>
            <a:ext cx="292745" cy="84126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Shape 1015"/>
          <p:cNvCxnSpPr/>
          <p:nvPr/>
        </p:nvCxnSpPr>
        <p:spPr>
          <a:xfrm rot="-2715960">
            <a:off x="7429775" y="3353441"/>
            <a:ext cx="456937" cy="12547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Shape 1016"/>
          <p:cNvCxnSpPr/>
          <p:nvPr/>
        </p:nvCxnSpPr>
        <p:spPr>
          <a:xfrm rot="-2721882">
            <a:off x="7767649" y="3095033"/>
            <a:ext cx="633227" cy="7319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Shape 1017"/>
          <p:cNvCxnSpPr/>
          <p:nvPr/>
        </p:nvCxnSpPr>
        <p:spPr>
          <a:xfrm rot="-2720092">
            <a:off x="7430662" y="3257474"/>
            <a:ext cx="762203" cy="87181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Shape 1018"/>
          <p:cNvCxnSpPr/>
          <p:nvPr/>
        </p:nvCxnSpPr>
        <p:spPr>
          <a:xfrm flipH="1" rot="-2726649">
            <a:off x="8081372" y="3707762"/>
            <a:ext cx="328390" cy="305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Shape 1019"/>
          <p:cNvCxnSpPr/>
          <p:nvPr/>
        </p:nvCxnSpPr>
        <p:spPr>
          <a:xfrm rot="-1521256">
            <a:off x="6008173" y="2302378"/>
            <a:ext cx="1212712" cy="155625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Shape 1020"/>
          <p:cNvCxnSpPr/>
          <p:nvPr/>
        </p:nvCxnSpPr>
        <p:spPr>
          <a:xfrm rot="-1520771">
            <a:off x="6868278" y="2574916"/>
            <a:ext cx="990221" cy="157651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/>
          <p:nvPr/>
        </p:nvCxnSpPr>
        <p:spPr>
          <a:xfrm rot="-1521088">
            <a:off x="5865223" y="1226137"/>
            <a:ext cx="1697691" cy="91950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 rot="-1520868">
            <a:off x="6670480" y="1435691"/>
            <a:ext cx="1515725" cy="91950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 rot="-1520868">
            <a:off x="7070098" y="2455755"/>
            <a:ext cx="1010484" cy="143480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/>
          <p:nvPr/>
        </p:nvCxnSpPr>
        <p:spPr>
          <a:xfrm rot="-1521202">
            <a:off x="6951393" y="1725079"/>
            <a:ext cx="1364083" cy="104107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/>
          <p:nvPr/>
        </p:nvCxnSpPr>
        <p:spPr>
          <a:xfrm rot="-1521483">
            <a:off x="6268124" y="1577769"/>
            <a:ext cx="1515854" cy="106094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/>
          <p:nvPr/>
        </p:nvCxnSpPr>
        <p:spPr>
          <a:xfrm rot="-1520930">
            <a:off x="6353817" y="2206860"/>
            <a:ext cx="1232575" cy="1455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Shape 1027"/>
          <p:cNvSpPr/>
          <p:nvPr/>
        </p:nvSpPr>
        <p:spPr>
          <a:xfrm>
            <a:off x="6082425" y="2090375"/>
            <a:ext cx="337200" cy="362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 rot="503377">
            <a:off x="7812596" y="2300063"/>
            <a:ext cx="337209" cy="1139925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 rot="503377">
            <a:off x="6959498" y="2198903"/>
            <a:ext cx="337209" cy="745695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 rot="503377">
            <a:off x="6486792" y="2143956"/>
            <a:ext cx="337209" cy="524014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 rot="503377">
            <a:off x="7383708" y="2256605"/>
            <a:ext cx="337209" cy="91518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Shape 1032"/>
          <p:cNvCxnSpPr/>
          <p:nvPr/>
        </p:nvCxnSpPr>
        <p:spPr>
          <a:xfrm flipH="1" rot="9279122">
            <a:off x="5506294" y="1670124"/>
            <a:ext cx="454785" cy="9195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Shape 1033"/>
          <p:cNvCxnSpPr/>
          <p:nvPr/>
        </p:nvCxnSpPr>
        <p:spPr>
          <a:xfrm flipH="1" rot="-1521117">
            <a:off x="6348685" y="1840412"/>
            <a:ext cx="424590" cy="98001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Shape 1034"/>
          <p:cNvCxnSpPr/>
          <p:nvPr/>
        </p:nvCxnSpPr>
        <p:spPr>
          <a:xfrm flipH="1" rot="8077893">
            <a:off x="7317710" y="1925520"/>
            <a:ext cx="527795" cy="141638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Shape 1035"/>
          <p:cNvCxnSpPr/>
          <p:nvPr/>
        </p:nvCxnSpPr>
        <p:spPr>
          <a:xfrm flipH="1" rot="-2720727">
            <a:off x="7974119" y="2151431"/>
            <a:ext cx="492580" cy="151004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Shape 1036"/>
          <p:cNvSpPr txBox="1"/>
          <p:nvPr/>
        </p:nvSpPr>
        <p:spPr>
          <a:xfrm>
            <a:off x="5403200" y="3873250"/>
            <a:ext cx="3245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of a starting and ending transformation, and the space interpolation used when calculating brush strokes.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7" name="Shape 1037"/>
          <p:cNvCxnSpPr>
            <a:stCxn id="1027" idx="0"/>
            <a:endCxn id="1028" idx="0"/>
          </p:cNvCxnSpPr>
          <p:nvPr/>
        </p:nvCxnSpPr>
        <p:spPr>
          <a:xfrm>
            <a:off x="6251025" y="2090375"/>
            <a:ext cx="1813500" cy="21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38" name="Shape 1038"/>
          <p:cNvCxnSpPr>
            <a:stCxn id="1027" idx="4"/>
            <a:endCxn id="1028" idx="4"/>
          </p:cNvCxnSpPr>
          <p:nvPr/>
        </p:nvCxnSpPr>
        <p:spPr>
          <a:xfrm>
            <a:off x="6251025" y="2452775"/>
            <a:ext cx="1647000" cy="9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Scaling</a:t>
            </a:r>
            <a:endParaRPr/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1297500" y="1567550"/>
            <a:ext cx="352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Scene navigation and scaling useful when making art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Analogous to pinching on a touch screen</a:t>
            </a:r>
            <a:endParaRPr sz="1800"/>
          </a:p>
        </p:txBody>
      </p:sp>
      <p:sp>
        <p:nvSpPr>
          <p:cNvPr id="1045" name="Shape 1045"/>
          <p:cNvSpPr/>
          <p:nvPr/>
        </p:nvSpPr>
        <p:spPr>
          <a:xfrm>
            <a:off x="6204525" y="988275"/>
            <a:ext cx="242400" cy="22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7316900" y="988275"/>
            <a:ext cx="242400" cy="22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 rot="1531594">
            <a:off x="6246184" y="2566901"/>
            <a:ext cx="222078" cy="22234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48" name="Shape 1048"/>
          <p:cNvSpPr/>
          <p:nvPr/>
        </p:nvSpPr>
        <p:spPr>
          <a:xfrm rot="1533401">
            <a:off x="7947906" y="3376151"/>
            <a:ext cx="205840" cy="22234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6717513" y="951225"/>
            <a:ext cx="328800" cy="29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6798925" y="2737475"/>
            <a:ext cx="6897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Shape 1051"/>
          <p:cNvCxnSpPr>
            <a:stCxn id="1045" idx="4"/>
            <a:endCxn id="1047" idx="1"/>
          </p:cNvCxnSpPr>
          <p:nvPr/>
        </p:nvCxnSpPr>
        <p:spPr>
          <a:xfrm flipH="1">
            <a:off x="6320325" y="1210575"/>
            <a:ext cx="5400" cy="136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2" name="Shape 1052"/>
          <p:cNvCxnSpPr>
            <a:stCxn id="1046" idx="4"/>
            <a:endCxn id="1048" idx="1"/>
          </p:cNvCxnSpPr>
          <p:nvPr/>
        </p:nvCxnSpPr>
        <p:spPr>
          <a:xfrm>
            <a:off x="7438100" y="1210575"/>
            <a:ext cx="580800" cy="21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3" name="Shape 1053"/>
          <p:cNvCxnSpPr>
            <a:stCxn id="1049" idx="2"/>
            <a:endCxn id="1050" idx="0"/>
          </p:cNvCxnSpPr>
          <p:nvPr/>
        </p:nvCxnSpPr>
        <p:spPr>
          <a:xfrm>
            <a:off x="6881913" y="1247625"/>
            <a:ext cx="261900" cy="148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4" name="Shape 1054"/>
          <p:cNvCxnSpPr>
            <a:stCxn id="1045" idx="6"/>
            <a:endCxn id="1046" idx="2"/>
          </p:cNvCxnSpPr>
          <p:nvPr/>
        </p:nvCxnSpPr>
        <p:spPr>
          <a:xfrm>
            <a:off x="6446925" y="1099425"/>
            <a:ext cx="87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5" name="Shape 1055"/>
          <p:cNvCxnSpPr>
            <a:stCxn id="1047" idx="6"/>
            <a:endCxn id="1048" idx="2"/>
          </p:cNvCxnSpPr>
          <p:nvPr/>
        </p:nvCxnSpPr>
        <p:spPr>
          <a:xfrm>
            <a:off x="6457423" y="2725925"/>
            <a:ext cx="1500600" cy="71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56" name="Shape 1056"/>
          <p:cNvSpPr txBox="1"/>
          <p:nvPr/>
        </p:nvSpPr>
        <p:spPr>
          <a:xfrm>
            <a:off x="6249600" y="2529875"/>
            <a:ext cx="332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</a:t>
            </a:r>
            <a:endParaRPr b="1" sz="1000"/>
          </a:p>
        </p:txBody>
      </p:sp>
      <p:sp>
        <p:nvSpPr>
          <p:cNvPr id="1057" name="Shape 1057"/>
          <p:cNvSpPr txBox="1"/>
          <p:nvPr/>
        </p:nvSpPr>
        <p:spPr>
          <a:xfrm>
            <a:off x="6191025" y="951225"/>
            <a:ext cx="332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</a:t>
            </a:r>
            <a:endParaRPr b="1" sz="1000"/>
          </a:p>
        </p:txBody>
      </p:sp>
      <p:sp>
        <p:nvSpPr>
          <p:cNvPr id="1058" name="Shape 1058"/>
          <p:cNvSpPr txBox="1"/>
          <p:nvPr/>
        </p:nvSpPr>
        <p:spPr>
          <a:xfrm>
            <a:off x="7316925" y="951225"/>
            <a:ext cx="332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</a:t>
            </a:r>
            <a:endParaRPr b="1" sz="1000"/>
          </a:p>
        </p:txBody>
      </p:sp>
      <p:sp>
        <p:nvSpPr>
          <p:cNvPr id="1059" name="Shape 1059"/>
          <p:cNvSpPr txBox="1"/>
          <p:nvPr/>
        </p:nvSpPr>
        <p:spPr>
          <a:xfrm>
            <a:off x="7910125" y="3339125"/>
            <a:ext cx="332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</a:t>
            </a:r>
            <a:endParaRPr b="1" sz="1000"/>
          </a:p>
        </p:txBody>
      </p:sp>
      <p:sp>
        <p:nvSpPr>
          <p:cNvPr id="1060" name="Shape 1060"/>
          <p:cNvSpPr txBox="1"/>
          <p:nvPr/>
        </p:nvSpPr>
        <p:spPr>
          <a:xfrm>
            <a:off x="5403200" y="3873250"/>
            <a:ext cx="3245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of a starting and ending left and right controller position, and the resulting scaling/transformation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current state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13" y="1369875"/>
            <a:ext cx="41267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23850" y="4798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the UI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823850" y="1628525"/>
            <a:ext cx="6426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Creating a diegetic UI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Creating target rays for UI selection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25" y="371738"/>
            <a:ext cx="6936375" cy="44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0" y="930500"/>
            <a:ext cx="8598625" cy="3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23850" y="4686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still in progress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823850" y="1617375"/>
            <a:ext cx="6426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Anchoring the UI to the head or the hand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Polishing and cleaning things up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Selection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Arguably the most important from a practical standpoint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Primarily used existing frameworks to implement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now control HSV and alpha values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25" y="1128675"/>
            <a:ext cx="3742800" cy="237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