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Shape 7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Shape 8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300"/>
              <a:buChar char="●"/>
              <a:defRPr/>
            </a:lvl1pPr>
            <a:lvl2pPr lvl="1" rtl="0">
              <a:spcBef>
                <a:spcPts val="0"/>
              </a:spcBef>
              <a:buSzPts val="1100"/>
              <a:buChar char="○"/>
              <a:defRPr/>
            </a:lvl2pPr>
            <a:lvl3pPr lvl="2" rtl="0">
              <a:spcBef>
                <a:spcPts val="0"/>
              </a:spcBef>
              <a:buSzPts val="1100"/>
              <a:buChar char="■"/>
              <a:defRPr/>
            </a:lvl3pPr>
            <a:lvl4pPr lvl="3" rtl="0">
              <a:spcBef>
                <a:spcPts val="0"/>
              </a:spcBef>
              <a:buSzPts val="1100"/>
              <a:buChar char="●"/>
              <a:defRPr/>
            </a:lvl4pPr>
            <a:lvl5pPr lvl="4" rtl="0">
              <a:spcBef>
                <a:spcPts val="0"/>
              </a:spcBef>
              <a:buSzPts val="1100"/>
              <a:buChar char="○"/>
              <a:defRPr/>
            </a:lvl5pPr>
            <a:lvl6pPr lvl="5" rtl="0">
              <a:spcBef>
                <a:spcPts val="0"/>
              </a:spcBef>
              <a:buSzPts val="1100"/>
              <a:buChar char="■"/>
              <a:defRPr/>
            </a:lvl6pPr>
            <a:lvl7pPr lvl="6" rtl="0">
              <a:spcBef>
                <a:spcPts val="0"/>
              </a:spcBef>
              <a:buSzPts val="1100"/>
              <a:buChar char="●"/>
              <a:defRPr/>
            </a:lvl7pPr>
            <a:lvl8pPr lvl="7" rtl="0">
              <a:spcBef>
                <a:spcPts val="0"/>
              </a:spcBef>
              <a:buSzPts val="1100"/>
              <a:buChar char="○"/>
              <a:defRPr/>
            </a:lvl8pPr>
            <a:lvl9pPr lvl="8" rtl="0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300"/>
              <a:buChar char="●"/>
              <a:defRPr/>
            </a:lvl1pPr>
            <a:lvl2pPr lvl="1" rtl="0">
              <a:spcBef>
                <a:spcPts val="0"/>
              </a:spcBef>
              <a:buSzPts val="1100"/>
              <a:buChar char="○"/>
              <a:defRPr/>
            </a:lvl2pPr>
            <a:lvl3pPr lvl="2" rtl="0">
              <a:spcBef>
                <a:spcPts val="0"/>
              </a:spcBef>
              <a:buSzPts val="1100"/>
              <a:buChar char="■"/>
              <a:defRPr/>
            </a:lvl3pPr>
            <a:lvl4pPr lvl="3" rtl="0">
              <a:spcBef>
                <a:spcPts val="0"/>
              </a:spcBef>
              <a:buSzPts val="1100"/>
              <a:buChar char="●"/>
              <a:defRPr/>
            </a:lvl4pPr>
            <a:lvl5pPr lvl="4" rtl="0">
              <a:spcBef>
                <a:spcPts val="0"/>
              </a:spcBef>
              <a:buSzPts val="1100"/>
              <a:buChar char="○"/>
              <a:defRPr/>
            </a:lvl5pPr>
            <a:lvl6pPr lvl="5" rtl="0">
              <a:spcBef>
                <a:spcPts val="0"/>
              </a:spcBef>
              <a:buSzPts val="1100"/>
              <a:buChar char="■"/>
              <a:defRPr/>
            </a:lvl6pPr>
            <a:lvl7pPr lvl="6" rtl="0">
              <a:spcBef>
                <a:spcPts val="0"/>
              </a:spcBef>
              <a:buSzPts val="1100"/>
              <a:buChar char="●"/>
              <a:defRPr/>
            </a:lvl7pPr>
            <a:lvl8pPr lvl="7" rtl="0">
              <a:spcBef>
                <a:spcPts val="0"/>
              </a:spcBef>
              <a:buSzPts val="1100"/>
              <a:buChar char="○"/>
              <a:defRPr/>
            </a:lvl8pPr>
            <a:lvl9pPr lvl="8" rtl="0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300"/>
              <a:buChar char="●"/>
              <a:defRPr/>
            </a:lvl1pPr>
            <a:lvl2pPr lvl="1" rtl="0">
              <a:spcBef>
                <a:spcPts val="0"/>
              </a:spcBef>
              <a:buSzPts val="1100"/>
              <a:buChar char="○"/>
              <a:defRPr/>
            </a:lvl2pPr>
            <a:lvl3pPr lvl="2" rtl="0">
              <a:spcBef>
                <a:spcPts val="0"/>
              </a:spcBef>
              <a:buSzPts val="1100"/>
              <a:buChar char="■"/>
              <a:defRPr/>
            </a:lvl3pPr>
            <a:lvl4pPr lvl="3" rtl="0">
              <a:spcBef>
                <a:spcPts val="0"/>
              </a:spcBef>
              <a:buSzPts val="1100"/>
              <a:buChar char="●"/>
              <a:defRPr/>
            </a:lvl4pPr>
            <a:lvl5pPr lvl="4" rtl="0">
              <a:spcBef>
                <a:spcPts val="0"/>
              </a:spcBef>
              <a:buSzPts val="1100"/>
              <a:buChar char="○"/>
              <a:defRPr/>
            </a:lvl5pPr>
            <a:lvl6pPr lvl="5" rtl="0">
              <a:spcBef>
                <a:spcPts val="0"/>
              </a:spcBef>
              <a:buSzPts val="1100"/>
              <a:buChar char="■"/>
              <a:defRPr/>
            </a:lvl6pPr>
            <a:lvl7pPr lvl="6" rtl="0">
              <a:spcBef>
                <a:spcPts val="0"/>
              </a:spcBef>
              <a:buSzPts val="1100"/>
              <a:buChar char="●"/>
              <a:defRPr/>
            </a:lvl7pPr>
            <a:lvl8pPr lvl="7" rtl="0">
              <a:spcBef>
                <a:spcPts val="0"/>
              </a:spcBef>
              <a:buSzPts val="1100"/>
              <a:buChar char="○"/>
              <a:defRPr/>
            </a:lvl8pPr>
            <a:lvl9pPr lvl="8" rtl="0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300"/>
              <a:buChar char="●"/>
              <a:defRPr/>
            </a:lvl1pPr>
            <a:lvl2pPr lvl="1" rtl="0">
              <a:spcBef>
                <a:spcPts val="0"/>
              </a:spcBef>
              <a:buSzPts val="1100"/>
              <a:buChar char="○"/>
              <a:defRPr/>
            </a:lvl2pPr>
            <a:lvl3pPr lvl="2" rtl="0">
              <a:spcBef>
                <a:spcPts val="0"/>
              </a:spcBef>
              <a:buSzPts val="1100"/>
              <a:buChar char="■"/>
              <a:defRPr/>
            </a:lvl3pPr>
            <a:lvl4pPr lvl="3" rtl="0">
              <a:spcBef>
                <a:spcPts val="0"/>
              </a:spcBef>
              <a:buSzPts val="1100"/>
              <a:buChar char="●"/>
              <a:defRPr/>
            </a:lvl4pPr>
            <a:lvl5pPr lvl="4" rtl="0">
              <a:spcBef>
                <a:spcPts val="0"/>
              </a:spcBef>
              <a:buSzPts val="1100"/>
              <a:buChar char="○"/>
              <a:defRPr/>
            </a:lvl5pPr>
            <a:lvl6pPr lvl="5" rtl="0">
              <a:spcBef>
                <a:spcPts val="0"/>
              </a:spcBef>
              <a:buSzPts val="1100"/>
              <a:buChar char="■"/>
              <a:defRPr/>
            </a:lvl6pPr>
            <a:lvl7pPr lvl="6" rtl="0">
              <a:spcBef>
                <a:spcPts val="0"/>
              </a:spcBef>
              <a:buSzPts val="1100"/>
              <a:buChar char="●"/>
              <a:defRPr/>
            </a:lvl7pPr>
            <a:lvl8pPr lvl="7" rtl="0">
              <a:spcBef>
                <a:spcPts val="0"/>
              </a:spcBef>
              <a:buSzPts val="1100"/>
              <a:buChar char="○"/>
              <a:defRPr/>
            </a:lvl8pPr>
            <a:lvl9pPr lvl="8" rtl="0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300"/>
              <a:buChar char="●"/>
              <a:defRPr/>
            </a:lvl1pPr>
            <a:lvl2pPr lvl="1" rtl="0">
              <a:spcBef>
                <a:spcPts val="0"/>
              </a:spcBef>
              <a:buSzPts val="1100"/>
              <a:buChar char="○"/>
              <a:defRPr/>
            </a:lvl2pPr>
            <a:lvl3pPr lvl="2" rtl="0">
              <a:spcBef>
                <a:spcPts val="0"/>
              </a:spcBef>
              <a:buSzPts val="1100"/>
              <a:buChar char="■"/>
              <a:defRPr/>
            </a:lvl3pPr>
            <a:lvl4pPr lvl="3" rtl="0">
              <a:spcBef>
                <a:spcPts val="0"/>
              </a:spcBef>
              <a:buSzPts val="1100"/>
              <a:buChar char="●"/>
              <a:defRPr/>
            </a:lvl4pPr>
            <a:lvl5pPr lvl="4" rtl="0">
              <a:spcBef>
                <a:spcPts val="0"/>
              </a:spcBef>
              <a:buSzPts val="1100"/>
              <a:buChar char="○"/>
              <a:defRPr/>
            </a:lvl5pPr>
            <a:lvl6pPr lvl="5" rtl="0">
              <a:spcBef>
                <a:spcPts val="0"/>
              </a:spcBef>
              <a:buSzPts val="1100"/>
              <a:buChar char="■"/>
              <a:defRPr/>
            </a:lvl6pPr>
            <a:lvl7pPr lvl="6" rtl="0">
              <a:spcBef>
                <a:spcPts val="0"/>
              </a:spcBef>
              <a:buSzPts val="1100"/>
              <a:buChar char="●"/>
              <a:defRPr/>
            </a:lvl7pPr>
            <a:lvl8pPr lvl="7" rtl="0">
              <a:spcBef>
                <a:spcPts val="0"/>
              </a:spcBef>
              <a:buSzPts val="1100"/>
              <a:buChar char="○"/>
              <a:defRPr/>
            </a:lvl8pPr>
            <a:lvl9pPr lvl="8" rtl="0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subTitle"/>
          </p:nvPr>
        </p:nvSpPr>
        <p:spPr>
          <a:xfrm>
            <a:off x="729640" y="3984625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3D Virtual Reality Painting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563" y="351650"/>
            <a:ext cx="3788225" cy="37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Tracking Solution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729450" y="1953125"/>
            <a:ext cx="84147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Motion Capture: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Accurate, flexible, scaleable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 sz="1800"/>
              <a:t>Large overhead, can cause conflicts in development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Integrated VR System: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Easy for development, supported by existing systems, reliable, reproducible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 sz="1800"/>
              <a:t>Not scalable, harder for multiple objects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DodecaPen: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Accurate, low hardware overhead, scalable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 sz="1800"/>
              <a:t>No supported system, harder to develop and integrate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4294967295"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User Interface Tools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729450" y="2023325"/>
            <a:ext cx="84147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Unreal: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Large expansive Library, UMG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 sz="1800"/>
              <a:t>Only experimental in world space UIs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Unity: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Dedicated VR UI structures, large community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 sz="1800"/>
              <a:t>Lots of models to choose from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CryEngine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Game object inheritance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 sz="1800"/>
              <a:t>Limited supported VR integration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Geometric Representations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723200" y="2014600"/>
            <a:ext cx="7541700" cy="26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NURBS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Triangles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 sz="1800"/>
              <a:t>Voxels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NURBS</a:t>
            </a:r>
          </a:p>
        </p:txBody>
      </p:sp>
      <p:sp>
        <p:nvSpPr>
          <p:cNvPr id="160" name="Shape 160"/>
          <p:cNvSpPr/>
          <p:nvPr/>
        </p:nvSpPr>
        <p:spPr>
          <a:xfrm>
            <a:off x="1822725" y="2515992"/>
            <a:ext cx="1719425" cy="1638225"/>
          </a:xfrm>
          <a:custGeom>
            <a:pathLst>
              <a:path extrusionOk="0" h="65529" w="68777">
                <a:moveTo>
                  <a:pt x="0" y="47540"/>
                </a:moveTo>
                <a:cubicBezTo>
                  <a:pt x="4181" y="50245"/>
                  <a:pt x="20564" y="71645"/>
                  <a:pt x="25091" y="63774"/>
                </a:cubicBezTo>
                <a:cubicBezTo>
                  <a:pt x="29617" y="55902"/>
                  <a:pt x="19876" y="4099"/>
                  <a:pt x="27157" y="311"/>
                </a:cubicBezTo>
                <a:cubicBezTo>
                  <a:pt x="34438" y="-3477"/>
                  <a:pt x="61840" y="34256"/>
                  <a:pt x="68777" y="4104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1" name="Shape 161"/>
          <p:cNvSpPr/>
          <p:nvPr/>
        </p:nvSpPr>
        <p:spPr>
          <a:xfrm>
            <a:off x="1778450" y="3638075"/>
            <a:ext cx="118200" cy="13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3495300" y="3505175"/>
            <a:ext cx="118200" cy="13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540900" y="4486150"/>
            <a:ext cx="118200" cy="13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2277500" y="2039050"/>
            <a:ext cx="118200" cy="13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5" name="Shape 165"/>
          <p:cNvCxnSpPr>
            <a:stCxn id="161" idx="5"/>
            <a:endCxn id="163" idx="1"/>
          </p:cNvCxnSpPr>
          <p:nvPr/>
        </p:nvCxnSpPr>
        <p:spPr>
          <a:xfrm>
            <a:off x="1879340" y="3751512"/>
            <a:ext cx="678900" cy="7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66" name="Shape 166"/>
          <p:cNvCxnSpPr>
            <a:stCxn id="164" idx="4"/>
            <a:endCxn id="163" idx="0"/>
          </p:cNvCxnSpPr>
          <p:nvPr/>
        </p:nvCxnSpPr>
        <p:spPr>
          <a:xfrm>
            <a:off x="2336600" y="2171950"/>
            <a:ext cx="263400" cy="23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>
            <a:stCxn id="164" idx="5"/>
            <a:endCxn id="162" idx="1"/>
          </p:cNvCxnSpPr>
          <p:nvPr/>
        </p:nvCxnSpPr>
        <p:spPr>
          <a:xfrm>
            <a:off x="2378390" y="2152487"/>
            <a:ext cx="1134300" cy="13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68" name="Shape 168"/>
          <p:cNvSpPr/>
          <p:nvPr/>
        </p:nvSpPr>
        <p:spPr>
          <a:xfrm>
            <a:off x="4708100" y="2997521"/>
            <a:ext cx="1918675" cy="1046425"/>
          </a:xfrm>
          <a:custGeom>
            <a:pathLst>
              <a:path extrusionOk="0" h="41857" w="76747">
                <a:moveTo>
                  <a:pt x="0" y="3189"/>
                </a:moveTo>
                <a:cubicBezTo>
                  <a:pt x="6051" y="2992"/>
                  <a:pt x="26369" y="-2960"/>
                  <a:pt x="36307" y="2008"/>
                </a:cubicBezTo>
                <a:cubicBezTo>
                  <a:pt x="46244" y="6976"/>
                  <a:pt x="52887" y="26360"/>
                  <a:pt x="59627" y="33002"/>
                </a:cubicBezTo>
                <a:cubicBezTo>
                  <a:pt x="66367" y="39643"/>
                  <a:pt x="73893" y="40381"/>
                  <a:pt x="76747" y="4185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9" name="Shape 169"/>
          <p:cNvSpPr/>
          <p:nvPr/>
        </p:nvSpPr>
        <p:spPr>
          <a:xfrm>
            <a:off x="4737625" y="2364252"/>
            <a:ext cx="2132675" cy="713000"/>
          </a:xfrm>
          <a:custGeom>
            <a:pathLst>
              <a:path extrusionOk="0" h="28520" w="85307">
                <a:moveTo>
                  <a:pt x="0" y="28520"/>
                </a:moveTo>
                <a:cubicBezTo>
                  <a:pt x="5460" y="26502"/>
                  <a:pt x="23466" y="21139"/>
                  <a:pt x="32765" y="16417"/>
                </a:cubicBezTo>
                <a:cubicBezTo>
                  <a:pt x="42063" y="11694"/>
                  <a:pt x="47032" y="1511"/>
                  <a:pt x="55789" y="183"/>
                </a:cubicBezTo>
                <a:cubicBezTo>
                  <a:pt x="64546" y="-1145"/>
                  <a:pt x="80387" y="7070"/>
                  <a:pt x="85307" y="844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0" name="Shape 170"/>
          <p:cNvSpPr/>
          <p:nvPr/>
        </p:nvSpPr>
        <p:spPr>
          <a:xfrm>
            <a:off x="6626775" y="3372425"/>
            <a:ext cx="1180725" cy="656775"/>
          </a:xfrm>
          <a:custGeom>
            <a:pathLst>
              <a:path extrusionOk="0" h="26271" w="47229">
                <a:moveTo>
                  <a:pt x="0" y="26271"/>
                </a:moveTo>
                <a:cubicBezTo>
                  <a:pt x="1869" y="23417"/>
                  <a:pt x="5165" y="12201"/>
                  <a:pt x="11217" y="9151"/>
                </a:cubicBezTo>
                <a:cubicBezTo>
                  <a:pt x="17268" y="6100"/>
                  <a:pt x="30305" y="9495"/>
                  <a:pt x="36307" y="7970"/>
                </a:cubicBezTo>
                <a:cubicBezTo>
                  <a:pt x="42309" y="6444"/>
                  <a:pt x="45408" y="1328"/>
                  <a:pt x="4722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1" name="Shape 171"/>
          <p:cNvSpPr/>
          <p:nvPr/>
        </p:nvSpPr>
        <p:spPr>
          <a:xfrm>
            <a:off x="6862925" y="2575450"/>
            <a:ext cx="929800" cy="804350"/>
          </a:xfrm>
          <a:custGeom>
            <a:pathLst>
              <a:path extrusionOk="0" h="32174" w="37192">
                <a:moveTo>
                  <a:pt x="0" y="0"/>
                </a:moveTo>
                <a:cubicBezTo>
                  <a:pt x="983" y="2066"/>
                  <a:pt x="885" y="8756"/>
                  <a:pt x="5903" y="12397"/>
                </a:cubicBezTo>
                <a:cubicBezTo>
                  <a:pt x="10921" y="16037"/>
                  <a:pt x="24893" y="18546"/>
                  <a:pt x="30108" y="21843"/>
                </a:cubicBezTo>
                <a:cubicBezTo>
                  <a:pt x="35322" y="25139"/>
                  <a:pt x="36011" y="30452"/>
                  <a:pt x="37192" y="3217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2" name="Shape 172"/>
          <p:cNvSpPr/>
          <p:nvPr/>
        </p:nvSpPr>
        <p:spPr>
          <a:xfrm>
            <a:off x="5741250" y="2664000"/>
            <a:ext cx="1416850" cy="885525"/>
          </a:xfrm>
          <a:custGeom>
            <a:pathLst>
              <a:path extrusionOk="0" h="35421" w="56674">
                <a:moveTo>
                  <a:pt x="0" y="0"/>
                </a:moveTo>
                <a:cubicBezTo>
                  <a:pt x="4280" y="885"/>
                  <a:pt x="19186" y="983"/>
                  <a:pt x="25680" y="5313"/>
                </a:cubicBezTo>
                <a:cubicBezTo>
                  <a:pt x="32173" y="9642"/>
                  <a:pt x="33797" y="20958"/>
                  <a:pt x="38963" y="25976"/>
                </a:cubicBezTo>
                <a:cubicBezTo>
                  <a:pt x="44128" y="30994"/>
                  <a:pt x="53722" y="33846"/>
                  <a:pt x="56674" y="3542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3" name="Shape 173"/>
          <p:cNvSpPr/>
          <p:nvPr/>
        </p:nvSpPr>
        <p:spPr>
          <a:xfrm>
            <a:off x="5372275" y="2863250"/>
            <a:ext cx="1379950" cy="885525"/>
          </a:xfrm>
          <a:custGeom>
            <a:pathLst>
              <a:path extrusionOk="0" h="35421" w="55198">
                <a:moveTo>
                  <a:pt x="0" y="0"/>
                </a:moveTo>
                <a:cubicBezTo>
                  <a:pt x="5067" y="688"/>
                  <a:pt x="23269" y="-295"/>
                  <a:pt x="30403" y="4132"/>
                </a:cubicBezTo>
                <a:cubicBezTo>
                  <a:pt x="37536" y="8559"/>
                  <a:pt x="38668" y="21351"/>
                  <a:pt x="42801" y="26566"/>
                </a:cubicBezTo>
                <a:cubicBezTo>
                  <a:pt x="46933" y="31780"/>
                  <a:pt x="53131" y="33945"/>
                  <a:pt x="55198" y="3542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4" name="Shape 174"/>
          <p:cNvSpPr/>
          <p:nvPr/>
        </p:nvSpPr>
        <p:spPr>
          <a:xfrm>
            <a:off x="6353725" y="2390950"/>
            <a:ext cx="1195475" cy="1165950"/>
          </a:xfrm>
          <a:custGeom>
            <a:pathLst>
              <a:path extrusionOk="0" h="46638" w="47819">
                <a:moveTo>
                  <a:pt x="0" y="0"/>
                </a:moveTo>
                <a:cubicBezTo>
                  <a:pt x="2509" y="3148"/>
                  <a:pt x="8807" y="13529"/>
                  <a:pt x="15055" y="18892"/>
                </a:cubicBezTo>
                <a:cubicBezTo>
                  <a:pt x="21303" y="24254"/>
                  <a:pt x="32027" y="27550"/>
                  <a:pt x="37488" y="32175"/>
                </a:cubicBezTo>
                <a:cubicBezTo>
                  <a:pt x="42948" y="36799"/>
                  <a:pt x="46097" y="44227"/>
                  <a:pt x="47819" y="4663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5" name="Shape 175"/>
          <p:cNvSpPr/>
          <p:nvPr/>
        </p:nvSpPr>
        <p:spPr>
          <a:xfrm>
            <a:off x="5866700" y="2963475"/>
            <a:ext cx="1306150" cy="342525"/>
          </a:xfrm>
          <a:custGeom>
            <a:pathLst>
              <a:path extrusionOk="0" h="13701" w="52246">
                <a:moveTo>
                  <a:pt x="0" y="13701"/>
                </a:moveTo>
                <a:cubicBezTo>
                  <a:pt x="2853" y="12766"/>
                  <a:pt x="12544" y="10060"/>
                  <a:pt x="17120" y="8093"/>
                </a:cubicBezTo>
                <a:cubicBezTo>
                  <a:pt x="21695" y="6125"/>
                  <a:pt x="23662" y="3222"/>
                  <a:pt x="27451" y="1894"/>
                </a:cubicBezTo>
                <a:cubicBezTo>
                  <a:pt x="31239" y="565"/>
                  <a:pt x="35716" y="369"/>
                  <a:pt x="39849" y="123"/>
                </a:cubicBezTo>
                <a:cubicBezTo>
                  <a:pt x="43981" y="-123"/>
                  <a:pt x="50179" y="368"/>
                  <a:pt x="52246" y="41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6" name="Shape 176"/>
          <p:cNvSpPr/>
          <p:nvPr/>
        </p:nvSpPr>
        <p:spPr>
          <a:xfrm>
            <a:off x="5431300" y="2662769"/>
            <a:ext cx="1475900" cy="348050"/>
          </a:xfrm>
          <a:custGeom>
            <a:pathLst>
              <a:path extrusionOk="0" h="13922" w="59036">
                <a:moveTo>
                  <a:pt x="0" y="13922"/>
                </a:moveTo>
                <a:cubicBezTo>
                  <a:pt x="2804" y="13184"/>
                  <a:pt x="11856" y="11412"/>
                  <a:pt x="16825" y="9494"/>
                </a:cubicBezTo>
                <a:cubicBezTo>
                  <a:pt x="21793" y="7575"/>
                  <a:pt x="25237" y="3984"/>
                  <a:pt x="29813" y="2410"/>
                </a:cubicBezTo>
                <a:cubicBezTo>
                  <a:pt x="34388" y="835"/>
                  <a:pt x="39406" y="-49"/>
                  <a:pt x="44277" y="49"/>
                </a:cubicBezTo>
                <a:cubicBezTo>
                  <a:pt x="49147" y="147"/>
                  <a:pt x="56576" y="2509"/>
                  <a:pt x="59036" y="30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7" name="Shape 177"/>
          <p:cNvSpPr/>
          <p:nvPr/>
        </p:nvSpPr>
        <p:spPr>
          <a:xfrm>
            <a:off x="6169250" y="3158425"/>
            <a:ext cx="1520175" cy="649400"/>
          </a:xfrm>
          <a:custGeom>
            <a:pathLst>
              <a:path extrusionOk="0" h="25976" w="60807">
                <a:moveTo>
                  <a:pt x="0" y="25976"/>
                </a:moveTo>
                <a:cubicBezTo>
                  <a:pt x="1918" y="24254"/>
                  <a:pt x="7773" y="18694"/>
                  <a:pt x="11512" y="15644"/>
                </a:cubicBezTo>
                <a:cubicBezTo>
                  <a:pt x="15251" y="12593"/>
                  <a:pt x="16776" y="10035"/>
                  <a:pt x="22434" y="7674"/>
                </a:cubicBezTo>
                <a:cubicBezTo>
                  <a:pt x="28091" y="5312"/>
                  <a:pt x="39062" y="2755"/>
                  <a:pt x="45458" y="1476"/>
                </a:cubicBezTo>
                <a:cubicBezTo>
                  <a:pt x="51853" y="197"/>
                  <a:pt x="58248" y="246"/>
                  <a:pt x="6080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8" name="Shape 178"/>
          <p:cNvSpPr txBox="1"/>
          <p:nvPr/>
        </p:nvSpPr>
        <p:spPr>
          <a:xfrm>
            <a:off x="1350450" y="4235350"/>
            <a:ext cx="10848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Spline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446050" y="4007050"/>
            <a:ext cx="9741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NURBS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Triangles</a:t>
            </a:r>
          </a:p>
        </p:txBody>
      </p:sp>
      <p:sp>
        <p:nvSpPr>
          <p:cNvPr id="185" name="Shape 185"/>
          <p:cNvSpPr/>
          <p:nvPr/>
        </p:nvSpPr>
        <p:spPr>
          <a:xfrm>
            <a:off x="3623325" y="2206475"/>
            <a:ext cx="1579200" cy="21696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6" name="Shape 186"/>
          <p:cNvCxnSpPr>
            <a:stCxn id="185" idx="0"/>
          </p:cNvCxnSpPr>
          <p:nvPr/>
        </p:nvCxnSpPr>
        <p:spPr>
          <a:xfrm>
            <a:off x="4412925" y="2601275"/>
            <a:ext cx="0" cy="17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7" name="Shape 187"/>
          <p:cNvCxnSpPr>
            <a:stCxn id="185" idx="0"/>
            <a:endCxn id="185" idx="1"/>
          </p:cNvCxnSpPr>
          <p:nvPr/>
        </p:nvCxnSpPr>
        <p:spPr>
          <a:xfrm rot="10800000">
            <a:off x="4412925" y="2206475"/>
            <a:ext cx="0" cy="3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8" name="Shape 188"/>
          <p:cNvCxnSpPr/>
          <p:nvPr/>
        </p:nvCxnSpPr>
        <p:spPr>
          <a:xfrm>
            <a:off x="3623325" y="2385425"/>
            <a:ext cx="1579200" cy="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9" name="Shape 189"/>
          <p:cNvCxnSpPr/>
          <p:nvPr/>
        </p:nvCxnSpPr>
        <p:spPr>
          <a:xfrm flipH="1">
            <a:off x="3822650" y="2413100"/>
            <a:ext cx="582900" cy="1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0" name="Shape 190"/>
          <p:cNvCxnSpPr/>
          <p:nvPr/>
        </p:nvCxnSpPr>
        <p:spPr>
          <a:xfrm>
            <a:off x="3822575" y="2538550"/>
            <a:ext cx="0" cy="17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1" name="Shape 191"/>
          <p:cNvCxnSpPr/>
          <p:nvPr/>
        </p:nvCxnSpPr>
        <p:spPr>
          <a:xfrm rot="10800000">
            <a:off x="3992325" y="2243400"/>
            <a:ext cx="42060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2" name="Shape 192"/>
          <p:cNvCxnSpPr/>
          <p:nvPr/>
        </p:nvCxnSpPr>
        <p:spPr>
          <a:xfrm flipH="1">
            <a:off x="3652850" y="2413100"/>
            <a:ext cx="752700" cy="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3" name="Shape 193"/>
          <p:cNvCxnSpPr/>
          <p:nvPr/>
        </p:nvCxnSpPr>
        <p:spPr>
          <a:xfrm>
            <a:off x="3667600" y="2479500"/>
            <a:ext cx="0" cy="17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4" name="Shape 194"/>
          <p:cNvCxnSpPr/>
          <p:nvPr/>
        </p:nvCxnSpPr>
        <p:spPr>
          <a:xfrm>
            <a:off x="3623325" y="2390950"/>
            <a:ext cx="36900" cy="18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5" name="Shape 195"/>
          <p:cNvCxnSpPr/>
          <p:nvPr/>
        </p:nvCxnSpPr>
        <p:spPr>
          <a:xfrm>
            <a:off x="3689750" y="2486875"/>
            <a:ext cx="132900" cy="18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6" name="Shape 196"/>
          <p:cNvCxnSpPr/>
          <p:nvPr/>
        </p:nvCxnSpPr>
        <p:spPr>
          <a:xfrm flipH="1">
            <a:off x="4103025" y="2420475"/>
            <a:ext cx="309900" cy="1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7" name="Shape 197"/>
          <p:cNvCxnSpPr/>
          <p:nvPr/>
        </p:nvCxnSpPr>
        <p:spPr>
          <a:xfrm>
            <a:off x="4095625" y="2590200"/>
            <a:ext cx="0" cy="17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8" name="Shape 198"/>
          <p:cNvCxnSpPr/>
          <p:nvPr/>
        </p:nvCxnSpPr>
        <p:spPr>
          <a:xfrm rot="10800000">
            <a:off x="3785750" y="2302400"/>
            <a:ext cx="619800" cy="1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9" name="Shape 199"/>
          <p:cNvCxnSpPr/>
          <p:nvPr/>
        </p:nvCxnSpPr>
        <p:spPr>
          <a:xfrm rot="10800000">
            <a:off x="4243125" y="2206400"/>
            <a:ext cx="169800" cy="2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0" name="Shape 200"/>
          <p:cNvCxnSpPr/>
          <p:nvPr/>
        </p:nvCxnSpPr>
        <p:spPr>
          <a:xfrm flipH="1" rot="10800000">
            <a:off x="4427700" y="2243400"/>
            <a:ext cx="44280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1" name="Shape 201"/>
          <p:cNvCxnSpPr/>
          <p:nvPr/>
        </p:nvCxnSpPr>
        <p:spPr>
          <a:xfrm flipH="1" rot="10800000">
            <a:off x="4412925" y="2221275"/>
            <a:ext cx="20670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2" name="Shape 202"/>
          <p:cNvCxnSpPr/>
          <p:nvPr/>
        </p:nvCxnSpPr>
        <p:spPr>
          <a:xfrm flipH="1" rot="10800000">
            <a:off x="4405550" y="2309900"/>
            <a:ext cx="693600" cy="1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3" name="Shape 203"/>
          <p:cNvCxnSpPr/>
          <p:nvPr/>
        </p:nvCxnSpPr>
        <p:spPr>
          <a:xfrm>
            <a:off x="4412925" y="2413100"/>
            <a:ext cx="51660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4412925" y="2405700"/>
            <a:ext cx="693600" cy="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5" name="Shape 205"/>
          <p:cNvCxnSpPr/>
          <p:nvPr/>
        </p:nvCxnSpPr>
        <p:spPr>
          <a:xfrm>
            <a:off x="4427700" y="2420475"/>
            <a:ext cx="243600" cy="1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6" name="Shape 206"/>
          <p:cNvCxnSpPr/>
          <p:nvPr/>
        </p:nvCxnSpPr>
        <p:spPr>
          <a:xfrm>
            <a:off x="4685975" y="2604950"/>
            <a:ext cx="0" cy="17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7" name="Shape 207"/>
          <p:cNvCxnSpPr/>
          <p:nvPr/>
        </p:nvCxnSpPr>
        <p:spPr>
          <a:xfrm flipH="1">
            <a:off x="4907225" y="2560675"/>
            <a:ext cx="7500" cy="17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8" name="Shape 208"/>
          <p:cNvCxnSpPr/>
          <p:nvPr/>
        </p:nvCxnSpPr>
        <p:spPr>
          <a:xfrm flipH="1">
            <a:off x="5099100" y="2501650"/>
            <a:ext cx="7500" cy="17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9" name="Shape 209"/>
          <p:cNvCxnSpPr/>
          <p:nvPr/>
        </p:nvCxnSpPr>
        <p:spPr>
          <a:xfrm>
            <a:off x="3837325" y="2538550"/>
            <a:ext cx="258300" cy="18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0" name="Shape 210"/>
          <p:cNvCxnSpPr>
            <a:endCxn id="185" idx="3"/>
          </p:cNvCxnSpPr>
          <p:nvPr/>
        </p:nvCxnSpPr>
        <p:spPr>
          <a:xfrm>
            <a:off x="4103025" y="2597675"/>
            <a:ext cx="309900" cy="17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1" name="Shape 211"/>
          <p:cNvCxnSpPr>
            <a:stCxn id="185" idx="0"/>
          </p:cNvCxnSpPr>
          <p:nvPr/>
        </p:nvCxnSpPr>
        <p:spPr>
          <a:xfrm>
            <a:off x="4412925" y="2601275"/>
            <a:ext cx="273000" cy="17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/>
          <p:nvPr/>
        </p:nvCxnSpPr>
        <p:spPr>
          <a:xfrm>
            <a:off x="4685975" y="2604950"/>
            <a:ext cx="221400" cy="17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3" name="Shape 213"/>
          <p:cNvCxnSpPr/>
          <p:nvPr/>
        </p:nvCxnSpPr>
        <p:spPr>
          <a:xfrm>
            <a:off x="4914725" y="2560675"/>
            <a:ext cx="18450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5106600" y="2501650"/>
            <a:ext cx="96000" cy="16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1266475" y="38270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Voxels</a:t>
            </a:r>
          </a:p>
        </p:txBody>
      </p:sp>
      <p:sp>
        <p:nvSpPr>
          <p:cNvPr id="221" name="Shape 221"/>
          <p:cNvSpPr/>
          <p:nvPr/>
        </p:nvSpPr>
        <p:spPr>
          <a:xfrm>
            <a:off x="2029350" y="35126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2491675" y="35126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2956700" y="35126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3419025" y="35126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3884050" y="35126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4346375" y="35126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811400" y="35126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5273725" y="35126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2029350" y="30647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2491675" y="30647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2956700" y="30647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3419025" y="30647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733700" y="36698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4196025" y="36698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4661050" y="36698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5123375" y="36698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2029350" y="261717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1879000" y="277437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879075" y="36698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1728725" y="38270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4346375" y="30647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4346375" y="261717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346375" y="2156738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4808700" y="261717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503713" y="38270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Data Organization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1750" y="2073625"/>
            <a:ext cx="6995700" cy="23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3D Array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Binary Space Partition Tree</a:t>
            </a:r>
          </a:p>
          <a:p>
            <a:pPr indent="-317500" lvl="0" marL="457200">
              <a:spcBef>
                <a:spcPts val="0"/>
              </a:spcBef>
              <a:buSzPts val="1400"/>
              <a:buChar char="●"/>
            </a:pPr>
            <a:r>
              <a:rPr lang="en"/>
              <a:t>Sparse Voxel Octree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3885013" y="3354388"/>
            <a:ext cx="612600" cy="605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4347338" y="3354388"/>
            <a:ext cx="612600" cy="605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4812038" y="3354388"/>
            <a:ext cx="612600" cy="605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3885013" y="2909038"/>
            <a:ext cx="612600" cy="605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347338" y="2909038"/>
            <a:ext cx="612600" cy="605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4812038" y="2909038"/>
            <a:ext cx="612600" cy="605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3885013" y="2458563"/>
            <a:ext cx="612600" cy="605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4347338" y="2458563"/>
            <a:ext cx="612600" cy="605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4812038" y="2458563"/>
            <a:ext cx="612600" cy="605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3D Array</a:t>
            </a:r>
          </a:p>
        </p:txBody>
      </p:sp>
      <p:sp>
        <p:nvSpPr>
          <p:cNvPr id="266" name="Shape 266"/>
          <p:cNvSpPr/>
          <p:nvPr/>
        </p:nvSpPr>
        <p:spPr>
          <a:xfrm>
            <a:off x="3739825" y="34949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3739825" y="305697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3739825" y="26116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4202175" y="3498625"/>
            <a:ext cx="612600" cy="605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4202175" y="3060675"/>
            <a:ext cx="612600" cy="605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664500" y="34986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664500" y="306067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4202175" y="26116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4664500" y="2615325"/>
            <a:ext cx="612600" cy="60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589575" y="3662075"/>
            <a:ext cx="612600" cy="605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051900" y="3662075"/>
            <a:ext cx="612600" cy="605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4516600" y="3662075"/>
            <a:ext cx="612600" cy="605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3589575" y="3216725"/>
            <a:ext cx="612600" cy="605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4051900" y="2766250"/>
            <a:ext cx="612600" cy="605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4516600" y="3216725"/>
            <a:ext cx="612600" cy="605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3589575" y="2766250"/>
            <a:ext cx="612600" cy="605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051900" y="3216725"/>
            <a:ext cx="612600" cy="605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4516600" y="2766250"/>
            <a:ext cx="612600" cy="605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Binary Space Partition Tree</a:t>
            </a:r>
          </a:p>
        </p:txBody>
      </p:sp>
      <p:sp>
        <p:nvSpPr>
          <p:cNvPr id="289" name="Shape 289"/>
          <p:cNvSpPr/>
          <p:nvPr/>
        </p:nvSpPr>
        <p:spPr>
          <a:xfrm>
            <a:off x="1623475" y="2479500"/>
            <a:ext cx="561000" cy="6420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3852100" y="2671375"/>
            <a:ext cx="479700" cy="5352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2272875" y="3999675"/>
            <a:ext cx="686400" cy="642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5202525" y="3564300"/>
            <a:ext cx="561000" cy="5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4811425" y="2737800"/>
            <a:ext cx="686400" cy="642000"/>
          </a:xfrm>
          <a:prstGeom prst="plaque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789450" y="2885375"/>
            <a:ext cx="561000" cy="6051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5" name="Shape 295"/>
          <p:cNvCxnSpPr/>
          <p:nvPr/>
        </p:nvCxnSpPr>
        <p:spPr>
          <a:xfrm>
            <a:off x="3269100" y="1962950"/>
            <a:ext cx="959100" cy="31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96" name="Shape 296"/>
          <p:cNvSpPr/>
          <p:nvPr/>
        </p:nvSpPr>
        <p:spPr>
          <a:xfrm>
            <a:off x="1343075" y="3379800"/>
            <a:ext cx="723300" cy="6420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4427700" y="3674975"/>
            <a:ext cx="479700" cy="9225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8" name="Shape 298"/>
          <p:cNvCxnSpPr/>
          <p:nvPr/>
        </p:nvCxnSpPr>
        <p:spPr>
          <a:xfrm flipH="1">
            <a:off x="1866975" y="1940800"/>
            <a:ext cx="1195500" cy="31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299" name="Shape 299"/>
          <p:cNvCxnSpPr/>
          <p:nvPr/>
        </p:nvCxnSpPr>
        <p:spPr>
          <a:xfrm rot="10800000">
            <a:off x="796975" y="2973900"/>
            <a:ext cx="1689900" cy="4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00" name="Shape 300"/>
          <p:cNvCxnSpPr/>
          <p:nvPr/>
        </p:nvCxnSpPr>
        <p:spPr>
          <a:xfrm>
            <a:off x="2442600" y="3564300"/>
            <a:ext cx="151290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01" name="Shape 301"/>
          <p:cNvCxnSpPr/>
          <p:nvPr/>
        </p:nvCxnSpPr>
        <p:spPr>
          <a:xfrm flipH="1" rot="10800000">
            <a:off x="3763525" y="3490625"/>
            <a:ext cx="24354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02" name="Shape 302"/>
          <p:cNvCxnSpPr/>
          <p:nvPr/>
        </p:nvCxnSpPr>
        <p:spPr>
          <a:xfrm flipH="1">
            <a:off x="4464575" y="1977700"/>
            <a:ext cx="332100" cy="15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03" name="Shape 303"/>
          <p:cNvCxnSpPr/>
          <p:nvPr/>
        </p:nvCxnSpPr>
        <p:spPr>
          <a:xfrm flipH="1">
            <a:off x="5054825" y="3497875"/>
            <a:ext cx="7500" cy="14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304" name="Shape 304"/>
          <p:cNvSpPr txBox="1"/>
          <p:nvPr/>
        </p:nvSpPr>
        <p:spPr>
          <a:xfrm>
            <a:off x="3995950" y="4597475"/>
            <a:ext cx="1920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2664000" y="2383575"/>
            <a:ext cx="295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5807625" y="3257375"/>
            <a:ext cx="8340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656775" y="2796825"/>
            <a:ext cx="3321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2922275" y="3645475"/>
            <a:ext cx="428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4501500" y="2531988"/>
            <a:ext cx="332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4940525" y="4331775"/>
            <a:ext cx="2361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Sparse Voxel Octree</a:t>
            </a:r>
          </a:p>
        </p:txBody>
      </p:sp>
      <p:sp>
        <p:nvSpPr>
          <p:cNvPr id="316" name="Shape 316"/>
          <p:cNvSpPr/>
          <p:nvPr/>
        </p:nvSpPr>
        <p:spPr>
          <a:xfrm>
            <a:off x="4201914" y="2148956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517370" y="2148956"/>
            <a:ext cx="417900" cy="392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4099400" y="2246092"/>
            <a:ext cx="417900" cy="392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4418165" y="2246092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4201914" y="1853850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4517370" y="1853850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4099400" y="1952397"/>
            <a:ext cx="417900" cy="392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418165" y="1952397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529564" y="2967531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1845020" y="2967531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1427050" y="3064667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1745815" y="3064667"/>
            <a:ext cx="417900" cy="392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1529564" y="2672425"/>
            <a:ext cx="417900" cy="392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1845020" y="2672425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1427050" y="2770972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1745815" y="2770972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6404839" y="2967531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6720295" y="2967531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6302325" y="3064667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6621090" y="3064667"/>
            <a:ext cx="417900" cy="392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6404839" y="2672425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6720295" y="2672425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6302325" y="2770972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6621090" y="2770972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784014" y="4192456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099470" y="4192456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3681500" y="4289592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000265" y="4289592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3784014" y="3897350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4099470" y="3897350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3681500" y="3995897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4000265" y="3995897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556614" y="4433406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872070" y="4433406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454100" y="4530542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772865" y="4530542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556614" y="4138300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872070" y="4138300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54100" y="4236847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772865" y="4236847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2012589" y="4487556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2328045" y="4487556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1910075" y="4584692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228840" y="4584692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012589" y="4192450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2328045" y="4192450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1910075" y="4290997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2228840" y="4290997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7528589" y="4388581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7844045" y="4388581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7426075" y="4485717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7744840" y="4485717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7528589" y="4093475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7844045" y="4093475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7426075" y="4192022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7744840" y="4192022"/>
            <a:ext cx="417900" cy="392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2" name="Shape 372"/>
          <p:cNvCxnSpPr/>
          <p:nvPr/>
        </p:nvCxnSpPr>
        <p:spPr>
          <a:xfrm flipH="1">
            <a:off x="649450" y="2677150"/>
            <a:ext cx="951900" cy="14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73" name="Shape 373"/>
          <p:cNvCxnSpPr/>
          <p:nvPr/>
        </p:nvCxnSpPr>
        <p:spPr>
          <a:xfrm flipH="1">
            <a:off x="1293740" y="3031347"/>
            <a:ext cx="615900" cy="17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74" name="Shape 374"/>
          <p:cNvCxnSpPr/>
          <p:nvPr/>
        </p:nvCxnSpPr>
        <p:spPr>
          <a:xfrm>
            <a:off x="1745825" y="3456925"/>
            <a:ext cx="169800" cy="15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75" name="Shape 375"/>
          <p:cNvCxnSpPr/>
          <p:nvPr/>
        </p:nvCxnSpPr>
        <p:spPr>
          <a:xfrm>
            <a:off x="2145440" y="3069109"/>
            <a:ext cx="584700" cy="11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648625" y="1954513"/>
            <a:ext cx="2553300" cy="7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77" name="Shape 377"/>
          <p:cNvCxnSpPr/>
          <p:nvPr/>
        </p:nvCxnSpPr>
        <p:spPr>
          <a:xfrm flipH="1">
            <a:off x="2103000" y="2368825"/>
            <a:ext cx="2324700" cy="10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78" name="Shape 378"/>
          <p:cNvCxnSpPr/>
          <p:nvPr/>
        </p:nvCxnSpPr>
        <p:spPr>
          <a:xfrm flipH="1">
            <a:off x="3685925" y="2344500"/>
            <a:ext cx="413400" cy="17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79" name="Shape 379"/>
          <p:cNvCxnSpPr/>
          <p:nvPr/>
        </p:nvCxnSpPr>
        <p:spPr>
          <a:xfrm>
            <a:off x="4505427" y="2246109"/>
            <a:ext cx="21600" cy="16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80" name="Shape 380"/>
          <p:cNvCxnSpPr/>
          <p:nvPr/>
        </p:nvCxnSpPr>
        <p:spPr>
          <a:xfrm>
            <a:off x="4935350" y="2152388"/>
            <a:ext cx="219900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81" name="Shape 381"/>
          <p:cNvCxnSpPr/>
          <p:nvPr/>
        </p:nvCxnSpPr>
        <p:spPr>
          <a:xfrm>
            <a:off x="4810188" y="2541042"/>
            <a:ext cx="1518000" cy="9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82" name="Shape 382"/>
          <p:cNvCxnSpPr/>
          <p:nvPr/>
        </p:nvCxnSpPr>
        <p:spPr>
          <a:xfrm>
            <a:off x="6619400" y="3460975"/>
            <a:ext cx="797100" cy="14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7039075" y="3060763"/>
            <a:ext cx="1232400" cy="10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Project idea: Create art through movement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VR based motion controls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Create, destroy, modify geometry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Save/Load a scene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Explore the technology</a:t>
            </a:r>
          </a:p>
          <a:p>
            <a:pPr indent="0" lvl="0" mar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2719275" y="1107525"/>
            <a:ext cx="3222000" cy="5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Rendering Method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619475" y="2064900"/>
            <a:ext cx="3501000" cy="28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Ray </a:t>
            </a:r>
            <a:r>
              <a:rPr lang="en" sz="1800"/>
              <a:t>Tracing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Higher fidelity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 sz="1800"/>
              <a:t>More computationally expensive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5303075" y="2064900"/>
            <a:ext cx="33789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Voxel Cone Tracing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More efficient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Still allows for dynamic and inter reflection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Scripting Language</a:t>
            </a: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C#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Has selective architecture optimization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common language for game engine scripting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 sz="1800"/>
              <a:t>Large library of code assets</a:t>
            </a:r>
          </a:p>
        </p:txBody>
      </p:sp>
      <p:sp>
        <p:nvSpPr>
          <p:cNvPr id="397" name="Shape 39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C++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Compiled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Available for Unreal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Graphics API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Khronos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Large, open library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Extensive shader resources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 sz="1800"/>
              <a:t>Low level development in Vulkan</a:t>
            </a:r>
          </a:p>
        </p:txBody>
      </p:sp>
      <p:sp>
        <p:nvSpPr>
          <p:cNvPr id="404" name="Shape 40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DirectX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Efficient device driver support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Has compute shader capability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 sz="1800"/>
              <a:t>Powerful rendering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Loading Tool Code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811750" y="2088400"/>
            <a:ext cx="65898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Statically Defined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Dynamic Loading</a:t>
            </a:r>
          </a:p>
          <a:p>
            <a:pPr indent="-317500" lvl="0" marL="457200">
              <a:spcBef>
                <a:spcPts val="0"/>
              </a:spcBef>
              <a:buSzPts val="1400"/>
              <a:buChar char="●"/>
            </a:pPr>
            <a:r>
              <a:rPr lang="en"/>
              <a:t>Code Injection into a Template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Game Engine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Unity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Large library of free assets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Lower learning curve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Lower hardware requirements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 sz="1800"/>
              <a:t>Uses C#</a:t>
            </a:r>
          </a:p>
        </p:txBody>
      </p:sp>
      <p:sp>
        <p:nvSpPr>
          <p:cNvPr id="417" name="Shape 4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Unreal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Powerful renderer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Visual scripting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Uses C++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 txBox="1"/>
          <p:nvPr>
            <p:ph idx="4294967295" type="title"/>
          </p:nvPr>
        </p:nvSpPr>
        <p:spPr>
          <a:xfrm>
            <a:off x="635600" y="69920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635600" y="1423925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Movement Options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Inactive State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Active State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Nodes - Page traversal</a:t>
            </a:r>
          </a:p>
          <a:p>
            <a:pPr indent="-342900" lvl="0" marL="914400" rtl="0">
              <a:spcBef>
                <a:spcPts val="0"/>
              </a:spcBef>
              <a:buSzPts val="1800"/>
              <a:buChar char="-"/>
            </a:pPr>
            <a:r>
              <a:rPr lang="en" sz="1800"/>
              <a:t>Elements - Tool access</a:t>
            </a:r>
          </a:p>
        </p:txBody>
      </p:sp>
      <p:pic>
        <p:nvPicPr>
          <p:cNvPr id="425" name="Shape 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650" y="700083"/>
            <a:ext cx="4499825" cy="34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5929225" y="0"/>
            <a:ext cx="3006300" cy="39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Interchange</a:t>
            </a:r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75" y="558375"/>
            <a:ext cx="8080325" cy="43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Voxel State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800650" y="2005650"/>
            <a:ext cx="7116900" cy="24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Holds all of the data representing the virtual environment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Holds additional information to manage this data in memory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Consists of: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Nodes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Data Buffer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Head Buffer</a:t>
            </a:r>
          </a:p>
          <a:p>
            <a:pPr indent="-317500" lvl="1" marL="914400">
              <a:spcBef>
                <a:spcPts val="0"/>
              </a:spcBef>
              <a:buSzPts val="1400"/>
              <a:buChar char="○"/>
            </a:pPr>
            <a:r>
              <a:rPr lang="en"/>
              <a:t>The Heap Buffer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Nodes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1637950" y="2393725"/>
            <a:ext cx="16002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Surface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04550" y="2393725"/>
            <a:ext cx="5334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Meta 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3238150" y="2393725"/>
            <a:ext cx="21336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Attribute 0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571150" y="2393725"/>
            <a:ext cx="533400" cy="38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 0 ?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571150" y="2774725"/>
            <a:ext cx="533400" cy="38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 1 ?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571150" y="3155725"/>
            <a:ext cx="533400" cy="38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2 ?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571150" y="3536725"/>
            <a:ext cx="533400" cy="38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3 ?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571150" y="3917725"/>
            <a:ext cx="533400" cy="38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4 ?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637950" y="2085025"/>
            <a:ext cx="533400" cy="30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 ? 1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2171350" y="2085025"/>
            <a:ext cx="533400" cy="30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? 2 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2704750" y="2085025"/>
            <a:ext cx="533400" cy="30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 ? 3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3238150" y="2085100"/>
            <a:ext cx="533400" cy="30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 ? 4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3771550" y="2085025"/>
            <a:ext cx="533400" cy="30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 ? 5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4304950" y="2085100"/>
            <a:ext cx="533400" cy="30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 ? 6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4838350" y="2085025"/>
            <a:ext cx="533400" cy="30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 ? 7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571150" y="2085025"/>
            <a:ext cx="533400" cy="30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 Byte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1104550" y="2085025"/>
            <a:ext cx="533400" cy="30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 ? 0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571150" y="4298725"/>
            <a:ext cx="533400" cy="38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5 ?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1104550" y="3155725"/>
            <a:ext cx="21336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Child 0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3238150" y="3155725"/>
            <a:ext cx="21336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Child 1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1104550" y="3536725"/>
            <a:ext cx="21336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Child 2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3238150" y="3536725"/>
            <a:ext cx="21336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Child 3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104550" y="3917725"/>
            <a:ext cx="21336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Child 4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3238150" y="3917725"/>
            <a:ext cx="21336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Child 5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1104550" y="4298725"/>
            <a:ext cx="21336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Child 6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3238150" y="4298725"/>
            <a:ext cx="21336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Child 7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1104550" y="2774725"/>
            <a:ext cx="21336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Attribute 1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3238150" y="2774763"/>
            <a:ext cx="21336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Attribute 2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5750050" y="2085025"/>
            <a:ext cx="31137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struct node {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int8 Meta;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int24 Surface;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int32 Attributes[3];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int32 Children[8];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Data Buffer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3801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9219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14637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20055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25473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30891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36309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41727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47145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...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52563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...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57981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…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63399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...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68817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74235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79653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85071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343050" y="2238925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Heap 0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958950" y="2238925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Heap 1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2190750" y="2238925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Heap N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574850" y="2238925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...</a:t>
            </a:r>
          </a:p>
        </p:txBody>
      </p:sp>
      <p:cxnSp>
        <p:nvCxnSpPr>
          <p:cNvPr id="497" name="Shape 497"/>
          <p:cNvCxnSpPr>
            <a:stCxn id="493" idx="2"/>
            <a:endCxn id="477" idx="0"/>
          </p:cNvCxnSpPr>
          <p:nvPr/>
        </p:nvCxnSpPr>
        <p:spPr>
          <a:xfrm flipH="1" rot="-5400000">
            <a:off x="375600" y="2789125"/>
            <a:ext cx="5514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8" name="Shape 498"/>
          <p:cNvCxnSpPr>
            <a:stCxn id="494" idx="2"/>
            <a:endCxn id="481" idx="0"/>
          </p:cNvCxnSpPr>
          <p:nvPr/>
        </p:nvCxnSpPr>
        <p:spPr>
          <a:xfrm flipH="1" rot="-5400000">
            <a:off x="1766850" y="2013775"/>
            <a:ext cx="551400" cy="1551300"/>
          </a:xfrm>
          <a:prstGeom prst="bentConnector3">
            <a:avLst>
              <a:gd fmla="val 54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9" name="Shape 499"/>
          <p:cNvCxnSpPr>
            <a:stCxn id="495" idx="2"/>
            <a:endCxn id="489" idx="0"/>
          </p:cNvCxnSpPr>
          <p:nvPr/>
        </p:nvCxnSpPr>
        <p:spPr>
          <a:xfrm flipH="1" rot="-5400000">
            <a:off x="4549950" y="462475"/>
            <a:ext cx="551400" cy="4653900"/>
          </a:xfrm>
          <a:prstGeom prst="bentConnector3">
            <a:avLst>
              <a:gd fmla="val 325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0" name="Shape 500"/>
          <p:cNvSpPr txBox="1"/>
          <p:nvPr/>
        </p:nvSpPr>
        <p:spPr>
          <a:xfrm>
            <a:off x="6388400" y="2237125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Head 0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7004300" y="2237125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Head 1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8236100" y="2237125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Head N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7620200" y="2237125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...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3384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8802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14220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19638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25056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30474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35892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1310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46728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...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52146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...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57564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…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62982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...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68400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3818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79236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84654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301375" y="3838950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Heap 0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917275" y="3838950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Heap 1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2149075" y="3838950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Heap N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1533175" y="3838950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...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6346725" y="3837150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Head 0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6962625" y="3837150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Head 1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8194425" y="3837150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Head N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7578525" y="3837150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...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331500" y="1883038"/>
            <a:ext cx="172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Initial State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331500" y="3471438"/>
            <a:ext cx="172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Mid-use</a:t>
            </a:r>
            <a:r>
              <a:rPr b="1" lang="en"/>
              <a:t> State</a:t>
            </a:r>
          </a:p>
        </p:txBody>
      </p:sp>
      <p:cxnSp>
        <p:nvCxnSpPr>
          <p:cNvPr id="530" name="Shape 530"/>
          <p:cNvCxnSpPr>
            <a:stCxn id="520" idx="2"/>
            <a:endCxn id="513" idx="0"/>
          </p:cNvCxnSpPr>
          <p:nvPr/>
        </p:nvCxnSpPr>
        <p:spPr>
          <a:xfrm flipH="1" rot="-5400000">
            <a:off x="2771725" y="1951350"/>
            <a:ext cx="551400" cy="4876200"/>
          </a:xfrm>
          <a:prstGeom prst="bentConnector3">
            <a:avLst>
              <a:gd fmla="val 7235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1" name="Shape 531"/>
          <p:cNvCxnSpPr>
            <a:stCxn id="521" idx="2"/>
            <a:endCxn id="505" idx="0"/>
          </p:cNvCxnSpPr>
          <p:nvPr/>
        </p:nvCxnSpPr>
        <p:spPr>
          <a:xfrm rot="5400000">
            <a:off x="912475" y="4352400"/>
            <a:ext cx="551400" cy="74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2" name="Shape 532"/>
          <p:cNvCxnSpPr>
            <a:stCxn id="522" idx="2"/>
            <a:endCxn id="511" idx="0"/>
          </p:cNvCxnSpPr>
          <p:nvPr/>
        </p:nvCxnSpPr>
        <p:spPr>
          <a:xfrm flipH="1" rot="-5400000">
            <a:off x="3153775" y="3417000"/>
            <a:ext cx="551400" cy="19449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3" name="Shape 533"/>
          <p:cNvCxnSpPr>
            <a:stCxn id="524" idx="2"/>
            <a:endCxn id="509" idx="0"/>
          </p:cNvCxnSpPr>
          <p:nvPr/>
        </p:nvCxnSpPr>
        <p:spPr>
          <a:xfrm rot="5400000">
            <a:off x="4709925" y="2720400"/>
            <a:ext cx="553200" cy="3336300"/>
          </a:xfrm>
          <a:prstGeom prst="bentConnector3">
            <a:avLst>
              <a:gd fmla="val 285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4" name="Shape 534"/>
          <p:cNvCxnSpPr>
            <a:stCxn id="526" idx="2"/>
            <a:endCxn id="518" idx="0"/>
          </p:cNvCxnSpPr>
          <p:nvPr/>
        </p:nvCxnSpPr>
        <p:spPr>
          <a:xfrm rot="5400000">
            <a:off x="8071875" y="4234650"/>
            <a:ext cx="553200" cy="3078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5" name="Shape 535"/>
          <p:cNvCxnSpPr>
            <a:stCxn id="477" idx="2"/>
            <a:endCxn id="478" idx="2"/>
          </p:cNvCxnSpPr>
          <p:nvPr/>
        </p:nvCxnSpPr>
        <p:spPr>
          <a:xfrm flipH="1" rot="-5400000">
            <a:off x="921600" y="3069275"/>
            <a:ext cx="600" cy="541800"/>
          </a:xfrm>
          <a:prstGeom prst="curvedConnector3">
            <a:avLst>
              <a:gd fmla="val 269833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6" name="Shape 536"/>
          <p:cNvCxnSpPr>
            <a:stCxn id="478" idx="2"/>
            <a:endCxn id="479" idx="2"/>
          </p:cNvCxnSpPr>
          <p:nvPr/>
        </p:nvCxnSpPr>
        <p:spPr>
          <a:xfrm flipH="1" rot="-5400000">
            <a:off x="1463400" y="3069275"/>
            <a:ext cx="600" cy="541800"/>
          </a:xfrm>
          <a:prstGeom prst="curvedConnector3">
            <a:avLst>
              <a:gd fmla="val 269833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7" name="Shape 537"/>
          <p:cNvCxnSpPr>
            <a:stCxn id="479" idx="2"/>
            <a:endCxn id="480" idx="2"/>
          </p:cNvCxnSpPr>
          <p:nvPr/>
        </p:nvCxnSpPr>
        <p:spPr>
          <a:xfrm flipH="1" rot="-5400000">
            <a:off x="2005200" y="3069275"/>
            <a:ext cx="600" cy="54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8" name="Shape 538"/>
          <p:cNvCxnSpPr>
            <a:stCxn id="481" idx="2"/>
            <a:endCxn id="482" idx="2"/>
          </p:cNvCxnSpPr>
          <p:nvPr/>
        </p:nvCxnSpPr>
        <p:spPr>
          <a:xfrm flipH="1" rot="-5400000">
            <a:off x="3088800" y="3069275"/>
            <a:ext cx="600" cy="54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9" name="Shape 539"/>
          <p:cNvCxnSpPr>
            <a:stCxn id="482" idx="2"/>
            <a:endCxn id="483" idx="2"/>
          </p:cNvCxnSpPr>
          <p:nvPr/>
        </p:nvCxnSpPr>
        <p:spPr>
          <a:xfrm flipH="1" rot="-5400000">
            <a:off x="3630600" y="3069275"/>
            <a:ext cx="600" cy="54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0" name="Shape 540"/>
          <p:cNvCxnSpPr>
            <a:stCxn id="483" idx="2"/>
            <a:endCxn id="484" idx="2"/>
          </p:cNvCxnSpPr>
          <p:nvPr/>
        </p:nvCxnSpPr>
        <p:spPr>
          <a:xfrm flipH="1" rot="-5400000">
            <a:off x="4172400" y="3069275"/>
            <a:ext cx="600" cy="54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1" name="Shape 541"/>
          <p:cNvCxnSpPr>
            <a:stCxn id="489" idx="2"/>
            <a:endCxn id="490" idx="2"/>
          </p:cNvCxnSpPr>
          <p:nvPr/>
        </p:nvCxnSpPr>
        <p:spPr>
          <a:xfrm flipH="1" rot="-5400000">
            <a:off x="7423200" y="3069275"/>
            <a:ext cx="600" cy="54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2" name="Shape 542"/>
          <p:cNvCxnSpPr>
            <a:stCxn id="490" idx="2"/>
            <a:endCxn id="491" idx="2"/>
          </p:cNvCxnSpPr>
          <p:nvPr/>
        </p:nvCxnSpPr>
        <p:spPr>
          <a:xfrm flipH="1" rot="-5400000">
            <a:off x="7965000" y="3069275"/>
            <a:ext cx="600" cy="54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3" name="Shape 543"/>
          <p:cNvCxnSpPr>
            <a:stCxn id="491" idx="2"/>
            <a:endCxn id="492" idx="2"/>
          </p:cNvCxnSpPr>
          <p:nvPr/>
        </p:nvCxnSpPr>
        <p:spPr>
          <a:xfrm flipH="1" rot="-5400000">
            <a:off x="8506800" y="3069275"/>
            <a:ext cx="600" cy="54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4" name="Shape 544"/>
          <p:cNvCxnSpPr>
            <a:stCxn id="504" idx="2"/>
            <a:endCxn id="505" idx="2"/>
          </p:cNvCxnSpPr>
          <p:nvPr/>
        </p:nvCxnSpPr>
        <p:spPr>
          <a:xfrm flipH="1" rot="-5400000">
            <a:off x="879925" y="4669300"/>
            <a:ext cx="600" cy="541800"/>
          </a:xfrm>
          <a:prstGeom prst="curvedConnector3">
            <a:avLst>
              <a:gd fmla="val 13716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5" name="Shape 545"/>
          <p:cNvCxnSpPr>
            <a:stCxn id="504" idx="2"/>
            <a:endCxn id="508" idx="2"/>
          </p:cNvCxnSpPr>
          <p:nvPr/>
        </p:nvCxnSpPr>
        <p:spPr>
          <a:xfrm flipH="1" rot="-5400000">
            <a:off x="1692625" y="3856600"/>
            <a:ext cx="600" cy="2167200"/>
          </a:xfrm>
          <a:prstGeom prst="curvedConnector3">
            <a:avLst>
              <a:gd fmla="val 2989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6" name="Shape 546"/>
          <p:cNvCxnSpPr>
            <a:stCxn id="508" idx="2"/>
            <a:endCxn id="512" idx="2"/>
          </p:cNvCxnSpPr>
          <p:nvPr/>
        </p:nvCxnSpPr>
        <p:spPr>
          <a:xfrm flipH="1" rot="-5400000">
            <a:off x="3859825" y="3856600"/>
            <a:ext cx="600" cy="2167200"/>
          </a:xfrm>
          <a:prstGeom prst="curvedConnector3">
            <a:avLst>
              <a:gd fmla="val 2854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7" name="Shape 547"/>
          <p:cNvCxnSpPr>
            <a:stCxn id="511" idx="2"/>
            <a:endCxn id="516" idx="2"/>
          </p:cNvCxnSpPr>
          <p:nvPr/>
        </p:nvCxnSpPr>
        <p:spPr>
          <a:xfrm flipH="1" rot="-5400000">
            <a:off x="5756125" y="3585700"/>
            <a:ext cx="600" cy="2709000"/>
          </a:xfrm>
          <a:prstGeom prst="curvedConnector3">
            <a:avLst>
              <a:gd fmla="val 245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8" name="Shape 548"/>
          <p:cNvCxnSpPr>
            <a:stCxn id="516" idx="2"/>
            <a:endCxn id="514" idx="2"/>
          </p:cNvCxnSpPr>
          <p:nvPr/>
        </p:nvCxnSpPr>
        <p:spPr>
          <a:xfrm rot="5400000">
            <a:off x="6568825" y="4398400"/>
            <a:ext cx="600" cy="1083600"/>
          </a:xfrm>
          <a:prstGeom prst="curvedConnector3">
            <a:avLst>
              <a:gd fmla="val 245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9" name="Shape 549"/>
          <p:cNvCxnSpPr>
            <a:stCxn id="509" idx="2"/>
            <a:endCxn id="507" idx="2"/>
          </p:cNvCxnSpPr>
          <p:nvPr/>
        </p:nvCxnSpPr>
        <p:spPr>
          <a:xfrm rot="5400000">
            <a:off x="2776225" y="4398400"/>
            <a:ext cx="600" cy="1083600"/>
          </a:xfrm>
          <a:prstGeom prst="curvedConnector3">
            <a:avLst>
              <a:gd fmla="val 218041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0" name="Shape 550"/>
          <p:cNvCxnSpPr>
            <a:stCxn id="509" idx="2"/>
            <a:endCxn id="506" idx="2"/>
          </p:cNvCxnSpPr>
          <p:nvPr/>
        </p:nvCxnSpPr>
        <p:spPr>
          <a:xfrm rot="5400000">
            <a:off x="2505325" y="4127500"/>
            <a:ext cx="600" cy="1625400"/>
          </a:xfrm>
          <a:prstGeom prst="curvedConnector3">
            <a:avLst>
              <a:gd fmla="val 2989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1" name="Shape 551"/>
          <p:cNvCxnSpPr>
            <a:stCxn id="509" idx="2"/>
            <a:endCxn id="510" idx="2"/>
          </p:cNvCxnSpPr>
          <p:nvPr/>
        </p:nvCxnSpPr>
        <p:spPr>
          <a:xfrm flipH="1" rot="-5400000">
            <a:off x="3588925" y="4669300"/>
            <a:ext cx="600" cy="541800"/>
          </a:xfrm>
          <a:prstGeom prst="curvedConnector3">
            <a:avLst>
              <a:gd fmla="val 204541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2" name="Shape 552"/>
          <p:cNvCxnSpPr>
            <a:stCxn id="518" idx="2"/>
            <a:endCxn id="517" idx="2"/>
          </p:cNvCxnSpPr>
          <p:nvPr/>
        </p:nvCxnSpPr>
        <p:spPr>
          <a:xfrm rot="5400000">
            <a:off x="7923325" y="4669300"/>
            <a:ext cx="600" cy="541800"/>
          </a:xfrm>
          <a:prstGeom prst="curvedConnector3">
            <a:avLst>
              <a:gd fmla="val 231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3" name="Shape 553"/>
          <p:cNvCxnSpPr>
            <a:stCxn id="518" idx="2"/>
            <a:endCxn id="513" idx="2"/>
          </p:cNvCxnSpPr>
          <p:nvPr/>
        </p:nvCxnSpPr>
        <p:spPr>
          <a:xfrm rot="5400000">
            <a:off x="6839725" y="3585700"/>
            <a:ext cx="600" cy="2709000"/>
          </a:xfrm>
          <a:prstGeom prst="curvedConnector3">
            <a:avLst>
              <a:gd fmla="val 2989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4" name="Shape 554"/>
          <p:cNvCxnSpPr>
            <a:stCxn id="518" idx="2"/>
            <a:endCxn id="519" idx="2"/>
          </p:cNvCxnSpPr>
          <p:nvPr/>
        </p:nvCxnSpPr>
        <p:spPr>
          <a:xfrm flipH="1" rot="-5400000">
            <a:off x="8465125" y="4669300"/>
            <a:ext cx="600" cy="541800"/>
          </a:xfrm>
          <a:prstGeom prst="curvedConnector3">
            <a:avLst>
              <a:gd fmla="val 218041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Project Challenges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Developing an as-of-yet unexplored technology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Creating an interface in 3D space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Developing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Head Buffer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3340200" y="1981850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Head 0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3956100" y="1981850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Head 1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5187900" y="1981850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Head N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4572000" y="1981850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...</a:t>
            </a:r>
          </a:p>
        </p:txBody>
      </p:sp>
      <p:sp>
        <p:nvSpPr>
          <p:cNvPr id="564" name="Shape 564"/>
          <p:cNvSpPr/>
          <p:nvPr/>
        </p:nvSpPr>
        <p:spPr>
          <a:xfrm>
            <a:off x="1252400" y="26934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436950" y="31611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959900" y="31611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1482850" y="31611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2005800" y="31611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144450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623275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1190350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1757425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2382525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74" name="Shape 574"/>
          <p:cNvCxnSpPr>
            <a:stCxn id="560" idx="2"/>
            <a:endCxn id="564" idx="0"/>
          </p:cNvCxnSpPr>
          <p:nvPr/>
        </p:nvCxnSpPr>
        <p:spPr>
          <a:xfrm flipH="1">
            <a:off x="1398750" y="2256650"/>
            <a:ext cx="2249400" cy="4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5" name="Shape 575"/>
          <p:cNvCxnSpPr>
            <a:stCxn id="564" idx="4"/>
            <a:endCxn id="565" idx="0"/>
          </p:cNvCxnSpPr>
          <p:nvPr/>
        </p:nvCxnSpPr>
        <p:spPr>
          <a:xfrm flipH="1">
            <a:off x="583250" y="2968200"/>
            <a:ext cx="8154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6" name="Shape 576"/>
          <p:cNvCxnSpPr>
            <a:stCxn id="564" idx="4"/>
            <a:endCxn id="566" idx="0"/>
          </p:cNvCxnSpPr>
          <p:nvPr/>
        </p:nvCxnSpPr>
        <p:spPr>
          <a:xfrm flipH="1">
            <a:off x="1106150" y="2968200"/>
            <a:ext cx="2925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7" name="Shape 577"/>
          <p:cNvCxnSpPr>
            <a:stCxn id="564" idx="4"/>
            <a:endCxn id="567" idx="0"/>
          </p:cNvCxnSpPr>
          <p:nvPr/>
        </p:nvCxnSpPr>
        <p:spPr>
          <a:xfrm>
            <a:off x="1398650" y="2968200"/>
            <a:ext cx="2304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8" name="Shape 578"/>
          <p:cNvCxnSpPr>
            <a:stCxn id="564" idx="4"/>
            <a:endCxn id="568" idx="0"/>
          </p:cNvCxnSpPr>
          <p:nvPr/>
        </p:nvCxnSpPr>
        <p:spPr>
          <a:xfrm>
            <a:off x="1398650" y="2968200"/>
            <a:ext cx="7533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9" name="Shape 579"/>
          <p:cNvCxnSpPr>
            <a:stCxn id="565" idx="4"/>
            <a:endCxn id="569" idx="0"/>
          </p:cNvCxnSpPr>
          <p:nvPr/>
        </p:nvCxnSpPr>
        <p:spPr>
          <a:xfrm flipH="1">
            <a:off x="290700" y="3435975"/>
            <a:ext cx="2925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0" name="Shape 580"/>
          <p:cNvCxnSpPr>
            <a:stCxn id="565" idx="4"/>
            <a:endCxn id="570" idx="0"/>
          </p:cNvCxnSpPr>
          <p:nvPr/>
        </p:nvCxnSpPr>
        <p:spPr>
          <a:xfrm>
            <a:off x="583200" y="3435975"/>
            <a:ext cx="1863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1" name="Shape 581"/>
          <p:cNvCxnSpPr>
            <a:stCxn id="567" idx="4"/>
            <a:endCxn id="571" idx="0"/>
          </p:cNvCxnSpPr>
          <p:nvPr/>
        </p:nvCxnSpPr>
        <p:spPr>
          <a:xfrm flipH="1">
            <a:off x="1336600" y="3435975"/>
            <a:ext cx="2925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2" name="Shape 582"/>
          <p:cNvCxnSpPr>
            <a:stCxn id="568" idx="4"/>
            <a:endCxn id="572" idx="0"/>
          </p:cNvCxnSpPr>
          <p:nvPr/>
        </p:nvCxnSpPr>
        <p:spPr>
          <a:xfrm flipH="1">
            <a:off x="1903650" y="3435975"/>
            <a:ext cx="2484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3" name="Shape 583"/>
          <p:cNvCxnSpPr>
            <a:stCxn id="568" idx="4"/>
            <a:endCxn id="573" idx="0"/>
          </p:cNvCxnSpPr>
          <p:nvPr/>
        </p:nvCxnSpPr>
        <p:spPr>
          <a:xfrm>
            <a:off x="2152050" y="3435975"/>
            <a:ext cx="3768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4" name="Shape 584"/>
          <p:cNvSpPr/>
          <p:nvPr/>
        </p:nvSpPr>
        <p:spPr>
          <a:xfrm>
            <a:off x="4243425" y="26934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3427975" y="31611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3950925" y="31611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4473875" y="31611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4996825" y="31611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3135475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3614300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4181375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4748450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5373550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94" name="Shape 594"/>
          <p:cNvCxnSpPr>
            <a:stCxn id="584" idx="4"/>
            <a:endCxn id="585" idx="0"/>
          </p:cNvCxnSpPr>
          <p:nvPr/>
        </p:nvCxnSpPr>
        <p:spPr>
          <a:xfrm flipH="1">
            <a:off x="3574275" y="2968200"/>
            <a:ext cx="8154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5" name="Shape 595"/>
          <p:cNvCxnSpPr>
            <a:stCxn id="584" idx="4"/>
            <a:endCxn id="586" idx="0"/>
          </p:cNvCxnSpPr>
          <p:nvPr/>
        </p:nvCxnSpPr>
        <p:spPr>
          <a:xfrm flipH="1">
            <a:off x="4097175" y="2968200"/>
            <a:ext cx="2925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6" name="Shape 596"/>
          <p:cNvCxnSpPr>
            <a:stCxn id="584" idx="4"/>
            <a:endCxn id="587" idx="0"/>
          </p:cNvCxnSpPr>
          <p:nvPr/>
        </p:nvCxnSpPr>
        <p:spPr>
          <a:xfrm>
            <a:off x="4389675" y="2968200"/>
            <a:ext cx="2304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7" name="Shape 597"/>
          <p:cNvCxnSpPr>
            <a:stCxn id="584" idx="4"/>
            <a:endCxn id="588" idx="0"/>
          </p:cNvCxnSpPr>
          <p:nvPr/>
        </p:nvCxnSpPr>
        <p:spPr>
          <a:xfrm>
            <a:off x="4389675" y="2968200"/>
            <a:ext cx="7533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8" name="Shape 598"/>
          <p:cNvCxnSpPr>
            <a:stCxn id="585" idx="4"/>
            <a:endCxn id="589" idx="0"/>
          </p:cNvCxnSpPr>
          <p:nvPr/>
        </p:nvCxnSpPr>
        <p:spPr>
          <a:xfrm flipH="1">
            <a:off x="3281725" y="3435975"/>
            <a:ext cx="2925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9" name="Shape 599"/>
          <p:cNvCxnSpPr>
            <a:stCxn id="585" idx="4"/>
            <a:endCxn id="590" idx="0"/>
          </p:cNvCxnSpPr>
          <p:nvPr/>
        </p:nvCxnSpPr>
        <p:spPr>
          <a:xfrm>
            <a:off x="3574225" y="3435975"/>
            <a:ext cx="1863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0" name="Shape 600"/>
          <p:cNvCxnSpPr>
            <a:stCxn id="587" idx="4"/>
            <a:endCxn id="591" idx="0"/>
          </p:cNvCxnSpPr>
          <p:nvPr/>
        </p:nvCxnSpPr>
        <p:spPr>
          <a:xfrm flipH="1">
            <a:off x="4327625" y="3435975"/>
            <a:ext cx="2925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1" name="Shape 601"/>
          <p:cNvCxnSpPr>
            <a:stCxn id="588" idx="4"/>
            <a:endCxn id="592" idx="0"/>
          </p:cNvCxnSpPr>
          <p:nvPr/>
        </p:nvCxnSpPr>
        <p:spPr>
          <a:xfrm flipH="1">
            <a:off x="4894675" y="3435975"/>
            <a:ext cx="2484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2" name="Shape 602"/>
          <p:cNvCxnSpPr>
            <a:stCxn id="588" idx="4"/>
            <a:endCxn id="593" idx="0"/>
          </p:cNvCxnSpPr>
          <p:nvPr/>
        </p:nvCxnSpPr>
        <p:spPr>
          <a:xfrm>
            <a:off x="5143075" y="3435975"/>
            <a:ext cx="3768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3" name="Shape 603"/>
          <p:cNvSpPr/>
          <p:nvPr/>
        </p:nvSpPr>
        <p:spPr>
          <a:xfrm>
            <a:off x="7425225" y="26934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6609775" y="31611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7132725" y="31611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7655675" y="31611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8178625" y="31611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6317275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6796100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7363175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7930250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8555350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3" name="Shape 613"/>
          <p:cNvCxnSpPr>
            <a:stCxn id="603" idx="4"/>
            <a:endCxn id="604" idx="0"/>
          </p:cNvCxnSpPr>
          <p:nvPr/>
        </p:nvCxnSpPr>
        <p:spPr>
          <a:xfrm flipH="1">
            <a:off x="6756075" y="2968200"/>
            <a:ext cx="8154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4" name="Shape 614"/>
          <p:cNvCxnSpPr>
            <a:stCxn id="603" idx="4"/>
            <a:endCxn id="605" idx="0"/>
          </p:cNvCxnSpPr>
          <p:nvPr/>
        </p:nvCxnSpPr>
        <p:spPr>
          <a:xfrm flipH="1">
            <a:off x="7278975" y="2968200"/>
            <a:ext cx="2925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5" name="Shape 615"/>
          <p:cNvCxnSpPr>
            <a:stCxn id="603" idx="4"/>
            <a:endCxn id="606" idx="0"/>
          </p:cNvCxnSpPr>
          <p:nvPr/>
        </p:nvCxnSpPr>
        <p:spPr>
          <a:xfrm>
            <a:off x="7571475" y="2968200"/>
            <a:ext cx="2304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6" name="Shape 616"/>
          <p:cNvCxnSpPr>
            <a:stCxn id="603" idx="4"/>
            <a:endCxn id="607" idx="0"/>
          </p:cNvCxnSpPr>
          <p:nvPr/>
        </p:nvCxnSpPr>
        <p:spPr>
          <a:xfrm>
            <a:off x="7571475" y="2968200"/>
            <a:ext cx="7533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7" name="Shape 617"/>
          <p:cNvCxnSpPr>
            <a:stCxn id="604" idx="4"/>
            <a:endCxn id="608" idx="0"/>
          </p:cNvCxnSpPr>
          <p:nvPr/>
        </p:nvCxnSpPr>
        <p:spPr>
          <a:xfrm flipH="1">
            <a:off x="6463525" y="3435975"/>
            <a:ext cx="2925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8" name="Shape 618"/>
          <p:cNvCxnSpPr>
            <a:stCxn id="604" idx="4"/>
            <a:endCxn id="609" idx="0"/>
          </p:cNvCxnSpPr>
          <p:nvPr/>
        </p:nvCxnSpPr>
        <p:spPr>
          <a:xfrm>
            <a:off x="6756025" y="3435975"/>
            <a:ext cx="1863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9" name="Shape 619"/>
          <p:cNvCxnSpPr>
            <a:stCxn id="606" idx="4"/>
            <a:endCxn id="610" idx="0"/>
          </p:cNvCxnSpPr>
          <p:nvPr/>
        </p:nvCxnSpPr>
        <p:spPr>
          <a:xfrm flipH="1">
            <a:off x="7509425" y="3435975"/>
            <a:ext cx="2925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0" name="Shape 620"/>
          <p:cNvCxnSpPr>
            <a:stCxn id="607" idx="4"/>
            <a:endCxn id="611" idx="0"/>
          </p:cNvCxnSpPr>
          <p:nvPr/>
        </p:nvCxnSpPr>
        <p:spPr>
          <a:xfrm flipH="1">
            <a:off x="8076475" y="3435975"/>
            <a:ext cx="2484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1" name="Shape 621"/>
          <p:cNvCxnSpPr>
            <a:stCxn id="607" idx="4"/>
            <a:endCxn id="612" idx="0"/>
          </p:cNvCxnSpPr>
          <p:nvPr/>
        </p:nvCxnSpPr>
        <p:spPr>
          <a:xfrm>
            <a:off x="8324875" y="3435975"/>
            <a:ext cx="3768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2" name="Shape 622"/>
          <p:cNvSpPr/>
          <p:nvPr/>
        </p:nvSpPr>
        <p:spPr>
          <a:xfrm>
            <a:off x="3370388" y="429952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3849213" y="429952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4416288" y="429952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4983363" y="429952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5608463" y="429952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27" name="Shape 627"/>
          <p:cNvCxnSpPr>
            <a:stCxn id="590" idx="4"/>
            <a:endCxn id="622" idx="0"/>
          </p:cNvCxnSpPr>
          <p:nvPr/>
        </p:nvCxnSpPr>
        <p:spPr>
          <a:xfrm flipH="1">
            <a:off x="3516650" y="4005150"/>
            <a:ext cx="2439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8" name="Shape 628"/>
          <p:cNvCxnSpPr>
            <a:stCxn id="590" idx="4"/>
            <a:endCxn id="623" idx="0"/>
          </p:cNvCxnSpPr>
          <p:nvPr/>
        </p:nvCxnSpPr>
        <p:spPr>
          <a:xfrm>
            <a:off x="3760550" y="4005150"/>
            <a:ext cx="2349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9" name="Shape 629"/>
          <p:cNvCxnSpPr>
            <a:stCxn id="592" idx="4"/>
            <a:endCxn id="624" idx="0"/>
          </p:cNvCxnSpPr>
          <p:nvPr/>
        </p:nvCxnSpPr>
        <p:spPr>
          <a:xfrm flipH="1">
            <a:off x="4562600" y="4005150"/>
            <a:ext cx="3321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0" name="Shape 630"/>
          <p:cNvCxnSpPr>
            <a:stCxn id="592" idx="4"/>
            <a:endCxn id="625" idx="0"/>
          </p:cNvCxnSpPr>
          <p:nvPr/>
        </p:nvCxnSpPr>
        <p:spPr>
          <a:xfrm>
            <a:off x="4894700" y="4005150"/>
            <a:ext cx="2349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1" name="Shape 631"/>
          <p:cNvCxnSpPr>
            <a:stCxn id="592" idx="4"/>
            <a:endCxn id="626" idx="0"/>
          </p:cNvCxnSpPr>
          <p:nvPr/>
        </p:nvCxnSpPr>
        <p:spPr>
          <a:xfrm>
            <a:off x="4894700" y="4005150"/>
            <a:ext cx="8601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32" name="Shape 632"/>
          <p:cNvSpPr/>
          <p:nvPr/>
        </p:nvSpPr>
        <p:spPr>
          <a:xfrm>
            <a:off x="6477463" y="4299488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7044538" y="4299488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7611613" y="4299488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8236713" y="4299488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36" name="Shape 636"/>
          <p:cNvCxnSpPr>
            <a:stCxn id="608" idx="4"/>
            <a:endCxn id="632" idx="0"/>
          </p:cNvCxnSpPr>
          <p:nvPr/>
        </p:nvCxnSpPr>
        <p:spPr>
          <a:xfrm>
            <a:off x="6463525" y="4005150"/>
            <a:ext cx="1602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7" name="Shape 637"/>
          <p:cNvCxnSpPr>
            <a:stCxn id="609" idx="4"/>
            <a:endCxn id="633" idx="0"/>
          </p:cNvCxnSpPr>
          <p:nvPr/>
        </p:nvCxnSpPr>
        <p:spPr>
          <a:xfrm>
            <a:off x="6942350" y="4005150"/>
            <a:ext cx="2484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8" name="Shape 638"/>
          <p:cNvCxnSpPr>
            <a:stCxn id="611" idx="4"/>
            <a:endCxn id="634" idx="0"/>
          </p:cNvCxnSpPr>
          <p:nvPr/>
        </p:nvCxnSpPr>
        <p:spPr>
          <a:xfrm flipH="1">
            <a:off x="7757900" y="4005150"/>
            <a:ext cx="3186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9" name="Shape 639"/>
          <p:cNvCxnSpPr>
            <a:stCxn id="611" idx="4"/>
            <a:endCxn id="635" idx="0"/>
          </p:cNvCxnSpPr>
          <p:nvPr/>
        </p:nvCxnSpPr>
        <p:spPr>
          <a:xfrm>
            <a:off x="8076500" y="4005150"/>
            <a:ext cx="3066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0" name="Shape 640"/>
          <p:cNvCxnSpPr>
            <a:stCxn id="561" idx="2"/>
            <a:endCxn id="584" idx="0"/>
          </p:cNvCxnSpPr>
          <p:nvPr/>
        </p:nvCxnSpPr>
        <p:spPr>
          <a:xfrm>
            <a:off x="4264050" y="2256650"/>
            <a:ext cx="125700" cy="4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1" name="Shape 641"/>
          <p:cNvCxnSpPr>
            <a:stCxn id="562" idx="2"/>
            <a:endCxn id="603" idx="0"/>
          </p:cNvCxnSpPr>
          <p:nvPr/>
        </p:nvCxnSpPr>
        <p:spPr>
          <a:xfrm>
            <a:off x="5495850" y="2256650"/>
            <a:ext cx="2075700" cy="4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Heap Buffer</a:t>
            </a:r>
          </a:p>
        </p:txBody>
      </p:sp>
      <p:pic>
        <p:nvPicPr>
          <p:cNvPr id="647" name="Shape 647"/>
          <p:cNvPicPr preferRelativeResize="0"/>
          <p:nvPr/>
        </p:nvPicPr>
        <p:blipFill rotWithShape="1">
          <a:blip r:embed="rId3">
            <a:alphaModFix/>
          </a:blip>
          <a:srcRect b="0" l="30935" r="29438" t="6985"/>
          <a:stretch/>
        </p:blipFill>
        <p:spPr>
          <a:xfrm>
            <a:off x="6534525" y="1211500"/>
            <a:ext cx="2110776" cy="37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Shape 648"/>
          <p:cNvPicPr preferRelativeResize="0"/>
          <p:nvPr/>
        </p:nvPicPr>
        <p:blipFill rotWithShape="1">
          <a:blip r:embed="rId3">
            <a:alphaModFix/>
          </a:blip>
          <a:srcRect b="0" l="30935" r="29438" t="6985"/>
          <a:stretch/>
        </p:blipFill>
        <p:spPr>
          <a:xfrm>
            <a:off x="486825" y="2217925"/>
            <a:ext cx="1133474" cy="19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Shape 649"/>
          <p:cNvPicPr preferRelativeResize="0"/>
          <p:nvPr/>
        </p:nvPicPr>
        <p:blipFill rotWithShape="1">
          <a:blip r:embed="rId3">
            <a:alphaModFix/>
          </a:blip>
          <a:srcRect b="0" l="30935" r="29438" t="6985"/>
          <a:stretch/>
        </p:blipFill>
        <p:spPr>
          <a:xfrm>
            <a:off x="1523250" y="2217925"/>
            <a:ext cx="1133474" cy="19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Shape 650"/>
          <p:cNvPicPr preferRelativeResize="0"/>
          <p:nvPr/>
        </p:nvPicPr>
        <p:blipFill rotWithShape="1">
          <a:blip r:embed="rId3">
            <a:alphaModFix amt="73000"/>
          </a:blip>
          <a:srcRect b="0" l="30935" r="29438" t="6985"/>
          <a:stretch/>
        </p:blipFill>
        <p:spPr>
          <a:xfrm>
            <a:off x="2572100" y="2217925"/>
            <a:ext cx="1133474" cy="19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Shape 651"/>
          <p:cNvPicPr preferRelativeResize="0"/>
          <p:nvPr/>
        </p:nvPicPr>
        <p:blipFill rotWithShape="1">
          <a:blip r:embed="rId3">
            <a:alphaModFix amt="51000"/>
          </a:blip>
          <a:srcRect b="0" l="30935" r="29438" t="6985"/>
          <a:stretch/>
        </p:blipFill>
        <p:spPr>
          <a:xfrm>
            <a:off x="3608525" y="2217925"/>
            <a:ext cx="1133474" cy="19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Shape 652"/>
          <p:cNvPicPr preferRelativeResize="0"/>
          <p:nvPr/>
        </p:nvPicPr>
        <p:blipFill rotWithShape="1">
          <a:blip r:embed="rId3">
            <a:alphaModFix amt="21000"/>
          </a:blip>
          <a:srcRect b="0" l="30935" r="29438" t="6985"/>
          <a:stretch/>
        </p:blipFill>
        <p:spPr>
          <a:xfrm>
            <a:off x="4657375" y="2217925"/>
            <a:ext cx="1133474" cy="19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Shape 653"/>
          <p:cNvSpPr txBox="1"/>
          <p:nvPr/>
        </p:nvSpPr>
        <p:spPr>
          <a:xfrm>
            <a:off x="533750" y="4213475"/>
            <a:ext cx="9894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Heap 0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x="1595288" y="4213475"/>
            <a:ext cx="9894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Heap 1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x="2656850" y="4213475"/>
            <a:ext cx="9894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Heap 2</a:t>
            </a:r>
          </a:p>
        </p:txBody>
      </p:sp>
      <p:sp>
        <p:nvSpPr>
          <p:cNvPr id="656" name="Shape 656"/>
          <p:cNvSpPr txBox="1"/>
          <p:nvPr/>
        </p:nvSpPr>
        <p:spPr>
          <a:xfrm>
            <a:off x="3722800" y="4213475"/>
            <a:ext cx="9894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Heap 3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4729413" y="4213475"/>
            <a:ext cx="9894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Yggdrasil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776375" y="2151200"/>
            <a:ext cx="7723500" cy="25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Voxel State Rendering and Manipulation Engine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Composed of a suite of GPU-native programs: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Memory Manager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Tool Executer</a:t>
            </a:r>
          </a:p>
          <a:p>
            <a:pPr indent="-342900" lvl="1" marL="914400">
              <a:spcBef>
                <a:spcPts val="0"/>
              </a:spcBef>
              <a:buSzPts val="1800"/>
              <a:buChar char="○"/>
            </a:pPr>
            <a:r>
              <a:rPr lang="en" sz="1800"/>
              <a:t>The Renderer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Memory Manager</a:t>
            </a:r>
          </a:p>
        </p:txBody>
      </p:sp>
      <p:pic>
        <p:nvPicPr>
          <p:cNvPr id="669" name="Shape 6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900" y="1502025"/>
            <a:ext cx="4759951" cy="3569974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Shape 670"/>
          <p:cNvSpPr/>
          <p:nvPr/>
        </p:nvSpPr>
        <p:spPr>
          <a:xfrm>
            <a:off x="1293675" y="2580900"/>
            <a:ext cx="2046000" cy="21432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/>
        </p:nvSpPr>
        <p:spPr>
          <a:xfrm rot="10800000">
            <a:off x="1293675" y="2580900"/>
            <a:ext cx="2046000" cy="21432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 txBox="1"/>
          <p:nvPr/>
        </p:nvSpPr>
        <p:spPr>
          <a:xfrm>
            <a:off x="954000" y="4659400"/>
            <a:ext cx="525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000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3339675" y="2280500"/>
            <a:ext cx="525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111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2504400" y="4659500"/>
            <a:ext cx="525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001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3339675" y="3978800"/>
            <a:ext cx="525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011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1733425" y="3937150"/>
            <a:ext cx="525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01</a:t>
            </a:r>
            <a:r>
              <a:rPr lang="en"/>
              <a:t>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1683675" y="2225000"/>
            <a:ext cx="525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  <a:r>
              <a:rPr lang="en"/>
              <a:t>10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54000" y="2757500"/>
            <a:ext cx="525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100</a:t>
            </a:r>
          </a:p>
        </p:txBody>
      </p:sp>
      <p:sp>
        <p:nvSpPr>
          <p:cNvPr id="679" name="Shape 679"/>
          <p:cNvSpPr txBox="1"/>
          <p:nvPr/>
        </p:nvSpPr>
        <p:spPr>
          <a:xfrm>
            <a:off x="2489325" y="2757500"/>
            <a:ext cx="525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101</a:t>
            </a:r>
          </a:p>
        </p:txBody>
      </p:sp>
      <p:cxnSp>
        <p:nvCxnSpPr>
          <p:cNvPr id="680" name="Shape 680"/>
          <p:cNvCxnSpPr>
            <a:stCxn id="678" idx="2"/>
            <a:endCxn id="672" idx="0"/>
          </p:cNvCxnSpPr>
          <p:nvPr/>
        </p:nvCxnSpPr>
        <p:spPr>
          <a:xfrm>
            <a:off x="1216800" y="3170000"/>
            <a:ext cx="0" cy="1489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681" name="Shape 681"/>
          <p:cNvCxnSpPr/>
          <p:nvPr/>
        </p:nvCxnSpPr>
        <p:spPr>
          <a:xfrm>
            <a:off x="1943400" y="2540438"/>
            <a:ext cx="0" cy="1489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682" name="Shape 682"/>
          <p:cNvCxnSpPr/>
          <p:nvPr/>
        </p:nvCxnSpPr>
        <p:spPr>
          <a:xfrm>
            <a:off x="2767200" y="3170000"/>
            <a:ext cx="0" cy="1489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683" name="Shape 683"/>
          <p:cNvCxnSpPr/>
          <p:nvPr/>
        </p:nvCxnSpPr>
        <p:spPr>
          <a:xfrm>
            <a:off x="3566425" y="2580900"/>
            <a:ext cx="0" cy="1489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684" name="Shape 684"/>
          <p:cNvCxnSpPr>
            <a:stCxn id="672" idx="3"/>
            <a:endCxn id="674" idx="1"/>
          </p:cNvCxnSpPr>
          <p:nvPr/>
        </p:nvCxnSpPr>
        <p:spPr>
          <a:xfrm>
            <a:off x="1479600" y="4865650"/>
            <a:ext cx="1024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685" name="Shape 685"/>
          <p:cNvCxnSpPr/>
          <p:nvPr/>
        </p:nvCxnSpPr>
        <p:spPr>
          <a:xfrm>
            <a:off x="2286950" y="4143400"/>
            <a:ext cx="1024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686" name="Shape 686"/>
          <p:cNvCxnSpPr/>
          <p:nvPr/>
        </p:nvCxnSpPr>
        <p:spPr>
          <a:xfrm>
            <a:off x="1483825" y="2963750"/>
            <a:ext cx="1024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687" name="Shape 687"/>
          <p:cNvCxnSpPr/>
          <p:nvPr/>
        </p:nvCxnSpPr>
        <p:spPr>
          <a:xfrm>
            <a:off x="2262075" y="2443800"/>
            <a:ext cx="1024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688" name="Shape 688"/>
          <p:cNvCxnSpPr/>
          <p:nvPr/>
        </p:nvCxnSpPr>
        <p:spPr>
          <a:xfrm flipH="1" rot="10800000">
            <a:off x="2967675" y="4303425"/>
            <a:ext cx="477300" cy="492300"/>
          </a:xfrm>
          <a:prstGeom prst="straightConnector1">
            <a:avLst/>
          </a:prstGeom>
          <a:noFill/>
          <a:ln cap="flat" cmpd="sng" w="9525">
            <a:solidFill>
              <a:srgbClr val="00E1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689" name="Shape 689"/>
          <p:cNvCxnSpPr/>
          <p:nvPr/>
        </p:nvCxnSpPr>
        <p:spPr>
          <a:xfrm flipH="1" rot="10800000">
            <a:off x="1405575" y="4231800"/>
            <a:ext cx="477300" cy="492300"/>
          </a:xfrm>
          <a:prstGeom prst="straightConnector1">
            <a:avLst/>
          </a:prstGeom>
          <a:noFill/>
          <a:ln cap="flat" cmpd="sng" w="9525">
            <a:solidFill>
              <a:srgbClr val="00E1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690" name="Shape 690"/>
          <p:cNvCxnSpPr/>
          <p:nvPr/>
        </p:nvCxnSpPr>
        <p:spPr>
          <a:xfrm flipH="1" rot="10800000">
            <a:off x="1293675" y="2400425"/>
            <a:ext cx="477300" cy="492300"/>
          </a:xfrm>
          <a:prstGeom prst="straightConnector1">
            <a:avLst/>
          </a:prstGeom>
          <a:noFill/>
          <a:ln cap="flat" cmpd="sng" w="9525">
            <a:solidFill>
              <a:srgbClr val="00E1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691" name="Shape 691"/>
          <p:cNvCxnSpPr/>
          <p:nvPr/>
        </p:nvCxnSpPr>
        <p:spPr>
          <a:xfrm flipH="1" rot="10800000">
            <a:off x="2915375" y="2540450"/>
            <a:ext cx="477300" cy="492300"/>
          </a:xfrm>
          <a:prstGeom prst="straightConnector1">
            <a:avLst/>
          </a:prstGeom>
          <a:noFill/>
          <a:ln cap="flat" cmpd="sng" w="9525">
            <a:solidFill>
              <a:srgbClr val="00E1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692" name="Shape 692"/>
          <p:cNvSpPr txBox="1"/>
          <p:nvPr/>
        </p:nvSpPr>
        <p:spPr>
          <a:xfrm>
            <a:off x="104700" y="3086950"/>
            <a:ext cx="8493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</a:rPr>
              <a:t>Swap 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E100"/>
                </a:solidFill>
              </a:rPr>
              <a:t>Swap 1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Swap 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7" name="Shape 697"/>
          <p:cNvCxnSpPr>
            <a:stCxn id="698" idx="2"/>
            <a:endCxn id="699" idx="0"/>
          </p:cNvCxnSpPr>
          <p:nvPr/>
        </p:nvCxnSpPr>
        <p:spPr>
          <a:xfrm flipH="1" rot="-5400000">
            <a:off x="7479800" y="2606700"/>
            <a:ext cx="372300" cy="1431900"/>
          </a:xfrm>
          <a:prstGeom prst="bentConnector3">
            <a:avLst>
              <a:gd fmla="val 43809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00" name="Shape 70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Tool Executer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460975" y="2321700"/>
            <a:ext cx="1439400" cy="101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Find the Smallest Voxel Bounding the Stroke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2554350" y="2508450"/>
            <a:ext cx="1439400" cy="637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Requires further depth?</a:t>
            </a:r>
          </a:p>
        </p:txBody>
      </p:sp>
      <p:sp>
        <p:nvSpPr>
          <p:cNvPr id="703" name="Shape 703"/>
          <p:cNvSpPr txBox="1"/>
          <p:nvPr/>
        </p:nvSpPr>
        <p:spPr>
          <a:xfrm>
            <a:off x="2554350" y="3439275"/>
            <a:ext cx="1439400" cy="63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At maximum depth?</a:t>
            </a:r>
          </a:p>
        </p:txBody>
      </p:sp>
      <p:sp>
        <p:nvSpPr>
          <p:cNvPr id="704" name="Shape 704"/>
          <p:cNvSpPr txBox="1"/>
          <p:nvPr/>
        </p:nvSpPr>
        <p:spPr>
          <a:xfrm>
            <a:off x="2554350" y="4370100"/>
            <a:ext cx="1439400" cy="63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Node Allocation Required</a:t>
            </a:r>
            <a:r>
              <a:rPr lang="en"/>
              <a:t>?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4363400" y="4481850"/>
            <a:ext cx="1439400" cy="414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Allocate Node</a:t>
            </a:r>
          </a:p>
        </p:txBody>
      </p:sp>
      <p:cxnSp>
        <p:nvCxnSpPr>
          <p:cNvPr id="706" name="Shape 706"/>
          <p:cNvCxnSpPr>
            <a:stCxn id="701" idx="3"/>
            <a:endCxn id="702" idx="1"/>
          </p:cNvCxnSpPr>
          <p:nvPr/>
        </p:nvCxnSpPr>
        <p:spPr>
          <a:xfrm>
            <a:off x="1900375" y="2827200"/>
            <a:ext cx="6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7" name="Shape 707"/>
          <p:cNvCxnSpPr>
            <a:stCxn id="702" idx="2"/>
            <a:endCxn id="703" idx="0"/>
          </p:cNvCxnSpPr>
          <p:nvPr/>
        </p:nvCxnSpPr>
        <p:spPr>
          <a:xfrm>
            <a:off x="3274050" y="3145950"/>
            <a:ext cx="0" cy="2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8" name="Shape 708"/>
          <p:cNvCxnSpPr>
            <a:stCxn id="703" idx="2"/>
            <a:endCxn id="704" idx="0"/>
          </p:cNvCxnSpPr>
          <p:nvPr/>
        </p:nvCxnSpPr>
        <p:spPr>
          <a:xfrm>
            <a:off x="3274050" y="4076775"/>
            <a:ext cx="0" cy="29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09" name="Shape 709"/>
          <p:cNvSpPr txBox="1"/>
          <p:nvPr/>
        </p:nvSpPr>
        <p:spPr>
          <a:xfrm>
            <a:off x="4363400" y="3490425"/>
            <a:ext cx="1439400" cy="53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Traverse Deeper</a:t>
            </a:r>
          </a:p>
        </p:txBody>
      </p:sp>
      <p:cxnSp>
        <p:nvCxnSpPr>
          <p:cNvPr id="710" name="Shape 710"/>
          <p:cNvCxnSpPr>
            <a:stCxn id="705" idx="0"/>
            <a:endCxn id="709" idx="2"/>
          </p:cNvCxnSpPr>
          <p:nvPr/>
        </p:nvCxnSpPr>
        <p:spPr>
          <a:xfrm rot="10800000">
            <a:off x="5083100" y="4025550"/>
            <a:ext cx="0" cy="4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11" name="Shape 711"/>
          <p:cNvSpPr txBox="1"/>
          <p:nvPr/>
        </p:nvSpPr>
        <p:spPr>
          <a:xfrm>
            <a:off x="226450" y="3833375"/>
            <a:ext cx="1520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Yes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No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" name="Shape 712"/>
          <p:cNvSpPr txBox="1"/>
          <p:nvPr/>
        </p:nvSpPr>
        <p:spPr>
          <a:xfrm>
            <a:off x="246700" y="4460700"/>
            <a:ext cx="1479900" cy="456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Injected Code</a:t>
            </a:r>
          </a:p>
        </p:txBody>
      </p:sp>
      <p:cxnSp>
        <p:nvCxnSpPr>
          <p:cNvPr id="713" name="Shape 713"/>
          <p:cNvCxnSpPr/>
          <p:nvPr/>
        </p:nvCxnSpPr>
        <p:spPr>
          <a:xfrm>
            <a:off x="711675" y="4027450"/>
            <a:ext cx="87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4" name="Shape 714"/>
          <p:cNvCxnSpPr/>
          <p:nvPr/>
        </p:nvCxnSpPr>
        <p:spPr>
          <a:xfrm>
            <a:off x="711675" y="4253900"/>
            <a:ext cx="89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15" name="Shape 715"/>
          <p:cNvSpPr txBox="1"/>
          <p:nvPr/>
        </p:nvSpPr>
        <p:spPr>
          <a:xfrm>
            <a:off x="4363400" y="2499000"/>
            <a:ext cx="1439400" cy="637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Determine New Voxel Data</a:t>
            </a:r>
          </a:p>
        </p:txBody>
      </p:sp>
      <p:cxnSp>
        <p:nvCxnSpPr>
          <p:cNvPr id="716" name="Shape 716"/>
          <p:cNvCxnSpPr>
            <a:stCxn id="702" idx="3"/>
            <a:endCxn id="715" idx="1"/>
          </p:cNvCxnSpPr>
          <p:nvPr/>
        </p:nvCxnSpPr>
        <p:spPr>
          <a:xfrm flipH="1" rot="10800000">
            <a:off x="3993750" y="2817600"/>
            <a:ext cx="369600" cy="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98" name="Shape 698"/>
          <p:cNvSpPr txBox="1"/>
          <p:nvPr/>
        </p:nvSpPr>
        <p:spPr>
          <a:xfrm>
            <a:off x="6230300" y="2499000"/>
            <a:ext cx="1439400" cy="63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Nodes Need to Be Freed?</a:t>
            </a:r>
          </a:p>
        </p:txBody>
      </p:sp>
      <p:cxnSp>
        <p:nvCxnSpPr>
          <p:cNvPr id="717" name="Shape 717"/>
          <p:cNvCxnSpPr>
            <a:stCxn id="715" idx="3"/>
            <a:endCxn id="698" idx="1"/>
          </p:cNvCxnSpPr>
          <p:nvPr/>
        </p:nvCxnSpPr>
        <p:spPr>
          <a:xfrm>
            <a:off x="5802800" y="2817750"/>
            <a:ext cx="42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18" name="Shape 718"/>
          <p:cNvSpPr txBox="1"/>
          <p:nvPr/>
        </p:nvSpPr>
        <p:spPr>
          <a:xfrm>
            <a:off x="6230375" y="3508725"/>
            <a:ext cx="1439400" cy="53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Free Nodes</a:t>
            </a:r>
          </a:p>
        </p:txBody>
      </p:sp>
      <p:sp>
        <p:nvSpPr>
          <p:cNvPr id="719" name="Shape 719"/>
          <p:cNvSpPr txBox="1"/>
          <p:nvPr/>
        </p:nvSpPr>
        <p:spPr>
          <a:xfrm>
            <a:off x="6230300" y="4370175"/>
            <a:ext cx="1439400" cy="53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Traverse Higher</a:t>
            </a:r>
          </a:p>
        </p:txBody>
      </p:sp>
      <p:cxnSp>
        <p:nvCxnSpPr>
          <p:cNvPr id="720" name="Shape 720"/>
          <p:cNvCxnSpPr>
            <a:stCxn id="704" idx="3"/>
            <a:endCxn id="709" idx="1"/>
          </p:cNvCxnSpPr>
          <p:nvPr/>
        </p:nvCxnSpPr>
        <p:spPr>
          <a:xfrm flipH="1" rot="10800000">
            <a:off x="3993750" y="3757950"/>
            <a:ext cx="369600" cy="930900"/>
          </a:xfrm>
          <a:prstGeom prst="bentConnector3">
            <a:avLst>
              <a:gd fmla="val 3975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1" name="Shape 721"/>
          <p:cNvCxnSpPr>
            <a:stCxn id="698" idx="2"/>
            <a:endCxn id="718" idx="0"/>
          </p:cNvCxnSpPr>
          <p:nvPr/>
        </p:nvCxnSpPr>
        <p:spPr>
          <a:xfrm flipH="1" rot="-5400000">
            <a:off x="6764150" y="3322350"/>
            <a:ext cx="3723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2" name="Shape 722"/>
          <p:cNvCxnSpPr>
            <a:stCxn id="704" idx="3"/>
            <a:endCxn id="705" idx="1"/>
          </p:cNvCxnSpPr>
          <p:nvPr/>
        </p:nvCxnSpPr>
        <p:spPr>
          <a:xfrm>
            <a:off x="3993750" y="4688850"/>
            <a:ext cx="36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3" name="Shape 723"/>
          <p:cNvCxnSpPr>
            <a:endCxn id="709" idx="1"/>
          </p:cNvCxnSpPr>
          <p:nvPr/>
        </p:nvCxnSpPr>
        <p:spPr>
          <a:xfrm>
            <a:off x="4140500" y="3744525"/>
            <a:ext cx="222900" cy="1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4" name="Shape 724"/>
          <p:cNvCxnSpPr>
            <a:endCxn id="718" idx="0"/>
          </p:cNvCxnSpPr>
          <p:nvPr/>
        </p:nvCxnSpPr>
        <p:spPr>
          <a:xfrm flipH="1">
            <a:off x="6950075" y="3323925"/>
            <a:ext cx="2400" cy="18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5" name="Shape 725"/>
          <p:cNvCxnSpPr>
            <a:stCxn id="703" idx="3"/>
          </p:cNvCxnSpPr>
          <p:nvPr/>
        </p:nvCxnSpPr>
        <p:spPr>
          <a:xfrm flipH="1" rot="10800000">
            <a:off x="3993750" y="3348225"/>
            <a:ext cx="1093200" cy="409800"/>
          </a:xfrm>
          <a:prstGeom prst="bentConnector3">
            <a:avLst>
              <a:gd fmla="val 75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6" name="Shape 726"/>
          <p:cNvCxnSpPr>
            <a:endCxn id="715" idx="2"/>
          </p:cNvCxnSpPr>
          <p:nvPr/>
        </p:nvCxnSpPr>
        <p:spPr>
          <a:xfrm flipH="1" rot="10800000">
            <a:off x="5078900" y="3136500"/>
            <a:ext cx="4200" cy="2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7" name="Shape 727"/>
          <p:cNvCxnSpPr>
            <a:stCxn id="709" idx="0"/>
          </p:cNvCxnSpPr>
          <p:nvPr/>
        </p:nvCxnSpPr>
        <p:spPr>
          <a:xfrm flipH="1" rot="5400000">
            <a:off x="4645850" y="3053175"/>
            <a:ext cx="69600" cy="80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8" name="Shape 728"/>
          <p:cNvCxnSpPr/>
          <p:nvPr/>
        </p:nvCxnSpPr>
        <p:spPr>
          <a:xfrm rot="10800000">
            <a:off x="3623225" y="3259225"/>
            <a:ext cx="671100" cy="161700"/>
          </a:xfrm>
          <a:prstGeom prst="bentConnector3">
            <a:avLst>
              <a:gd fmla="val 36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9" name="Shape 729"/>
          <p:cNvCxnSpPr/>
          <p:nvPr/>
        </p:nvCxnSpPr>
        <p:spPr>
          <a:xfrm rot="10800000">
            <a:off x="3647350" y="3137975"/>
            <a:ext cx="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0" name="Shape 730"/>
          <p:cNvCxnSpPr>
            <a:stCxn id="719" idx="1"/>
          </p:cNvCxnSpPr>
          <p:nvPr/>
        </p:nvCxnSpPr>
        <p:spPr>
          <a:xfrm rot="10800000">
            <a:off x="5968400" y="2822475"/>
            <a:ext cx="261900" cy="1815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99" name="Shape 699"/>
          <p:cNvSpPr txBox="1"/>
          <p:nvPr/>
        </p:nvSpPr>
        <p:spPr>
          <a:xfrm>
            <a:off x="7835175" y="3508725"/>
            <a:ext cx="1093200" cy="53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At Root Node?</a:t>
            </a:r>
          </a:p>
        </p:txBody>
      </p:sp>
      <p:cxnSp>
        <p:nvCxnSpPr>
          <p:cNvPr id="731" name="Shape 731"/>
          <p:cNvCxnSpPr>
            <a:stCxn id="718" idx="3"/>
            <a:endCxn id="699" idx="1"/>
          </p:cNvCxnSpPr>
          <p:nvPr/>
        </p:nvCxnSpPr>
        <p:spPr>
          <a:xfrm>
            <a:off x="7669775" y="3776325"/>
            <a:ext cx="16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2" name="Shape 732"/>
          <p:cNvCxnSpPr>
            <a:stCxn id="699" idx="2"/>
            <a:endCxn id="719" idx="3"/>
          </p:cNvCxnSpPr>
          <p:nvPr/>
        </p:nvCxnSpPr>
        <p:spPr>
          <a:xfrm rot="5400000">
            <a:off x="7728675" y="3984825"/>
            <a:ext cx="594000" cy="7122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33" name="Shape 733"/>
          <p:cNvSpPr txBox="1"/>
          <p:nvPr/>
        </p:nvSpPr>
        <p:spPr>
          <a:xfrm>
            <a:off x="8054925" y="2126950"/>
            <a:ext cx="897600" cy="59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Exit</a:t>
            </a:r>
          </a:p>
        </p:txBody>
      </p:sp>
      <p:cxnSp>
        <p:nvCxnSpPr>
          <p:cNvPr id="734" name="Shape 734"/>
          <p:cNvCxnSpPr>
            <a:endCxn id="699" idx="0"/>
          </p:cNvCxnSpPr>
          <p:nvPr/>
        </p:nvCxnSpPr>
        <p:spPr>
          <a:xfrm>
            <a:off x="8378475" y="3285225"/>
            <a:ext cx="3300" cy="22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5" name="Shape 735"/>
          <p:cNvCxnSpPr>
            <a:endCxn id="719" idx="3"/>
          </p:cNvCxnSpPr>
          <p:nvPr/>
        </p:nvCxnSpPr>
        <p:spPr>
          <a:xfrm flipH="1">
            <a:off x="7669700" y="4633875"/>
            <a:ext cx="142500" cy="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6" name="Shape 736"/>
          <p:cNvCxnSpPr>
            <a:stCxn id="699" idx="3"/>
            <a:endCxn id="733" idx="2"/>
          </p:cNvCxnSpPr>
          <p:nvPr/>
        </p:nvCxnSpPr>
        <p:spPr>
          <a:xfrm rot="10800000">
            <a:off x="8503875" y="2722725"/>
            <a:ext cx="424500" cy="1053600"/>
          </a:xfrm>
          <a:prstGeom prst="bentConnector4">
            <a:avLst>
              <a:gd fmla="val -32356" name="adj1"/>
              <a:gd fmla="val 6269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7" name="Shape 737"/>
          <p:cNvCxnSpPr>
            <a:endCxn id="733" idx="2"/>
          </p:cNvCxnSpPr>
          <p:nvPr/>
        </p:nvCxnSpPr>
        <p:spPr>
          <a:xfrm flipH="1" rot="10800000">
            <a:off x="8499825" y="2722750"/>
            <a:ext cx="3900" cy="1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Renderer</a:t>
            </a:r>
          </a:p>
        </p:txBody>
      </p:sp>
      <p:sp>
        <p:nvSpPr>
          <p:cNvPr id="743" name="Shape 743"/>
          <p:cNvSpPr/>
          <p:nvPr/>
        </p:nvSpPr>
        <p:spPr>
          <a:xfrm>
            <a:off x="4425750" y="17229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2283600" y="23769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6653675" y="23373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" name="Shape 746"/>
          <p:cNvSpPr/>
          <p:nvPr/>
        </p:nvSpPr>
        <p:spPr>
          <a:xfrm>
            <a:off x="1223025" y="32532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3376050" y="32862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5632588" y="33482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7662100" y="32532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50" name="Shape 750"/>
          <p:cNvCxnSpPr>
            <a:stCxn id="743" idx="4"/>
            <a:endCxn id="744" idx="0"/>
          </p:cNvCxnSpPr>
          <p:nvPr/>
        </p:nvCxnSpPr>
        <p:spPr>
          <a:xfrm flipH="1">
            <a:off x="2429700" y="1997700"/>
            <a:ext cx="2142300" cy="3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1" name="Shape 751"/>
          <p:cNvCxnSpPr>
            <a:stCxn id="743" idx="4"/>
            <a:endCxn id="745" idx="0"/>
          </p:cNvCxnSpPr>
          <p:nvPr/>
        </p:nvCxnSpPr>
        <p:spPr>
          <a:xfrm>
            <a:off x="4572000" y="1997700"/>
            <a:ext cx="2227800" cy="3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2" name="Shape 752"/>
          <p:cNvCxnSpPr>
            <a:stCxn id="744" idx="4"/>
            <a:endCxn id="746" idx="0"/>
          </p:cNvCxnSpPr>
          <p:nvPr/>
        </p:nvCxnSpPr>
        <p:spPr>
          <a:xfrm flipH="1">
            <a:off x="1369350" y="2651700"/>
            <a:ext cx="1060500" cy="6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3" name="Shape 753"/>
          <p:cNvCxnSpPr>
            <a:stCxn id="744" idx="4"/>
            <a:endCxn id="747" idx="0"/>
          </p:cNvCxnSpPr>
          <p:nvPr/>
        </p:nvCxnSpPr>
        <p:spPr>
          <a:xfrm>
            <a:off x="2429850" y="2651700"/>
            <a:ext cx="109260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4" name="Shape 754"/>
          <p:cNvCxnSpPr>
            <a:stCxn id="745" idx="4"/>
            <a:endCxn id="748" idx="0"/>
          </p:cNvCxnSpPr>
          <p:nvPr/>
        </p:nvCxnSpPr>
        <p:spPr>
          <a:xfrm flipH="1">
            <a:off x="5778725" y="2612100"/>
            <a:ext cx="1021200" cy="7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5" name="Shape 755"/>
          <p:cNvCxnSpPr>
            <a:stCxn id="745" idx="4"/>
            <a:endCxn id="749" idx="0"/>
          </p:cNvCxnSpPr>
          <p:nvPr/>
        </p:nvCxnSpPr>
        <p:spPr>
          <a:xfrm>
            <a:off x="6799925" y="2612100"/>
            <a:ext cx="1008300" cy="6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56" name="Shape 756"/>
          <p:cNvSpPr/>
          <p:nvPr/>
        </p:nvSpPr>
        <p:spPr>
          <a:xfrm>
            <a:off x="2863163" y="42339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3849188" y="42024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5014950" y="42024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6116738" y="41699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60" name="Shape 760"/>
          <p:cNvCxnSpPr>
            <a:stCxn id="747" idx="4"/>
            <a:endCxn id="756" idx="0"/>
          </p:cNvCxnSpPr>
          <p:nvPr/>
        </p:nvCxnSpPr>
        <p:spPr>
          <a:xfrm flipH="1">
            <a:off x="3009300" y="3561000"/>
            <a:ext cx="513000" cy="6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1" name="Shape 761"/>
          <p:cNvCxnSpPr>
            <a:stCxn id="747" idx="4"/>
            <a:endCxn id="757" idx="0"/>
          </p:cNvCxnSpPr>
          <p:nvPr/>
        </p:nvCxnSpPr>
        <p:spPr>
          <a:xfrm>
            <a:off x="3522300" y="3561000"/>
            <a:ext cx="473100" cy="6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2" name="Shape 762"/>
          <p:cNvCxnSpPr>
            <a:stCxn id="748" idx="4"/>
            <a:endCxn id="758" idx="0"/>
          </p:cNvCxnSpPr>
          <p:nvPr/>
        </p:nvCxnSpPr>
        <p:spPr>
          <a:xfrm flipH="1">
            <a:off x="5161138" y="3623000"/>
            <a:ext cx="617700" cy="5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3" name="Shape 763"/>
          <p:cNvCxnSpPr>
            <a:stCxn id="748" idx="4"/>
            <a:endCxn id="759" idx="0"/>
          </p:cNvCxnSpPr>
          <p:nvPr/>
        </p:nvCxnSpPr>
        <p:spPr>
          <a:xfrm>
            <a:off x="5778838" y="3623000"/>
            <a:ext cx="484200" cy="5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4" name="Shape 764"/>
          <p:cNvSpPr/>
          <p:nvPr/>
        </p:nvSpPr>
        <p:spPr>
          <a:xfrm>
            <a:off x="644863" y="420242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65" name="Shape 765"/>
          <p:cNvCxnSpPr>
            <a:stCxn id="746" idx="4"/>
            <a:endCxn id="764" idx="0"/>
          </p:cNvCxnSpPr>
          <p:nvPr/>
        </p:nvCxnSpPr>
        <p:spPr>
          <a:xfrm flipH="1">
            <a:off x="791175" y="3528000"/>
            <a:ext cx="578100" cy="6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6" name="Shape 766"/>
          <p:cNvSpPr/>
          <p:nvPr/>
        </p:nvSpPr>
        <p:spPr>
          <a:xfrm>
            <a:off x="8292438" y="4202413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67" name="Shape 767"/>
          <p:cNvCxnSpPr>
            <a:stCxn id="749" idx="4"/>
            <a:endCxn id="766" idx="0"/>
          </p:cNvCxnSpPr>
          <p:nvPr/>
        </p:nvCxnSpPr>
        <p:spPr>
          <a:xfrm>
            <a:off x="7808350" y="3528000"/>
            <a:ext cx="630300" cy="6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8" name="Shape 768"/>
          <p:cNvSpPr/>
          <p:nvPr/>
        </p:nvSpPr>
        <p:spPr>
          <a:xfrm>
            <a:off x="244825" y="4634025"/>
            <a:ext cx="1092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1337341" y="4634025"/>
            <a:ext cx="1092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2429844" y="4634025"/>
            <a:ext cx="21849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4614722" y="4634025"/>
            <a:ext cx="43704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7204600" y="42024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73" name="Shape 773"/>
          <p:cNvCxnSpPr>
            <a:stCxn id="749" idx="4"/>
            <a:endCxn id="772" idx="0"/>
          </p:cNvCxnSpPr>
          <p:nvPr/>
        </p:nvCxnSpPr>
        <p:spPr>
          <a:xfrm flipH="1">
            <a:off x="7350850" y="3528000"/>
            <a:ext cx="457500" cy="6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74" name="Shape 774"/>
          <p:cNvSpPr/>
          <p:nvPr/>
        </p:nvSpPr>
        <p:spPr>
          <a:xfrm>
            <a:off x="-8075" y="3792925"/>
            <a:ext cx="9276000" cy="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1650" y="2931463"/>
            <a:ext cx="9144000" cy="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-17000" y="2210788"/>
            <a:ext cx="9144000" cy="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77" name="Shape 777"/>
          <p:cNvCxnSpPr>
            <a:stCxn id="771" idx="0"/>
            <a:endCxn id="745" idx="4"/>
          </p:cNvCxnSpPr>
          <p:nvPr/>
        </p:nvCxnSpPr>
        <p:spPr>
          <a:xfrm rot="10800000">
            <a:off x="6799922" y="2612025"/>
            <a:ext cx="0" cy="202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8" name="Shape 778"/>
          <p:cNvCxnSpPr>
            <a:stCxn id="770" idx="0"/>
            <a:endCxn id="747" idx="4"/>
          </p:cNvCxnSpPr>
          <p:nvPr/>
        </p:nvCxnSpPr>
        <p:spPr>
          <a:xfrm rot="10800000">
            <a:off x="3522294" y="3560925"/>
            <a:ext cx="0" cy="107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9" name="Shape 779"/>
          <p:cNvCxnSpPr>
            <a:stCxn id="769" idx="0"/>
            <a:endCxn id="746" idx="4"/>
          </p:cNvCxnSpPr>
          <p:nvPr/>
        </p:nvCxnSpPr>
        <p:spPr>
          <a:xfrm rot="10800000">
            <a:off x="1369141" y="3527925"/>
            <a:ext cx="514500" cy="110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0" name="Shape 780"/>
          <p:cNvCxnSpPr>
            <a:stCxn id="768" idx="0"/>
            <a:endCxn id="764" idx="4"/>
          </p:cNvCxnSpPr>
          <p:nvPr/>
        </p:nvCxnSpPr>
        <p:spPr>
          <a:xfrm rot="10800000">
            <a:off x="791125" y="4477125"/>
            <a:ext cx="0" cy="15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81" name="Shape 781"/>
          <p:cNvSpPr txBox="1"/>
          <p:nvPr/>
        </p:nvSpPr>
        <p:spPr>
          <a:xfrm>
            <a:off x="307350" y="4634025"/>
            <a:ext cx="1008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Sample 0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1379475" y="4634025"/>
            <a:ext cx="1008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Sample 1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3018175" y="4634000"/>
            <a:ext cx="1008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Sample 2</a:t>
            </a:r>
          </a:p>
        </p:txBody>
      </p:sp>
      <p:sp>
        <p:nvSpPr>
          <p:cNvPr id="784" name="Shape 784"/>
          <p:cNvSpPr txBox="1"/>
          <p:nvPr/>
        </p:nvSpPr>
        <p:spPr>
          <a:xfrm>
            <a:off x="6295775" y="4634000"/>
            <a:ext cx="1008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Sample 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HMD Research</a:t>
            </a:r>
          </a:p>
        </p:txBody>
      </p:sp>
      <p:sp>
        <p:nvSpPr>
          <p:cNvPr id="790" name="Shape 790"/>
          <p:cNvSpPr txBox="1"/>
          <p:nvPr/>
        </p:nvSpPr>
        <p:spPr>
          <a:xfrm>
            <a:off x="729450" y="2083475"/>
            <a:ext cx="8043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Oculus: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Lower hardware demand, API support, good resolution and speed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 sz="1800"/>
              <a:t>Small volume tracking space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HTC Vive: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Great resolution, API support, large tracking space and good speed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 sz="1800"/>
              <a:t>More performance demand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Gear VR: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Accessible to users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 sz="1800"/>
              <a:t>Harder for development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729450" y="2043375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Movement Options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Inactive State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Active State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Nodes - Page traversal</a:t>
            </a:r>
          </a:p>
          <a:p>
            <a:pPr indent="-342900" lvl="0" marL="914400">
              <a:spcBef>
                <a:spcPts val="0"/>
              </a:spcBef>
              <a:buSzPts val="1800"/>
              <a:buChar char="-"/>
            </a:pPr>
            <a:r>
              <a:rPr lang="en" sz="1800"/>
              <a:t>Elements - Tool access</a:t>
            </a:r>
          </a:p>
        </p:txBody>
      </p:sp>
      <p:pic>
        <p:nvPicPr>
          <p:cNvPr id="797" name="Shape 7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500" y="1319533"/>
            <a:ext cx="4499825" cy="34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Future Plans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808" name="Shape 808"/>
          <p:cNvSpPr txBox="1"/>
          <p:nvPr/>
        </p:nvSpPr>
        <p:spPr>
          <a:xfrm>
            <a:off x="654375" y="2062150"/>
            <a:ext cx="8090400" cy="28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/>
              <a:t>[1] M. Brown. (2017) How to apply skins to your htc vive controllers. [Online]. Available: http://web.archive.org/web/20080207010024/http: //www.808multimedia.com/winnt/kernel.htm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0"/>
              </a:spcBef>
              <a:buNone/>
            </a:pPr>
            <a:r>
              <a:rPr lang="en" sz="800"/>
              <a:t>[2] M. Botsch, M. Pauly, C. Rossl, S. Bischoff, and L. Kobbelt, “Geometric modeling based on triangle meshes,” in ACM SIGGRAPH 2006 Courses, ser. SIGGRAPH ’06. New York, NY, USA: ACM, 2006. [Online]. Available: http://doi.acm.org/10.1145/1185657.1185839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0"/>
              </a:spcBef>
              <a:buNone/>
            </a:pPr>
            <a:r>
              <a:rPr lang="en" sz="800"/>
              <a:t>[3] D. Santa-Cruz and T. Ebrahimi, “Coding of 3d virtual objects with nurbs,” Signal Processing, vol. 82, no. 11, pp. 1581 – 1593, 2002. [Online]. Available: http://www.sciencedirect.com/science/article/pii/S0165168402003031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0"/>
              </a:spcBef>
              <a:buNone/>
            </a:pPr>
            <a:r>
              <a:rPr lang="en" sz="800"/>
              <a:t>[4] B. Naylor, “Binary space partitioning trees as an alternative representation of polytopes,” Computer-Aided Design, vol. 22, no. 4, pp. 250–252, 1990.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0"/>
              </a:spcBef>
              <a:buNone/>
            </a:pPr>
            <a:r>
              <a:rPr lang="en" sz="800"/>
              <a:t>[5] C. L. Jackins and S. L. Tanimoto, “Oct-trees and their use in representing three-dimensional objects,” Computer Graphics and Image Processing, vol. 14, no. 3, pp. 249–270, 1980.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0"/>
              </a:spcBef>
              <a:buNone/>
            </a:pPr>
            <a:r>
              <a:rPr lang="en" sz="800"/>
              <a:t>[6] T. K. G. Inc. (2017) Shader compilation. [Online]. Available: https://www.khronos.org/opengl/wiki/Shader Compilation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0"/>
              </a:spcBef>
              <a:buNone/>
            </a:pPr>
            <a:r>
              <a:rPr lang="en" sz="800"/>
              <a:t>[7] “Cryengine,” http://docs.cryengine.com/display/CEMANUAL/VR+Support, accessed: 2017-11-21.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0"/>
              </a:spcBef>
              <a:buNone/>
            </a:pPr>
            <a:r>
              <a:rPr lang="en" sz="800"/>
              <a:t>[8] “Unity,” https://docs.unity3d.com/Manual/index.html, accessed: 2017-11-21.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0"/>
              </a:spcBef>
              <a:buNone/>
            </a:pPr>
            <a:r>
              <a:rPr lang="en" sz="800"/>
              <a:t>[9] “Unreal,” https://docs.unrealengine.com/latest/INT/l, accessed: 2017-11-21.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Challenges of VR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Unexplored field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Requires significant experimentation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654375" y="2062150"/>
            <a:ext cx="8090400" cy="28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0"/>
              </a:spcBef>
              <a:buNone/>
            </a:pPr>
            <a:r>
              <a:rPr lang="en" sz="800"/>
              <a:t>[10] B. Cuneo, C. Bakkom, R. Cunard: CS Capstone Problem Statement, VR Painting Application. Oregon State University, 20 Oct, 2017.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0"/>
              </a:spcBef>
              <a:buNone/>
            </a:pPr>
            <a:r>
              <a:rPr lang="en" sz="800"/>
              <a:t>[11] B. Cuneo, C. Bakkom, R. Cunard: CS Capstone Requirements Document, VR Painting Application. Oregon State University, 3 Nov, 2017.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0"/>
              </a:spcBef>
              <a:buNone/>
            </a:pPr>
            <a:r>
              <a:rPr lang="en" sz="800"/>
              <a:t>[12] R. Cunard. CS Capstone Technology Review, VR Painting Application. Oregon State University, 21 Nov, 2017.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0"/>
              </a:spcBef>
              <a:buNone/>
            </a:pPr>
            <a:r>
              <a:rPr lang="en" sz="800"/>
              <a:t>[13] C. Bakkom: CS Capstone Technology Review, VR Painting Application. Oregon State University, 21 Nov, 2017.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0"/>
              </a:spcBef>
              <a:buNone/>
            </a:pPr>
            <a:r>
              <a:rPr lang="en" sz="800"/>
              <a:t>[14] B. Cuneo: CS Capstone Technology Review, VR Painting Application. Oregon State University, 21 Nov, 2017.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800"/>
              <a:t>[15] B. Cuneo, C. Bakkom, R. Cunard: CS Capstone Design Document, VR Painting Application. Oregon State University, 1 Dec, 2017.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Developing a 3D interface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1225" y="2781725"/>
            <a:ext cx="6637500" cy="159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Design paradigm </a:t>
            </a:r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buSzPts val="1300"/>
              <a:buChar char="●"/>
            </a:pPr>
            <a:r>
              <a:rPr lang="en"/>
              <a:t>Also requires experimentation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600" y="1006525"/>
            <a:ext cx="3598437" cy="24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Manipulating Geometry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891675" y="2337100"/>
            <a:ext cx="5528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Dependent on multiple systems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Requires coordination of different components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Has a much more accessible body of reference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Working in uncharted waters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825975" y="2365250"/>
            <a:ext cx="62136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Few points of reference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Exploratory in nature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Will require fast, discrete development cycles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Needs of the project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 efficiently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Measure movement precisely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Maintain low latency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 sz="1800"/>
              <a:t>Freedom to express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730000" y="1318650"/>
            <a:ext cx="4347900" cy="53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VR Hardware Comparison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28850" y="1895950"/>
            <a:ext cx="4589700" cy="300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Oculus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Efficient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Supports native API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Vive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Powerful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Compatibility with Steam VR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Gear VR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Cheap</a:t>
            </a:r>
          </a:p>
          <a:p>
            <a:pPr indent="-342900" lvl="1" marL="914400">
              <a:spcBef>
                <a:spcPts val="0"/>
              </a:spcBef>
              <a:buSzPts val="1800"/>
              <a:buChar char="○"/>
            </a:pPr>
            <a:r>
              <a:rPr lang="en" sz="1800"/>
              <a:t>Compact setup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