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1" r:id="rId4"/>
    <p:sldId id="263" r:id="rId5"/>
    <p:sldId id="257" r:id="rId6"/>
    <p:sldId id="264" r:id="rId7"/>
    <p:sldId id="265" r:id="rId8"/>
    <p:sldId id="273" r:id="rId9"/>
    <p:sldId id="266" r:id="rId10"/>
    <p:sldId id="267" r:id="rId11"/>
    <p:sldId id="268" r:id="rId12"/>
    <p:sldId id="274" r:id="rId13"/>
    <p:sldId id="275" r:id="rId14"/>
    <p:sldId id="276" r:id="rId15"/>
    <p:sldId id="269" r:id="rId16"/>
    <p:sldId id="277" r:id="rId17"/>
    <p:sldId id="278" r:id="rId18"/>
    <p:sldId id="279" r:id="rId19"/>
    <p:sldId id="270" r:id="rId20"/>
    <p:sldId id="280" r:id="rId21"/>
    <p:sldId id="281" r:id="rId22"/>
    <p:sldId id="282" r:id="rId23"/>
    <p:sldId id="271" r:id="rId24"/>
    <p:sldId id="283" r:id="rId25"/>
    <p:sldId id="284" r:id="rId26"/>
    <p:sldId id="285" r:id="rId27"/>
    <p:sldId id="272" r:id="rId28"/>
    <p:sldId id="286" r:id="rId29"/>
    <p:sldId id="287" r:id="rId30"/>
    <p:sldId id="288" r:id="rId3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330" y="-9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2021/10/16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2021/10/16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2021/10/16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2021/10/16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2021/10/16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2021/10/16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2021/10/16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2021/10/16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2021/10/16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2021/10/16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2021/10/16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pPr/>
              <a:t>2021/10/16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臺指期多空策略組合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余柏叡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(Bray)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多方二號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區間突破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多方三號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均線波段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>
            <a:normAutofit/>
          </a:bodyPr>
          <a:lstStyle/>
          <a:p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多方三號權益曲線圖</a:t>
            </a:r>
            <a:endParaRPr lang="zh-TW" altLang="en-US" sz="2400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4" name="圖片 3" descr="多軍三號權益曲線圖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-36512" y="836712"/>
            <a:ext cx="9217024" cy="568900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413792"/>
            <a:ext cx="8229600" cy="1143000"/>
          </a:xfrm>
        </p:spPr>
        <p:txBody>
          <a:bodyPr>
            <a:normAutofit/>
          </a:bodyPr>
          <a:lstStyle/>
          <a:p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多方三號範例圖</a:t>
            </a:r>
            <a:r>
              <a:rPr lang="en-US" altLang="zh-TW" sz="2400" dirty="0" smtClean="0"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TW" sz="2400" dirty="0" smtClean="0">
                <a:latin typeface="微軟正黑體" pitchFamily="34" charset="-120"/>
                <a:ea typeface="微軟正黑體" pitchFamily="34" charset="-120"/>
              </a:rPr>
            </a:b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 均線波段</a:t>
            </a:r>
            <a:endParaRPr lang="zh-TW" altLang="en-US" sz="2400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5" name="圖片 4" descr="多軍三號範例圖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-36512" y="1786495"/>
            <a:ext cx="9180512" cy="394676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-243408"/>
            <a:ext cx="8229600" cy="1143000"/>
          </a:xfrm>
        </p:spPr>
        <p:txBody>
          <a:bodyPr>
            <a:normAutofit/>
          </a:bodyPr>
          <a:lstStyle/>
          <a:p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多方三號績效報表</a:t>
            </a:r>
            <a:endParaRPr lang="zh-TW" altLang="en-US" sz="2400" dirty="0">
              <a:latin typeface="微軟正黑體" pitchFamily="34" charset="-120"/>
              <a:ea typeface="微軟正黑體" pitchFamily="34" charset="-120"/>
            </a:endParaRPr>
          </a:p>
        </p:txBody>
      </p:sp>
      <p:grpSp>
        <p:nvGrpSpPr>
          <p:cNvPr id="11" name="群組 10"/>
          <p:cNvGrpSpPr/>
          <p:nvPr/>
        </p:nvGrpSpPr>
        <p:grpSpPr>
          <a:xfrm>
            <a:off x="1547664" y="548680"/>
            <a:ext cx="6336704" cy="6178751"/>
            <a:chOff x="1547664" y="548680"/>
            <a:chExt cx="6336704" cy="6178751"/>
          </a:xfrm>
        </p:grpSpPr>
        <p:pic>
          <p:nvPicPr>
            <p:cNvPr id="10" name="圖片 9" descr="多軍三號績效.png"/>
            <p:cNvPicPr>
              <a:picLocks noChangeAspect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>
            <a:xfrm>
              <a:off x="1547664" y="548680"/>
              <a:ext cx="1656184" cy="6178751"/>
            </a:xfrm>
            <a:prstGeom prst="rect">
              <a:avLst/>
            </a:prstGeom>
          </p:spPr>
        </p:pic>
        <p:pic>
          <p:nvPicPr>
            <p:cNvPr id="9" name="圖片 8" descr="多軍三號績效.png"/>
            <p:cNvPicPr>
              <a:picLocks noChangeAspect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>
            <a:xfrm>
              <a:off x="2843808" y="548680"/>
              <a:ext cx="5040560" cy="6178751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多方四號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破底反彈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>
            <a:normAutofit/>
          </a:bodyPr>
          <a:lstStyle/>
          <a:p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多方四號權益曲線圖</a:t>
            </a:r>
            <a:endParaRPr lang="zh-TW" altLang="en-US" sz="2400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5" name="圖片 4" descr="多軍四號權益曲線圖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-36512" y="836712"/>
            <a:ext cx="9159098" cy="568863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413792"/>
            <a:ext cx="8229600" cy="1143000"/>
          </a:xfrm>
        </p:spPr>
        <p:txBody>
          <a:bodyPr>
            <a:normAutofit/>
          </a:bodyPr>
          <a:lstStyle/>
          <a:p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多方四號範例圖</a:t>
            </a:r>
            <a:r>
              <a:rPr lang="en-US" altLang="zh-TW" sz="2400" dirty="0" smtClean="0"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TW" sz="2400" dirty="0" smtClean="0">
                <a:latin typeface="微軟正黑體" pitchFamily="34" charset="-120"/>
                <a:ea typeface="微軟正黑體" pitchFamily="34" charset="-120"/>
              </a:rPr>
            </a:b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 破底反彈</a:t>
            </a:r>
            <a:endParaRPr lang="zh-TW" altLang="en-US" sz="2400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5" name="圖片 4" descr="多軍四號範例圖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0" y="1772816"/>
            <a:ext cx="9144000" cy="38164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-243408"/>
            <a:ext cx="8229600" cy="1143000"/>
          </a:xfrm>
        </p:spPr>
        <p:txBody>
          <a:bodyPr>
            <a:normAutofit/>
          </a:bodyPr>
          <a:lstStyle/>
          <a:p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多方四號績效報表</a:t>
            </a:r>
            <a:endParaRPr lang="zh-TW" altLang="en-US" sz="2400" dirty="0">
              <a:latin typeface="微軟正黑體" pitchFamily="34" charset="-120"/>
              <a:ea typeface="微軟正黑體" pitchFamily="34" charset="-120"/>
            </a:endParaRPr>
          </a:p>
        </p:txBody>
      </p:sp>
      <p:grpSp>
        <p:nvGrpSpPr>
          <p:cNvPr id="11" name="群組 10"/>
          <p:cNvGrpSpPr/>
          <p:nvPr/>
        </p:nvGrpSpPr>
        <p:grpSpPr>
          <a:xfrm>
            <a:off x="1331640" y="548680"/>
            <a:ext cx="6264696" cy="6240694"/>
            <a:chOff x="1835696" y="548680"/>
            <a:chExt cx="6264696" cy="6240694"/>
          </a:xfrm>
        </p:grpSpPr>
        <p:pic>
          <p:nvPicPr>
            <p:cNvPr id="7" name="圖片 6" descr="多軍四號績效.png"/>
            <p:cNvPicPr>
              <a:picLocks noChangeAspect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>
            <a:xfrm>
              <a:off x="1835696" y="548680"/>
              <a:ext cx="1584176" cy="6240694"/>
            </a:xfrm>
            <a:prstGeom prst="rect">
              <a:avLst/>
            </a:prstGeom>
          </p:spPr>
        </p:pic>
        <p:pic>
          <p:nvPicPr>
            <p:cNvPr id="6" name="圖片 5" descr="多軍四號績效.png"/>
            <p:cNvPicPr>
              <a:picLocks noChangeAspect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>
            <a:xfrm>
              <a:off x="3116680" y="548680"/>
              <a:ext cx="4983712" cy="6240694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空方一號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高檔反轉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53752"/>
            <a:ext cx="8229600" cy="1143000"/>
          </a:xfrm>
        </p:spPr>
        <p:txBody>
          <a:bodyPr>
            <a:normAutofit/>
          </a:bodyPr>
          <a:lstStyle/>
          <a:p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策略組合權益曲線圖</a:t>
            </a:r>
            <a:endParaRPr lang="zh-TW" altLang="en-US" sz="2400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20" name="圖片 19" descr="權益增加與拉回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96134" y="1268760"/>
            <a:ext cx="8868354" cy="46805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>
            <a:normAutofit/>
          </a:bodyPr>
          <a:lstStyle/>
          <a:p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空方一號權益曲線圖</a:t>
            </a:r>
            <a:endParaRPr lang="zh-TW" altLang="en-US" sz="2400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4" name="圖片 3" descr="空軍一號權益曲線圖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0" y="891909"/>
            <a:ext cx="9180512" cy="57054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413792"/>
            <a:ext cx="8229600" cy="1143000"/>
          </a:xfrm>
        </p:spPr>
        <p:txBody>
          <a:bodyPr>
            <a:normAutofit/>
          </a:bodyPr>
          <a:lstStyle/>
          <a:p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空方一號範例圖</a:t>
            </a:r>
            <a:r>
              <a:rPr lang="en-US" altLang="zh-TW" sz="2400" dirty="0" smtClean="0"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TW" sz="2400" dirty="0" smtClean="0">
                <a:latin typeface="微軟正黑體" pitchFamily="34" charset="-120"/>
                <a:ea typeface="微軟正黑體" pitchFamily="34" charset="-120"/>
              </a:rPr>
            </a:b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 高檔反轉</a:t>
            </a:r>
            <a:endParaRPr lang="zh-TW" altLang="en-US" sz="2400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4" name="圖片 3" descr="空軍一號範例圖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-36512" y="1662652"/>
            <a:ext cx="9180512" cy="407060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-243408"/>
            <a:ext cx="8229600" cy="1143000"/>
          </a:xfrm>
        </p:spPr>
        <p:txBody>
          <a:bodyPr>
            <a:normAutofit/>
          </a:bodyPr>
          <a:lstStyle/>
          <a:p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空方一號績效報表</a:t>
            </a:r>
            <a:endParaRPr lang="zh-TW" altLang="en-US" sz="2400" dirty="0">
              <a:latin typeface="微軟正黑體" pitchFamily="34" charset="-120"/>
              <a:ea typeface="微軟正黑體" pitchFamily="34" charset="-120"/>
            </a:endParaRPr>
          </a:p>
        </p:txBody>
      </p:sp>
      <p:grpSp>
        <p:nvGrpSpPr>
          <p:cNvPr id="11" name="群組 10"/>
          <p:cNvGrpSpPr/>
          <p:nvPr/>
        </p:nvGrpSpPr>
        <p:grpSpPr>
          <a:xfrm>
            <a:off x="1619672" y="548680"/>
            <a:ext cx="5904656" cy="6120680"/>
            <a:chOff x="2267744" y="548680"/>
            <a:chExt cx="5904656" cy="6120680"/>
          </a:xfrm>
        </p:grpSpPr>
        <p:pic>
          <p:nvPicPr>
            <p:cNvPr id="9" name="圖片 8" descr="空軍一號績效.png"/>
            <p:cNvPicPr>
              <a:picLocks noChangeAspect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>
            <a:xfrm>
              <a:off x="2267744" y="548680"/>
              <a:ext cx="1512168" cy="6120680"/>
            </a:xfrm>
            <a:prstGeom prst="rect">
              <a:avLst/>
            </a:prstGeom>
          </p:spPr>
        </p:pic>
        <p:pic>
          <p:nvPicPr>
            <p:cNvPr id="8" name="圖片 7" descr="空軍一號績效.png"/>
            <p:cNvPicPr>
              <a:picLocks noChangeAspect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>
            <a:xfrm>
              <a:off x="3491880" y="548680"/>
              <a:ext cx="4680520" cy="6120680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空方二號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破底追空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>
            <a:normAutofit/>
          </a:bodyPr>
          <a:lstStyle/>
          <a:p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空方二號權益曲線圖</a:t>
            </a:r>
            <a:endParaRPr lang="zh-TW" altLang="en-US" sz="2400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5" name="圖片 4" descr="空軍二號權益曲線圖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-36512" y="806906"/>
            <a:ext cx="9180512" cy="57184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413792"/>
            <a:ext cx="8229600" cy="1143000"/>
          </a:xfrm>
        </p:spPr>
        <p:txBody>
          <a:bodyPr>
            <a:normAutofit/>
          </a:bodyPr>
          <a:lstStyle/>
          <a:p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空方二號範例圖</a:t>
            </a:r>
            <a:r>
              <a:rPr lang="en-US" altLang="zh-TW" sz="2400" dirty="0" smtClean="0"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TW" sz="2400" dirty="0" smtClean="0">
                <a:latin typeface="微軟正黑體" pitchFamily="34" charset="-120"/>
                <a:ea typeface="微軟正黑體" pitchFamily="34" charset="-120"/>
              </a:rPr>
            </a:b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 破底追空</a:t>
            </a:r>
            <a:endParaRPr lang="zh-TW" altLang="en-US" sz="2400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5" name="圖片 4" descr="空軍二號範例圖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0" y="1556792"/>
            <a:ext cx="9144000" cy="401652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-243408"/>
            <a:ext cx="8229600" cy="1143000"/>
          </a:xfrm>
        </p:spPr>
        <p:txBody>
          <a:bodyPr>
            <a:normAutofit/>
          </a:bodyPr>
          <a:lstStyle/>
          <a:p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空方二號績效報表</a:t>
            </a:r>
            <a:endParaRPr lang="zh-TW" altLang="en-US" sz="2400" dirty="0">
              <a:latin typeface="微軟正黑體" pitchFamily="34" charset="-120"/>
              <a:ea typeface="微軟正黑體" pitchFamily="34" charset="-120"/>
            </a:endParaRPr>
          </a:p>
        </p:txBody>
      </p:sp>
      <p:grpSp>
        <p:nvGrpSpPr>
          <p:cNvPr id="11" name="群組 10"/>
          <p:cNvGrpSpPr/>
          <p:nvPr/>
        </p:nvGrpSpPr>
        <p:grpSpPr>
          <a:xfrm>
            <a:off x="1691680" y="620688"/>
            <a:ext cx="5904656" cy="6120680"/>
            <a:chOff x="1763688" y="620688"/>
            <a:chExt cx="5760640" cy="5978229"/>
          </a:xfrm>
        </p:grpSpPr>
        <p:pic>
          <p:nvPicPr>
            <p:cNvPr id="7" name="圖片 6" descr="空軍二號績效.png"/>
            <p:cNvPicPr>
              <a:picLocks noChangeAspect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>
            <a:xfrm>
              <a:off x="1763688" y="620688"/>
              <a:ext cx="1368152" cy="5978229"/>
            </a:xfrm>
            <a:prstGeom prst="rect">
              <a:avLst/>
            </a:prstGeom>
          </p:spPr>
        </p:pic>
        <p:pic>
          <p:nvPicPr>
            <p:cNvPr id="6" name="圖片 5" descr="空軍二號績效.png"/>
            <p:cNvPicPr>
              <a:picLocks noChangeAspect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>
            <a:xfrm>
              <a:off x="2915816" y="620688"/>
              <a:ext cx="4608512" cy="5978229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空方三號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當沖做空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>
            <a:normAutofit/>
          </a:bodyPr>
          <a:lstStyle/>
          <a:p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空方三號權益曲線圖</a:t>
            </a:r>
            <a:endParaRPr lang="zh-TW" altLang="en-US" sz="2400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4" name="圖片 3" descr="空軍三號權益曲線圖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-36512" y="886000"/>
            <a:ext cx="9180512" cy="571267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413792"/>
            <a:ext cx="8229600" cy="1143000"/>
          </a:xfrm>
        </p:spPr>
        <p:txBody>
          <a:bodyPr>
            <a:normAutofit/>
          </a:bodyPr>
          <a:lstStyle/>
          <a:p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空方二號範例圖</a:t>
            </a:r>
            <a:r>
              <a:rPr lang="en-US" altLang="zh-TW" sz="2400" dirty="0" smtClean="0"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TW" sz="2400" dirty="0" smtClean="0">
                <a:latin typeface="微軟正黑體" pitchFamily="34" charset="-120"/>
                <a:ea typeface="微軟正黑體" pitchFamily="34" charset="-120"/>
              </a:rPr>
            </a:b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 當沖做空</a:t>
            </a:r>
            <a:endParaRPr lang="zh-TW" altLang="en-US" sz="2400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4" name="圖片 3" descr="空軍三號範例圖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0" y="1700808"/>
            <a:ext cx="9194112" cy="38164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-243408"/>
            <a:ext cx="8229600" cy="1143000"/>
          </a:xfrm>
        </p:spPr>
        <p:txBody>
          <a:bodyPr>
            <a:normAutofit/>
          </a:bodyPr>
          <a:lstStyle/>
          <a:p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組合績效報表</a:t>
            </a:r>
            <a:endParaRPr lang="zh-TW" altLang="en-US" sz="2400" dirty="0">
              <a:latin typeface="微軟正黑體" pitchFamily="34" charset="-120"/>
              <a:ea typeface="微軟正黑體" pitchFamily="34" charset="-120"/>
            </a:endParaRPr>
          </a:p>
        </p:txBody>
      </p:sp>
      <p:grpSp>
        <p:nvGrpSpPr>
          <p:cNvPr id="21" name="群組 20"/>
          <p:cNvGrpSpPr/>
          <p:nvPr/>
        </p:nvGrpSpPr>
        <p:grpSpPr>
          <a:xfrm>
            <a:off x="1259632" y="692696"/>
            <a:ext cx="6336704" cy="6165304"/>
            <a:chOff x="1259632" y="692696"/>
            <a:chExt cx="6336704" cy="6165304"/>
          </a:xfrm>
        </p:grpSpPr>
        <p:pic>
          <p:nvPicPr>
            <p:cNvPr id="11" name="圖片 10" descr="投組績效.png"/>
            <p:cNvPicPr>
              <a:picLocks noChangeAspect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>
            <a:xfrm>
              <a:off x="2771800" y="692696"/>
              <a:ext cx="4682920" cy="2952328"/>
            </a:xfrm>
            <a:prstGeom prst="rect">
              <a:avLst/>
            </a:prstGeom>
          </p:spPr>
        </p:pic>
        <p:pic>
          <p:nvPicPr>
            <p:cNvPr id="12" name="圖片 11" descr="投組績效.png"/>
            <p:cNvPicPr>
              <a:picLocks noChangeAspect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>
            <a:xfrm>
              <a:off x="1268016" y="692696"/>
              <a:ext cx="1575792" cy="2952328"/>
            </a:xfrm>
            <a:prstGeom prst="rect">
              <a:avLst/>
            </a:prstGeom>
          </p:spPr>
        </p:pic>
        <p:pic>
          <p:nvPicPr>
            <p:cNvPr id="17" name="圖片 16" descr="總交易分析.png"/>
            <p:cNvPicPr>
              <a:picLocks noChangeAspect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>
            <a:xfrm>
              <a:off x="1259632" y="3573016"/>
              <a:ext cx="2016224" cy="1872208"/>
            </a:xfrm>
            <a:prstGeom prst="rect">
              <a:avLst/>
            </a:prstGeom>
          </p:spPr>
        </p:pic>
        <p:pic>
          <p:nvPicPr>
            <p:cNvPr id="18" name="圖片 17" descr="總交易分析.png"/>
            <p:cNvPicPr>
              <a:picLocks noChangeAspect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>
            <a:xfrm>
              <a:off x="2771800" y="3573016"/>
              <a:ext cx="4824536" cy="1872208"/>
            </a:xfrm>
            <a:prstGeom prst="rect">
              <a:avLst/>
            </a:prstGeom>
          </p:spPr>
        </p:pic>
        <p:pic>
          <p:nvPicPr>
            <p:cNvPr id="19" name="圖片 18" descr="投組時間分析.png"/>
            <p:cNvPicPr>
              <a:picLocks noChangeAspect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>
            <a:xfrm>
              <a:off x="1259632" y="5345833"/>
              <a:ext cx="1656184" cy="1512167"/>
            </a:xfrm>
            <a:prstGeom prst="rect">
              <a:avLst/>
            </a:prstGeom>
          </p:spPr>
        </p:pic>
        <p:pic>
          <p:nvPicPr>
            <p:cNvPr id="20" name="圖片 19" descr="投組時間分析.png"/>
            <p:cNvPicPr>
              <a:picLocks noChangeAspect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>
            <a:xfrm>
              <a:off x="2915816" y="5373216"/>
              <a:ext cx="2744688" cy="1440160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-243408"/>
            <a:ext cx="8229600" cy="1143000"/>
          </a:xfrm>
        </p:spPr>
        <p:txBody>
          <a:bodyPr>
            <a:normAutofit/>
          </a:bodyPr>
          <a:lstStyle/>
          <a:p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空方三號績效報表</a:t>
            </a:r>
            <a:endParaRPr lang="zh-TW" altLang="en-US" sz="2400" dirty="0">
              <a:latin typeface="微軟正黑體" pitchFamily="34" charset="-120"/>
              <a:ea typeface="微軟正黑體" pitchFamily="34" charset="-120"/>
            </a:endParaRPr>
          </a:p>
        </p:txBody>
      </p:sp>
      <p:grpSp>
        <p:nvGrpSpPr>
          <p:cNvPr id="11" name="群組 10"/>
          <p:cNvGrpSpPr/>
          <p:nvPr/>
        </p:nvGrpSpPr>
        <p:grpSpPr>
          <a:xfrm>
            <a:off x="1619672" y="620688"/>
            <a:ext cx="5832648" cy="6108957"/>
            <a:chOff x="2051720" y="620688"/>
            <a:chExt cx="5832648" cy="6108957"/>
          </a:xfrm>
        </p:grpSpPr>
        <p:pic>
          <p:nvPicPr>
            <p:cNvPr id="8" name="圖片 7" descr="空軍三號績效.png"/>
            <p:cNvPicPr>
              <a:picLocks noChangeAspect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>
            <a:xfrm>
              <a:off x="3275856" y="620688"/>
              <a:ext cx="4608512" cy="6108957"/>
            </a:xfrm>
            <a:prstGeom prst="rect">
              <a:avLst/>
            </a:prstGeom>
          </p:spPr>
        </p:pic>
        <p:pic>
          <p:nvPicPr>
            <p:cNvPr id="9" name="圖片 8" descr="空軍三號績效.png"/>
            <p:cNvPicPr>
              <a:picLocks noChangeAspect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>
            <a:xfrm>
              <a:off x="2051720" y="620688"/>
              <a:ext cx="1296144" cy="6108957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圖片 19" descr="相關性表格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179512" y="1124744"/>
            <a:ext cx="8640960" cy="1974073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53752"/>
            <a:ext cx="8229600" cy="1143000"/>
          </a:xfrm>
        </p:spPr>
        <p:txBody>
          <a:bodyPr>
            <a:normAutofit/>
          </a:bodyPr>
          <a:lstStyle/>
          <a:p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策略組合相關性與年週期分析</a:t>
            </a:r>
            <a:endParaRPr lang="zh-TW" altLang="en-US" sz="24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331640" y="1484784"/>
            <a:ext cx="1080120" cy="2000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sz="700" dirty="0" smtClean="0">
                <a:latin typeface="微軟正黑體" pitchFamily="34" charset="-120"/>
                <a:ea typeface="微軟正黑體" pitchFamily="34" charset="-120"/>
              </a:rPr>
              <a:t>多方策略一</a:t>
            </a:r>
            <a:endParaRPr lang="zh-TW" altLang="en-US" sz="7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251520" y="1700808"/>
            <a:ext cx="1080120" cy="2000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sz="700" dirty="0" smtClean="0">
                <a:latin typeface="微軟正黑體" pitchFamily="34" charset="-120"/>
                <a:ea typeface="微軟正黑體" pitchFamily="34" charset="-120"/>
              </a:rPr>
              <a:t>多方策略一</a:t>
            </a:r>
            <a:endParaRPr lang="zh-TW" altLang="en-US" sz="7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251520" y="1860793"/>
            <a:ext cx="1080120" cy="2000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sz="700" dirty="0" smtClean="0">
                <a:latin typeface="微軟正黑體" pitchFamily="34" charset="-120"/>
                <a:ea typeface="微軟正黑體" pitchFamily="34" charset="-120"/>
              </a:rPr>
              <a:t>多方策略二</a:t>
            </a:r>
            <a:endParaRPr lang="zh-TW" altLang="en-US" sz="7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251520" y="2060848"/>
            <a:ext cx="1080120" cy="2000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sz="700" dirty="0" smtClean="0">
                <a:latin typeface="微軟正黑體" pitchFamily="34" charset="-120"/>
                <a:ea typeface="微軟正黑體" pitchFamily="34" charset="-120"/>
              </a:rPr>
              <a:t>多方策略三</a:t>
            </a:r>
            <a:endParaRPr lang="zh-TW" altLang="en-US" sz="7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251520" y="2220833"/>
            <a:ext cx="1080120" cy="2000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sz="700" dirty="0" smtClean="0">
                <a:latin typeface="微軟正黑體" pitchFamily="34" charset="-120"/>
                <a:ea typeface="微軟正黑體" pitchFamily="34" charset="-120"/>
              </a:rPr>
              <a:t>多方策略四</a:t>
            </a:r>
            <a:endParaRPr lang="zh-TW" altLang="en-US" sz="7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251520" y="2436857"/>
            <a:ext cx="1080120" cy="2000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sz="700" dirty="0" smtClean="0">
                <a:latin typeface="微軟正黑體" pitchFamily="34" charset="-120"/>
                <a:ea typeface="微軟正黑體" pitchFamily="34" charset="-120"/>
              </a:rPr>
              <a:t>空方策略一</a:t>
            </a:r>
            <a:endParaRPr lang="zh-TW" altLang="en-US" sz="7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251520" y="2636912"/>
            <a:ext cx="1080120" cy="2000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sz="700" dirty="0" smtClean="0">
                <a:latin typeface="微軟正黑體" pitchFamily="34" charset="-120"/>
                <a:ea typeface="微軟正黑體" pitchFamily="34" charset="-120"/>
              </a:rPr>
              <a:t>空方策略二</a:t>
            </a:r>
            <a:endParaRPr lang="zh-TW" altLang="en-US" sz="7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251520" y="2780928"/>
            <a:ext cx="1080120" cy="2000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sz="700" dirty="0" smtClean="0">
                <a:latin typeface="微軟正黑體" pitchFamily="34" charset="-120"/>
                <a:ea typeface="微軟正黑體" pitchFamily="34" charset="-120"/>
              </a:rPr>
              <a:t>空方策略三</a:t>
            </a:r>
            <a:endParaRPr lang="zh-TW" altLang="en-US" sz="7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2411760" y="1484784"/>
            <a:ext cx="1080120" cy="2000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sz="700" dirty="0" smtClean="0">
                <a:latin typeface="微軟正黑體" pitchFamily="34" charset="-120"/>
                <a:ea typeface="微軟正黑體" pitchFamily="34" charset="-120"/>
              </a:rPr>
              <a:t>多方策略二</a:t>
            </a:r>
            <a:endParaRPr lang="zh-TW" altLang="en-US" sz="7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3491880" y="1484784"/>
            <a:ext cx="1080120" cy="2000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sz="700" dirty="0" smtClean="0">
                <a:latin typeface="微軟正黑體" pitchFamily="34" charset="-120"/>
                <a:ea typeface="微軟正黑體" pitchFamily="34" charset="-120"/>
              </a:rPr>
              <a:t>多方策略三</a:t>
            </a:r>
            <a:endParaRPr lang="zh-TW" altLang="en-US" sz="7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4499992" y="1484784"/>
            <a:ext cx="1080120" cy="2000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sz="700" dirty="0" smtClean="0">
                <a:latin typeface="微軟正黑體" pitchFamily="34" charset="-120"/>
                <a:ea typeface="微軟正黑體" pitchFamily="34" charset="-120"/>
              </a:rPr>
              <a:t>多方策略四</a:t>
            </a:r>
            <a:endParaRPr lang="zh-TW" altLang="en-US" sz="7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5580112" y="1484784"/>
            <a:ext cx="1080120" cy="2000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sz="700" dirty="0" smtClean="0">
                <a:latin typeface="微軟正黑體" pitchFamily="34" charset="-120"/>
                <a:ea typeface="微軟正黑體" pitchFamily="34" charset="-120"/>
              </a:rPr>
              <a:t>空方策略一</a:t>
            </a:r>
            <a:endParaRPr lang="zh-TW" altLang="en-US" sz="7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6660232" y="1484784"/>
            <a:ext cx="1080120" cy="2000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sz="700" dirty="0" smtClean="0">
                <a:latin typeface="微軟正黑體" pitchFamily="34" charset="-120"/>
                <a:ea typeface="微軟正黑體" pitchFamily="34" charset="-120"/>
              </a:rPr>
              <a:t>空方策略二</a:t>
            </a:r>
            <a:endParaRPr lang="zh-TW" altLang="en-US" sz="7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7740352" y="1484784"/>
            <a:ext cx="1080120" cy="2000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sz="700" dirty="0" smtClean="0">
                <a:latin typeface="微軟正黑體" pitchFamily="34" charset="-120"/>
                <a:ea typeface="微軟正黑體" pitchFamily="34" charset="-120"/>
              </a:rPr>
              <a:t>空方策略三</a:t>
            </a:r>
            <a:endParaRPr lang="zh-TW" altLang="en-US" sz="700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21" name="圖片 20" descr="年週期分析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2627784" y="3380994"/>
            <a:ext cx="3600400" cy="336037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組合介紹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由四支多方策略以及三支空方策略組成</a:t>
            </a:r>
            <a:endParaRPr lang="en-US" altLang="zh-TW" sz="2000" dirty="0" smtClean="0">
              <a:latin typeface="微軟正黑體" pitchFamily="34" charset="-120"/>
              <a:ea typeface="微軟正黑體" pitchFamily="34" charset="-120"/>
            </a:endParaRPr>
          </a:p>
          <a:p>
            <a:endParaRPr lang="en-US" altLang="zh-TW" sz="2000" dirty="0" smtClean="0">
              <a:latin typeface="微軟正黑體" pitchFamily="34" charset="-120"/>
              <a:ea typeface="微軟正黑體" pitchFamily="34" charset="-120"/>
            </a:endParaRPr>
          </a:p>
          <a:p>
            <a:endParaRPr lang="en-US" altLang="zh-TW" sz="2000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包含類型有均線波段、區間突破、破底追、價量突破、破底反彈等，多樣類型以涵蓋各種盤勢</a:t>
            </a:r>
            <a:endParaRPr lang="en-US" altLang="zh-TW" sz="2000" dirty="0" smtClean="0">
              <a:latin typeface="微軟正黑體" pitchFamily="34" charset="-120"/>
              <a:ea typeface="微軟正黑體" pitchFamily="34" charset="-120"/>
            </a:endParaRPr>
          </a:p>
          <a:p>
            <a:endParaRPr lang="en-US" altLang="zh-TW" sz="2000" dirty="0" smtClean="0">
              <a:latin typeface="微軟正黑體" pitchFamily="34" charset="-120"/>
              <a:ea typeface="微軟正黑體" pitchFamily="34" charset="-120"/>
            </a:endParaRPr>
          </a:p>
          <a:p>
            <a:endParaRPr lang="en-US" altLang="zh-TW" sz="2000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單支策略最多持倉均為大臺一口，故策略投組最大持倉數量為大臺四口</a:t>
            </a:r>
            <a:endParaRPr lang="en-US" altLang="zh-TW" sz="2000" dirty="0" smtClean="0">
              <a:latin typeface="微軟正黑體" pitchFamily="34" charset="-120"/>
              <a:ea typeface="微軟正黑體" pitchFamily="34" charset="-120"/>
            </a:endParaRPr>
          </a:p>
          <a:p>
            <a:endParaRPr lang="en-US" altLang="zh-TW" sz="2000" dirty="0" smtClean="0">
              <a:latin typeface="微軟正黑體" pitchFamily="34" charset="-120"/>
              <a:ea typeface="微軟正黑體" pitchFamily="34" charset="-120"/>
            </a:endParaRPr>
          </a:p>
          <a:p>
            <a:endParaRPr lang="en-US" altLang="zh-TW" sz="2000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交易時間皆為臺指期日盤</a:t>
            </a:r>
            <a:r>
              <a:rPr lang="en-US" altLang="zh-TW" sz="2000" dirty="0" smtClean="0">
                <a:latin typeface="微軟正黑體" pitchFamily="34" charset="-120"/>
                <a:ea typeface="微軟正黑體" pitchFamily="34" charset="-120"/>
              </a:rPr>
              <a:t>(08:45-13:45)</a:t>
            </a:r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多方一號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區間突破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53752"/>
            <a:ext cx="8229600" cy="1143000"/>
          </a:xfrm>
        </p:spPr>
        <p:txBody>
          <a:bodyPr>
            <a:normAutofit/>
          </a:bodyPr>
          <a:lstStyle/>
          <a:p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多方一號權益曲線圖</a:t>
            </a:r>
            <a:endParaRPr lang="zh-TW" altLang="en-US" sz="2400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20" name="圖片 19" descr="權益增加與拉回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-36512" y="896048"/>
            <a:ext cx="9180512" cy="57733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413792"/>
            <a:ext cx="8229600" cy="1143000"/>
          </a:xfrm>
        </p:spPr>
        <p:txBody>
          <a:bodyPr>
            <a:normAutofit/>
          </a:bodyPr>
          <a:lstStyle/>
          <a:p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多方一號範例圖</a:t>
            </a:r>
            <a:r>
              <a:rPr lang="en-US" altLang="zh-TW" sz="2400" dirty="0" smtClean="0"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TW" sz="2400" dirty="0" smtClean="0">
                <a:latin typeface="微軟正黑體" pitchFamily="34" charset="-120"/>
                <a:ea typeface="微軟正黑體" pitchFamily="34" charset="-120"/>
              </a:rPr>
            </a:b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 區間突破</a:t>
            </a:r>
            <a:endParaRPr lang="zh-TW" altLang="en-US" sz="2400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4" name="圖片 3" descr="多軍一號範例圖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-36512" y="1628800"/>
            <a:ext cx="9180512" cy="38164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-243408"/>
            <a:ext cx="8229600" cy="1143000"/>
          </a:xfrm>
        </p:spPr>
        <p:txBody>
          <a:bodyPr>
            <a:normAutofit/>
          </a:bodyPr>
          <a:lstStyle/>
          <a:p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多方一號績效報表</a:t>
            </a:r>
            <a:endParaRPr lang="zh-TW" altLang="en-US" sz="2400" dirty="0">
              <a:latin typeface="微軟正黑體" pitchFamily="34" charset="-120"/>
              <a:ea typeface="微軟正黑體" pitchFamily="34" charset="-120"/>
            </a:endParaRPr>
          </a:p>
        </p:txBody>
      </p:sp>
      <p:grpSp>
        <p:nvGrpSpPr>
          <p:cNvPr id="7" name="群組 6"/>
          <p:cNvGrpSpPr/>
          <p:nvPr/>
        </p:nvGrpSpPr>
        <p:grpSpPr>
          <a:xfrm>
            <a:off x="1475656" y="548680"/>
            <a:ext cx="5976664" cy="6336704"/>
            <a:chOff x="1835696" y="548680"/>
            <a:chExt cx="5976664" cy="6336704"/>
          </a:xfrm>
        </p:grpSpPr>
        <p:pic>
          <p:nvPicPr>
            <p:cNvPr id="12" name="圖片 11" descr="多軍一號績效.png"/>
            <p:cNvPicPr>
              <a:picLocks noChangeAspect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>
            <a:xfrm>
              <a:off x="3024628" y="548680"/>
              <a:ext cx="4787732" cy="6336704"/>
            </a:xfrm>
            <a:prstGeom prst="rect">
              <a:avLst/>
            </a:prstGeom>
          </p:spPr>
        </p:pic>
        <p:pic>
          <p:nvPicPr>
            <p:cNvPr id="6" name="圖片 5" descr="多軍一號績效.png"/>
            <p:cNvPicPr>
              <a:picLocks noChangeAspect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>
            <a:xfrm>
              <a:off x="1835696" y="548680"/>
              <a:ext cx="1440160" cy="6336704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11288</TotalTime>
  <Words>280</Words>
  <Application>Microsoft Office PowerPoint</Application>
  <PresentationFormat>如螢幕大小 (4:3)</PresentationFormat>
  <Paragraphs>62</Paragraphs>
  <Slides>30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30</vt:i4>
      </vt:variant>
    </vt:vector>
  </HeadingPairs>
  <TitlesOfParts>
    <vt:vector size="31" baseType="lpstr">
      <vt:lpstr>Office 佈景主題</vt:lpstr>
      <vt:lpstr>臺指期多空策略組合</vt:lpstr>
      <vt:lpstr>策略組合權益曲線圖</vt:lpstr>
      <vt:lpstr>組合績效報表</vt:lpstr>
      <vt:lpstr>策略組合相關性與年週期分析</vt:lpstr>
      <vt:lpstr>組合介紹</vt:lpstr>
      <vt:lpstr>多方一號</vt:lpstr>
      <vt:lpstr>多方一號權益曲線圖</vt:lpstr>
      <vt:lpstr>多方一號範例圖  區間突破</vt:lpstr>
      <vt:lpstr>多方一號績效報表</vt:lpstr>
      <vt:lpstr>多方二號</vt:lpstr>
      <vt:lpstr>多方三號</vt:lpstr>
      <vt:lpstr>多方三號權益曲線圖</vt:lpstr>
      <vt:lpstr>多方三號範例圖  均線波段</vt:lpstr>
      <vt:lpstr>多方三號績效報表</vt:lpstr>
      <vt:lpstr>多方四號</vt:lpstr>
      <vt:lpstr>多方四號權益曲線圖</vt:lpstr>
      <vt:lpstr>多方四號範例圖  破底反彈</vt:lpstr>
      <vt:lpstr>多方四號績效報表</vt:lpstr>
      <vt:lpstr>空方一號</vt:lpstr>
      <vt:lpstr>空方一號權益曲線圖</vt:lpstr>
      <vt:lpstr>空方一號範例圖  高檔反轉</vt:lpstr>
      <vt:lpstr>空方一號績效報表</vt:lpstr>
      <vt:lpstr>空方二號</vt:lpstr>
      <vt:lpstr>空方二號權益曲線圖</vt:lpstr>
      <vt:lpstr>空方二號範例圖  破底追空</vt:lpstr>
      <vt:lpstr>空方二號績效報表</vt:lpstr>
      <vt:lpstr>空方三號</vt:lpstr>
      <vt:lpstr>空方三號權益曲線圖</vt:lpstr>
      <vt:lpstr>空方二號範例圖  當沖做空</vt:lpstr>
      <vt:lpstr>空方三號績效報表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台指策略</dc:title>
  <dc:creator>user</dc:creator>
  <cp:lastModifiedBy>user</cp:lastModifiedBy>
  <cp:revision>57</cp:revision>
  <dcterms:created xsi:type="dcterms:W3CDTF">2021-10-02T06:04:07Z</dcterms:created>
  <dcterms:modified xsi:type="dcterms:W3CDTF">2021-10-16T08:49:12Z</dcterms:modified>
</cp:coreProperties>
</file>