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4"/>
  </p:notesMasterIdLst>
  <p:sldIdLst>
    <p:sldId id="256" r:id="rId2"/>
    <p:sldId id="257" r:id="rId3"/>
    <p:sldId id="333" r:id="rId4"/>
    <p:sldId id="262" r:id="rId5"/>
    <p:sldId id="258" r:id="rId6"/>
    <p:sldId id="264" r:id="rId7"/>
    <p:sldId id="325" r:id="rId8"/>
    <p:sldId id="324" r:id="rId9"/>
    <p:sldId id="265" r:id="rId10"/>
    <p:sldId id="313" r:id="rId11"/>
    <p:sldId id="270" r:id="rId12"/>
    <p:sldId id="314" r:id="rId13"/>
    <p:sldId id="315" r:id="rId14"/>
    <p:sldId id="328" r:id="rId15"/>
    <p:sldId id="329" r:id="rId16"/>
    <p:sldId id="277" r:id="rId17"/>
    <p:sldId id="285" r:id="rId18"/>
    <p:sldId id="320" r:id="rId19"/>
    <p:sldId id="323" r:id="rId20"/>
    <p:sldId id="283" r:id="rId21"/>
    <p:sldId id="318" r:id="rId22"/>
    <p:sldId id="331" r:id="rId23"/>
    <p:sldId id="289" r:id="rId24"/>
    <p:sldId id="317" r:id="rId25"/>
    <p:sldId id="319" r:id="rId26"/>
    <p:sldId id="287" r:id="rId27"/>
    <p:sldId id="321" r:id="rId28"/>
    <p:sldId id="326" r:id="rId29"/>
    <p:sldId id="330" r:id="rId30"/>
    <p:sldId id="260" r:id="rId31"/>
    <p:sldId id="261" r:id="rId32"/>
    <p:sldId id="292" r:id="rId33"/>
  </p:sldIdLst>
  <p:sldSz cx="9144000" cy="5143500" type="screen16x9"/>
  <p:notesSz cx="6858000" cy="9144000"/>
  <p:embeddedFontLst>
    <p:embeddedFont>
      <p:font typeface="微軟正黑體" pitchFamily="34" charset="-120"/>
      <p:regular r:id="rId35"/>
      <p:bold r:id="rId36"/>
    </p:embeddedFont>
    <p:embeddedFont>
      <p:font typeface="Oswald" charset="0"/>
      <p:regular r:id="rId37"/>
      <p:bold r:id="rId38"/>
    </p:embeddedFont>
    <p:embeddedFont>
      <p:font typeface="Roboto" charset="0"/>
      <p:regular r:id="rId39"/>
      <p:bold r:id="rId40"/>
      <p:italic r:id="rId41"/>
      <p:boldItalic r:id="rId42"/>
    </p:embeddedFont>
    <p:embeddedFont>
      <p:font typeface="Raleway" charset="0"/>
      <p:regular r:id="rId43"/>
      <p:bold r:id="rId44"/>
      <p:italic r:id="rId45"/>
      <p:boldItalic r:id="rId46"/>
    </p:embeddedFont>
    <p:embeddedFont>
      <p:font typeface="標楷體" pitchFamily="65" charset="-12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DE365DC-CC61-4392-8384-4DCD1AE7FDE1}">
  <a:tblStyle styleId="{0DE365DC-CC61-4392-8384-4DCD1AE7FD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p:cViewPr varScale="1">
        <p:scale>
          <a:sx n="110" d="100"/>
          <a:sy n="110" d="100"/>
        </p:scale>
        <p:origin x="-691" y="-7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g8c1997cbfd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8" name="Google Shape;1388;g8c1997cbfd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8c1997cbfd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8c1997cbfd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8c1997cbfd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8c1997cbfd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8c1997cb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8c1997cb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8bed413fd1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8bed413fd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22"/>
          <p:cNvSpPr txBox="1">
            <a:spLocks noGrp="1"/>
          </p:cNvSpPr>
          <p:nvPr>
            <p:ph type="ctrTitle"/>
          </p:nvPr>
        </p:nvSpPr>
        <p:spPr>
          <a:xfrm>
            <a:off x="1887750" y="611725"/>
            <a:ext cx="5368500" cy="8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4" name="Google Shape;464;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5" name="Google Shape;465;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8" r:id="rId7"/>
    <p:sldLayoutId id="2147483666"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mailto:r08723067@ntu.edu.tw"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p>
            <a:pPr lvl="0"/>
            <a:r>
              <a:rPr lang="zh-TW" altLang="en-US" sz="3600" dirty="0" smtClean="0">
                <a:latin typeface="微軟正黑體" pitchFamily="34" charset="-120"/>
                <a:ea typeface="微軟正黑體" pitchFamily="34" charset="-120"/>
              </a:rPr>
              <a:t>量化策略交易平台</a:t>
            </a:r>
            <a:endParaRPr sz="3600" dirty="0">
              <a:latin typeface="微軟正黑體" pitchFamily="34" charset="-120"/>
              <a:ea typeface="微軟正黑體" pitchFamily="34" charset="-120"/>
            </a:endParaRPr>
          </a:p>
        </p:txBody>
      </p:sp>
      <p:sp>
        <p:nvSpPr>
          <p:cNvPr id="513" name="Google Shape;513;p27"/>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R</a:t>
            </a:r>
            <a:r>
              <a:rPr lang="en" dirty="0" smtClean="0"/>
              <a:t>08723067</a:t>
            </a:r>
          </a:p>
          <a:p>
            <a:pPr marL="0" lvl="0" indent="0" algn="l" rtl="0">
              <a:spcBef>
                <a:spcPts val="0"/>
              </a:spcBef>
              <a:spcAft>
                <a:spcPts val="0"/>
              </a:spcAft>
              <a:buNone/>
            </a:pPr>
            <a:r>
              <a:rPr lang="zh-TW" altLang="en-US" dirty="0" smtClean="0">
                <a:latin typeface="微軟正黑體" pitchFamily="34" charset="-120"/>
                <a:ea typeface="微軟正黑體" pitchFamily="34" charset="-120"/>
              </a:rPr>
              <a:t>余柏叡</a:t>
            </a:r>
            <a:endParaRPr dirty="0">
              <a:latin typeface="微軟正黑體" pitchFamily="34" charset="-120"/>
              <a:ea typeface="微軟正黑體" pitchFamily="34" charset="-120"/>
            </a:endParaRPr>
          </a:p>
        </p:txBody>
      </p:sp>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pic>
        <p:nvPicPr>
          <p:cNvPr id="11" name="圖片 10" descr="Quantconnect.png"/>
          <p:cNvPicPr>
            <a:picLocks noChangeAspect="1"/>
          </p:cNvPicPr>
          <p:nvPr/>
        </p:nvPicPr>
        <p:blipFill>
          <a:blip r:embed="rId3" cstate="print"/>
          <a:stretch>
            <a:fillRect/>
          </a:stretch>
        </p:blipFill>
        <p:spPr>
          <a:xfrm>
            <a:off x="1088810" y="1347614"/>
            <a:ext cx="5958268" cy="26642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64" name="Google Shape;864;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zh-TW" altLang="en-US" dirty="0" smtClean="0">
                <a:latin typeface="微軟正黑體" pitchFamily="34" charset="-120"/>
                <a:ea typeface="微軟正黑體" pitchFamily="34" charset="-120"/>
              </a:rPr>
              <a:t>進階型交易策略編寫</a:t>
            </a:r>
            <a:r>
              <a:rPr lang="en-US" altLang="zh-TW" dirty="0" smtClean="0">
                <a:latin typeface="微軟正黑體" pitchFamily="34" charset="-120"/>
                <a:ea typeface="微軟正黑體" pitchFamily="34" charset="-120"/>
              </a:rPr>
              <a:t>(Python)</a:t>
            </a:r>
            <a:endParaRPr dirty="0"/>
          </a:p>
        </p:txBody>
      </p:sp>
      <p:sp>
        <p:nvSpPr>
          <p:cNvPr id="865" name="Google Shape;865;p36"/>
          <p:cNvSpPr txBox="1"/>
          <p:nvPr/>
        </p:nvSpPr>
        <p:spPr>
          <a:xfrm>
            <a:off x="1187624" y="4083918"/>
            <a:ext cx="2304256" cy="288032"/>
          </a:xfrm>
          <a:prstGeom prst="rect">
            <a:avLst/>
          </a:prstGeom>
          <a:noFill/>
          <a:ln>
            <a:noFill/>
          </a:ln>
        </p:spPr>
        <p:txBody>
          <a:bodyPr spcFirstLastPara="1" wrap="square" lIns="91425" tIns="91425" rIns="91425" bIns="91425" anchor="ctr" anchorCtr="0">
            <a:noAutofit/>
          </a:bodyPr>
          <a:lstStyle/>
          <a:p>
            <a:pPr lvl="0">
              <a:spcAft>
                <a:spcPts val="1600"/>
              </a:spcAft>
            </a:pPr>
            <a:r>
              <a:rPr lang="zh-TW" altLang="en-US" sz="1100" dirty="0" smtClean="0">
                <a:solidFill>
                  <a:schemeClr val="dk1"/>
                </a:solidFill>
                <a:latin typeface="微軟正黑體" pitchFamily="34" charset="-120"/>
                <a:ea typeface="微軟正黑體" pitchFamily="34" charset="-120"/>
                <a:cs typeface="Roboto"/>
                <a:sym typeface="Roboto"/>
              </a:rPr>
              <a:t>參考模板改編自「</a:t>
            </a:r>
            <a:r>
              <a:rPr lang="en-US" altLang="zh-TW" sz="1100" dirty="0" err="1" smtClean="0">
                <a:solidFill>
                  <a:schemeClr val="dk1"/>
                </a:solidFill>
                <a:latin typeface="微軟正黑體" pitchFamily="34" charset="-120"/>
                <a:ea typeface="微軟正黑體" pitchFamily="34" charset="-120"/>
                <a:cs typeface="Roboto"/>
                <a:sym typeface="Roboto"/>
              </a:rPr>
              <a:t>Quantconnect</a:t>
            </a:r>
            <a:r>
              <a:rPr lang="zh-TW" altLang="en-US" sz="1100" dirty="0" smtClean="0">
                <a:solidFill>
                  <a:schemeClr val="dk1"/>
                </a:solidFill>
                <a:latin typeface="微軟正黑體" pitchFamily="34" charset="-120"/>
                <a:ea typeface="微軟正黑體" pitchFamily="34" charset="-120"/>
                <a:cs typeface="Roboto"/>
                <a:sym typeface="Roboto"/>
              </a:rPr>
              <a:t>」</a:t>
            </a:r>
            <a:endParaRPr lang="zh-TW" altLang="en-US" sz="1100" dirty="0">
              <a:solidFill>
                <a:schemeClr val="dk1"/>
              </a:solidFill>
              <a:latin typeface="微軟正黑體" pitchFamily="34" charset="-120"/>
              <a:ea typeface="微軟正黑體" pitchFamily="34" charset="-120"/>
              <a:cs typeface="Roboto"/>
              <a:sym typeface="Roboto"/>
            </a:endParaRPr>
          </a:p>
        </p:txBody>
      </p:sp>
      <p:sp>
        <p:nvSpPr>
          <p:cNvPr id="866" name="Google Shape;866;p36"/>
          <p:cNvSpPr txBox="1"/>
          <p:nvPr/>
        </p:nvSpPr>
        <p:spPr>
          <a:xfrm>
            <a:off x="2915816" y="3156578"/>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zh-TW" altLang="en-US" b="1" dirty="0" smtClean="0">
                <a:solidFill>
                  <a:schemeClr val="accent1">
                    <a:lumMod val="25000"/>
                  </a:schemeClr>
                </a:solidFill>
                <a:latin typeface="微軟正黑體" pitchFamily="34" charset="-120"/>
                <a:ea typeface="微軟正黑體" pitchFamily="34" charset="-120"/>
                <a:cs typeface="Roboto"/>
                <a:sym typeface="Roboto"/>
              </a:rPr>
              <a:t>此為主要編譯區，</a:t>
            </a:r>
            <a:endParaRPr lang="en-US" altLang="zh-TW" b="1" dirty="0" smtClean="0">
              <a:solidFill>
                <a:schemeClr val="accent1">
                  <a:lumMod val="25000"/>
                </a:schemeClr>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Clr>
                <a:srgbClr val="000000"/>
              </a:buClr>
              <a:buSzPts val="1100"/>
              <a:buFont typeface="Arial"/>
              <a:buNone/>
            </a:pPr>
            <a:r>
              <a:rPr lang="zh-TW" altLang="en-US" b="1" dirty="0" smtClean="0">
                <a:solidFill>
                  <a:schemeClr val="accent1">
                    <a:lumMod val="25000"/>
                  </a:schemeClr>
                </a:solidFill>
                <a:latin typeface="微軟正黑體" pitchFamily="34" charset="-120"/>
                <a:ea typeface="微軟正黑體" pitchFamily="34" charset="-120"/>
                <a:cs typeface="Roboto"/>
                <a:sym typeface="Roboto"/>
              </a:rPr>
              <a:t>以</a:t>
            </a:r>
            <a:r>
              <a:rPr lang="en-US" altLang="zh-TW" b="1" dirty="0" smtClean="0">
                <a:solidFill>
                  <a:schemeClr val="accent1">
                    <a:lumMod val="25000"/>
                  </a:schemeClr>
                </a:solidFill>
                <a:latin typeface="微軟正黑體" pitchFamily="34" charset="-120"/>
                <a:ea typeface="微軟正黑體" pitchFamily="34" charset="-120"/>
                <a:cs typeface="Roboto"/>
                <a:sym typeface="Roboto"/>
              </a:rPr>
              <a:t>Python</a:t>
            </a:r>
            <a:r>
              <a:rPr lang="zh-TW" altLang="en-US" b="1" dirty="0" smtClean="0">
                <a:solidFill>
                  <a:schemeClr val="accent1">
                    <a:lumMod val="25000"/>
                  </a:schemeClr>
                </a:solidFill>
                <a:latin typeface="微軟正黑體" pitchFamily="34" charset="-120"/>
                <a:ea typeface="微軟正黑體" pitchFamily="34" charset="-120"/>
                <a:cs typeface="Roboto"/>
                <a:sym typeface="Roboto"/>
              </a:rPr>
              <a:t>為主要語言</a:t>
            </a:r>
            <a:endParaRPr b="1" dirty="0">
              <a:solidFill>
                <a:schemeClr val="accent1">
                  <a:lumMod val="25000"/>
                </a:schemeClr>
              </a:solidFill>
              <a:latin typeface="微軟正黑體" pitchFamily="34" charset="-120"/>
              <a:ea typeface="微軟正黑體" pitchFamily="34" charset="-120"/>
              <a:cs typeface="Roboto"/>
              <a:sym typeface="Roboto"/>
            </a:endParaRP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
        <p:nvSpPr>
          <p:cNvPr id="867" name="Google Shape;867;p36"/>
          <p:cNvSpPr txBox="1"/>
          <p:nvPr/>
        </p:nvSpPr>
        <p:spPr>
          <a:xfrm>
            <a:off x="5652120" y="699542"/>
            <a:ext cx="2555776"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altLang="en-US" b="1" dirty="0" smtClean="0">
                <a:solidFill>
                  <a:schemeClr val="dk1"/>
                </a:solidFill>
                <a:latin typeface="微軟正黑體" pitchFamily="34" charset="-120"/>
                <a:ea typeface="微軟正黑體" pitchFamily="34" charset="-120"/>
                <a:cs typeface="Roboto"/>
                <a:sym typeface="Roboto"/>
              </a:rPr>
              <a:t>執行、最佳化、回測顯示功能</a:t>
            </a:r>
            <a:endParaRPr b="1" dirty="0">
              <a:solidFill>
                <a:schemeClr val="dk1"/>
              </a:solidFill>
              <a:latin typeface="微軟正黑體" pitchFamily="34" charset="-120"/>
              <a:ea typeface="微軟正黑體" pitchFamily="34" charset="-120"/>
              <a:cs typeface="Roboto"/>
              <a:sym typeface="Roboto"/>
            </a:endParaRPr>
          </a:p>
        </p:txBody>
      </p:sp>
      <p:sp>
        <p:nvSpPr>
          <p:cNvPr id="12" name="向右箭號 11"/>
          <p:cNvSpPr/>
          <p:nvPr/>
        </p:nvSpPr>
        <p:spPr>
          <a:xfrm rot="9408733">
            <a:off x="6238162" y="1162410"/>
            <a:ext cx="556109" cy="164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Google Shape;867;p36"/>
          <p:cNvSpPr txBox="1"/>
          <p:nvPr/>
        </p:nvSpPr>
        <p:spPr>
          <a:xfrm>
            <a:off x="5724128" y="4155926"/>
            <a:ext cx="2555776"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altLang="en-US" b="1" dirty="0" smtClean="0">
                <a:solidFill>
                  <a:schemeClr val="dk1"/>
                </a:solidFill>
                <a:latin typeface="微軟正黑體" pitchFamily="34" charset="-120"/>
                <a:ea typeface="微軟正黑體" pitchFamily="34" charset="-120"/>
                <a:cs typeface="Roboto"/>
                <a:sym typeface="Roboto"/>
              </a:rPr>
              <a:t>此為標的資訊顯示區</a:t>
            </a:r>
            <a:endParaRPr lang="en-US" altLang="zh-TW" b="1" dirty="0" smtClean="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None/>
            </a:pPr>
            <a:r>
              <a:rPr lang="zh-TW" altLang="en-US" b="1" dirty="0" smtClean="0">
                <a:solidFill>
                  <a:schemeClr val="dk1"/>
                </a:solidFill>
                <a:latin typeface="微軟正黑體" pitchFamily="34" charset="-120"/>
                <a:ea typeface="微軟正黑體" pitchFamily="34" charset="-120"/>
                <a:cs typeface="Roboto"/>
                <a:sym typeface="Roboto"/>
              </a:rPr>
              <a:t>可以從資料庫中心呼叫</a:t>
            </a:r>
            <a:endParaRPr b="1" dirty="0">
              <a:solidFill>
                <a:schemeClr val="dk1"/>
              </a:solidFill>
              <a:latin typeface="微軟正黑體" pitchFamily="34" charset="-120"/>
              <a:ea typeface="微軟正黑體" pitchFamily="34" charset="-120"/>
              <a:cs typeface="Roboto"/>
              <a:sym typeface="Roboto"/>
            </a:endParaRPr>
          </a:p>
        </p:txBody>
      </p:sp>
      <p:sp>
        <p:nvSpPr>
          <p:cNvPr id="14" name="向右箭號 13"/>
          <p:cNvSpPr/>
          <p:nvPr/>
        </p:nvSpPr>
        <p:spPr>
          <a:xfrm rot="15297489">
            <a:off x="6389886" y="3787384"/>
            <a:ext cx="556109" cy="164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930" name="Google Shape;930;p41"/>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lvl="0"/>
            <a:r>
              <a:rPr lang="zh-TW" altLang="en-US" dirty="0" smtClean="0">
                <a:latin typeface="微軟正黑體" pitchFamily="34" charset="-120"/>
                <a:ea typeface="微軟正黑體" pitchFamily="34" charset="-120"/>
              </a:rPr>
              <a:t>程式交易</a:t>
            </a:r>
            <a:r>
              <a:rPr lang="en-US" altLang="zh-TW" dirty="0" smtClean="0">
                <a:latin typeface="微軟正黑體" pitchFamily="34" charset="-120"/>
                <a:ea typeface="微軟正黑體" pitchFamily="34" charset="-120"/>
              </a:rPr>
              <a:t/>
            </a:r>
            <a:br>
              <a:rPr lang="en-US" altLang="zh-TW" dirty="0" smtClean="0">
                <a:latin typeface="微軟正黑體" pitchFamily="34" charset="-120"/>
                <a:ea typeface="微軟正黑體" pitchFamily="34" charset="-120"/>
              </a:rPr>
            </a:br>
            <a:r>
              <a:rPr lang="zh-TW" altLang="en-US" dirty="0" smtClean="0">
                <a:latin typeface="微軟正黑體" pitchFamily="34" charset="-120"/>
                <a:ea typeface="微軟正黑體" pitchFamily="34" charset="-120"/>
              </a:rPr>
              <a:t>策略回測</a:t>
            </a:r>
            <a:endParaRPr lang="zh-TW" altLang="en-US" dirty="0">
              <a:latin typeface="微軟正黑體" pitchFamily="34" charset="-120"/>
              <a:ea typeface="微軟正黑體" pitchFamily="34" charset="-120"/>
            </a:endParaRPr>
          </a:p>
        </p:txBody>
      </p:sp>
      <p:grpSp>
        <p:nvGrpSpPr>
          <p:cNvPr id="931" name="Google Shape;931;p41"/>
          <p:cNvGrpSpPr/>
          <p:nvPr/>
        </p:nvGrpSpPr>
        <p:grpSpPr>
          <a:xfrm>
            <a:off x="6351340" y="1383010"/>
            <a:ext cx="2301266" cy="2377467"/>
            <a:chOff x="6945936" y="1456203"/>
            <a:chExt cx="2159597" cy="2231107"/>
          </a:xfrm>
        </p:grpSpPr>
        <p:sp>
          <p:nvSpPr>
            <p:cNvPr id="932" name="Google Shape;932;p41"/>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pic>
        <p:nvPicPr>
          <p:cNvPr id="11" name="圖片 10" descr="tradingview.png"/>
          <p:cNvPicPr>
            <a:picLocks noChangeAspect="1"/>
          </p:cNvPicPr>
          <p:nvPr/>
        </p:nvPicPr>
        <p:blipFill>
          <a:blip r:embed="rId3" cstate="print"/>
          <a:stretch>
            <a:fillRect/>
          </a:stretch>
        </p:blipFill>
        <p:spPr>
          <a:xfrm>
            <a:off x="827584" y="1203598"/>
            <a:ext cx="5165837" cy="3037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64" name="Google Shape;864;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zh-TW" altLang="en-US" dirty="0" smtClean="0">
                <a:latin typeface="微軟正黑體" pitchFamily="34" charset="-120"/>
                <a:ea typeface="微軟正黑體" pitchFamily="34" charset="-120"/>
              </a:rPr>
              <a:t>簡易型交易策略回測</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免費</a:t>
            </a:r>
            <a:r>
              <a:rPr lang="en-US" altLang="zh-TW" dirty="0" smtClean="0">
                <a:latin typeface="微軟正黑體" pitchFamily="34" charset="-120"/>
                <a:ea typeface="微軟正黑體" pitchFamily="34" charset="-120"/>
              </a:rPr>
              <a:t>)</a:t>
            </a:r>
            <a:endParaRPr dirty="0"/>
          </a:p>
        </p:txBody>
      </p:sp>
      <p:sp>
        <p:nvSpPr>
          <p:cNvPr id="865" name="Google Shape;865;p36"/>
          <p:cNvSpPr txBox="1"/>
          <p:nvPr/>
        </p:nvSpPr>
        <p:spPr>
          <a:xfrm>
            <a:off x="4035968" y="4299942"/>
            <a:ext cx="2336232" cy="344092"/>
          </a:xfrm>
          <a:prstGeom prst="rect">
            <a:avLst/>
          </a:prstGeom>
          <a:noFill/>
          <a:ln>
            <a:noFill/>
          </a:ln>
        </p:spPr>
        <p:txBody>
          <a:bodyPr spcFirstLastPara="1" wrap="square" lIns="91425" tIns="91425" rIns="91425" bIns="91425" anchor="ctr" anchorCtr="0">
            <a:noAutofit/>
          </a:bodyPr>
          <a:lstStyle/>
          <a:p>
            <a:r>
              <a:rPr lang="zh-TW" altLang="en-US" sz="1100" dirty="0" smtClean="0">
                <a:solidFill>
                  <a:schemeClr val="dk1"/>
                </a:solidFill>
                <a:latin typeface="微軟正黑體" pitchFamily="34" charset="-120"/>
                <a:ea typeface="微軟正黑體" pitchFamily="34" charset="-120"/>
                <a:cs typeface="Roboto"/>
                <a:sym typeface="Roboto"/>
              </a:rPr>
              <a:t>參考模板改編自「</a:t>
            </a:r>
            <a:r>
              <a:rPr lang="en-US" altLang="zh-TW" sz="1100" dirty="0" err="1" smtClean="0">
                <a:solidFill>
                  <a:schemeClr val="dk1"/>
                </a:solidFill>
                <a:latin typeface="微軟正黑體" pitchFamily="34" charset="-120"/>
                <a:ea typeface="微軟正黑體" pitchFamily="34" charset="-120"/>
                <a:cs typeface="Roboto"/>
                <a:sym typeface="Roboto"/>
              </a:rPr>
              <a:t>TradingView</a:t>
            </a:r>
            <a:r>
              <a:rPr lang="zh-TW" altLang="en-US" sz="1100" dirty="0" smtClean="0">
                <a:solidFill>
                  <a:schemeClr val="dk1"/>
                </a:solidFill>
                <a:latin typeface="微軟正黑體" pitchFamily="34" charset="-120"/>
                <a:ea typeface="微軟正黑體" pitchFamily="34" charset="-120"/>
                <a:cs typeface="Roboto"/>
                <a:sym typeface="Roboto"/>
              </a:rPr>
              <a:t>」</a:t>
            </a:r>
          </a:p>
          <a:p>
            <a:pPr marL="0" lvl="0" indent="0" algn="l" rtl="0">
              <a:spcBef>
                <a:spcPts val="0"/>
              </a:spcBef>
              <a:spcAft>
                <a:spcPts val="0"/>
              </a:spcAft>
              <a:buNone/>
            </a:pPr>
            <a:endParaRPr sz="1100" dirty="0">
              <a:solidFill>
                <a:schemeClr val="dk1"/>
              </a:solidFill>
              <a:latin typeface="Roboto"/>
              <a:ea typeface="Roboto"/>
              <a:cs typeface="Roboto"/>
              <a:sym typeface="Roboto"/>
            </a:endParaRPr>
          </a:p>
        </p:txBody>
      </p:sp>
      <p:sp>
        <p:nvSpPr>
          <p:cNvPr id="868" name="Google Shape;868;p36"/>
          <p:cNvSpPr txBox="1"/>
          <p:nvPr/>
        </p:nvSpPr>
        <p:spPr>
          <a:xfrm>
            <a:off x="6156176" y="1779662"/>
            <a:ext cx="2808312" cy="50405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zh-TW" altLang="en-US" b="1" dirty="0" smtClean="0">
                <a:solidFill>
                  <a:schemeClr val="dk1"/>
                </a:solidFill>
                <a:latin typeface="微軟正黑體" pitchFamily="34" charset="-120"/>
                <a:ea typeface="微軟正黑體" pitchFamily="34" charset="-120"/>
                <a:cs typeface="Roboto"/>
                <a:sym typeface="Roboto"/>
              </a:rPr>
              <a:t>顯示策略各項簡易回測結果</a:t>
            </a:r>
            <a:endParaRPr b="1" dirty="0">
              <a:solidFill>
                <a:schemeClr val="dk1"/>
              </a:solidFill>
              <a:latin typeface="微軟正黑體" pitchFamily="34" charset="-120"/>
              <a:ea typeface="微軟正黑體" pitchFamily="34" charset="-120"/>
              <a:cs typeface="Roboto"/>
              <a:sym typeface="Roboto"/>
            </a:endParaRPr>
          </a:p>
        </p:txBody>
      </p:sp>
      <p:sp>
        <p:nvSpPr>
          <p:cNvPr id="12" name="向右箭號 11"/>
          <p:cNvSpPr/>
          <p:nvPr/>
        </p:nvSpPr>
        <p:spPr>
          <a:xfrm rot="9379136">
            <a:off x="5937408" y="2278619"/>
            <a:ext cx="109559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pic>
        <p:nvPicPr>
          <p:cNvPr id="11" name="圖片 10" descr="multichart.png"/>
          <p:cNvPicPr>
            <a:picLocks noChangeAspect="1"/>
          </p:cNvPicPr>
          <p:nvPr/>
        </p:nvPicPr>
        <p:blipFill>
          <a:blip r:embed="rId3" cstate="print"/>
          <a:srcRect/>
          <a:stretch>
            <a:fillRect/>
          </a:stretch>
        </p:blipFill>
        <p:spPr>
          <a:xfrm>
            <a:off x="827584" y="1203598"/>
            <a:ext cx="5004770" cy="3096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64" name="Google Shape;864;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zh-TW" altLang="en-US" dirty="0" smtClean="0">
                <a:latin typeface="微軟正黑體" pitchFamily="34" charset="-120"/>
                <a:ea typeface="微軟正黑體" pitchFamily="34" charset="-120"/>
              </a:rPr>
              <a:t>進階型交易策略回測</a:t>
            </a:r>
            <a:endParaRPr dirty="0"/>
          </a:p>
        </p:txBody>
      </p:sp>
      <p:sp>
        <p:nvSpPr>
          <p:cNvPr id="865" name="Google Shape;865;p36"/>
          <p:cNvSpPr txBox="1"/>
          <p:nvPr/>
        </p:nvSpPr>
        <p:spPr>
          <a:xfrm>
            <a:off x="4355976" y="4227934"/>
            <a:ext cx="2016224" cy="416100"/>
          </a:xfrm>
          <a:prstGeom prst="rect">
            <a:avLst/>
          </a:prstGeom>
          <a:noFill/>
          <a:ln>
            <a:noFill/>
          </a:ln>
        </p:spPr>
        <p:txBody>
          <a:bodyPr spcFirstLastPara="1" wrap="square" lIns="91425" tIns="91425" rIns="91425" bIns="91425" anchor="ctr" anchorCtr="0">
            <a:noAutofit/>
          </a:bodyPr>
          <a:lstStyle/>
          <a:p>
            <a:r>
              <a:rPr lang="zh-TW" altLang="en-US" sz="1100" dirty="0" smtClean="0">
                <a:solidFill>
                  <a:schemeClr val="dk1"/>
                </a:solidFill>
                <a:latin typeface="微軟正黑體" pitchFamily="34" charset="-120"/>
                <a:ea typeface="微軟正黑體" pitchFamily="34" charset="-120"/>
                <a:cs typeface="Roboto"/>
                <a:sym typeface="Roboto"/>
              </a:rPr>
              <a:t>參考模板改編自「</a:t>
            </a:r>
            <a:r>
              <a:rPr lang="en-US" altLang="zh-TW" sz="1100" dirty="0" err="1" smtClean="0">
                <a:solidFill>
                  <a:schemeClr val="dk1"/>
                </a:solidFill>
                <a:latin typeface="微軟正黑體" pitchFamily="34" charset="-120"/>
                <a:ea typeface="微軟正黑體" pitchFamily="34" charset="-120"/>
                <a:cs typeface="Roboto"/>
                <a:sym typeface="Roboto"/>
              </a:rPr>
              <a:t>Multichart</a:t>
            </a:r>
            <a:r>
              <a:rPr lang="zh-TW" altLang="en-US" sz="1100" dirty="0" smtClean="0">
                <a:solidFill>
                  <a:schemeClr val="dk1"/>
                </a:solidFill>
                <a:latin typeface="微軟正黑體" pitchFamily="34" charset="-120"/>
                <a:ea typeface="微軟正黑體" pitchFamily="34" charset="-120"/>
                <a:cs typeface="Roboto"/>
                <a:sym typeface="Roboto"/>
              </a:rPr>
              <a:t>」</a:t>
            </a:r>
          </a:p>
        </p:txBody>
      </p:sp>
      <p:sp>
        <p:nvSpPr>
          <p:cNvPr id="866" name="Google Shape;866;p36"/>
          <p:cNvSpPr txBox="1"/>
          <p:nvPr/>
        </p:nvSpPr>
        <p:spPr>
          <a:xfrm>
            <a:off x="6228184" y="1563638"/>
            <a:ext cx="2232248" cy="4320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zh-TW" altLang="en-US" b="1" dirty="0" smtClean="0">
                <a:solidFill>
                  <a:schemeClr val="dk1"/>
                </a:solidFill>
                <a:latin typeface="微軟正黑體" pitchFamily="34" charset="-120"/>
                <a:ea typeface="微軟正黑體" pitchFamily="34" charset="-120"/>
                <a:cs typeface="Roboto"/>
                <a:sym typeface="Roboto"/>
              </a:rPr>
              <a:t>顯示詳細各項回測結果</a:t>
            </a:r>
            <a:endParaRPr b="1" dirty="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
        <p:nvSpPr>
          <p:cNvPr id="867" name="Google Shape;867;p36"/>
          <p:cNvSpPr txBox="1"/>
          <p:nvPr/>
        </p:nvSpPr>
        <p:spPr>
          <a:xfrm>
            <a:off x="1616028" y="4443958"/>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altLang="en-US" b="1" dirty="0" smtClean="0">
                <a:solidFill>
                  <a:schemeClr val="dk1"/>
                </a:solidFill>
                <a:latin typeface="微軟正黑體" pitchFamily="34" charset="-120"/>
                <a:ea typeface="微軟正黑體" pitchFamily="34" charset="-120"/>
                <a:cs typeface="Roboto"/>
                <a:sym typeface="Roboto"/>
              </a:rPr>
              <a:t>左側欄位可以選取觀看各類型數據回測結果</a:t>
            </a:r>
            <a:endParaRPr b="1" dirty="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None/>
            </a:pPr>
            <a:endParaRPr dirty="0">
              <a:solidFill>
                <a:schemeClr val="dk1"/>
              </a:solidFill>
              <a:latin typeface="Roboto"/>
              <a:ea typeface="Roboto"/>
              <a:cs typeface="Roboto"/>
              <a:sym typeface="Roboto"/>
            </a:endParaRPr>
          </a:p>
        </p:txBody>
      </p:sp>
      <p:sp>
        <p:nvSpPr>
          <p:cNvPr id="12" name="向右箭號 11"/>
          <p:cNvSpPr/>
          <p:nvPr/>
        </p:nvSpPr>
        <p:spPr>
          <a:xfrm rot="13933367">
            <a:off x="1348978" y="4211674"/>
            <a:ext cx="57606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向右箭號 12"/>
          <p:cNvSpPr/>
          <p:nvPr/>
        </p:nvSpPr>
        <p:spPr>
          <a:xfrm rot="8698535">
            <a:off x="5550822" y="2193407"/>
            <a:ext cx="100811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pic>
        <p:nvPicPr>
          <p:cNvPr id="10" name="圖片 9" descr="messageImage_1609315121768.jpg"/>
          <p:cNvPicPr>
            <a:picLocks noChangeAspect="1"/>
          </p:cNvPicPr>
          <p:nvPr/>
        </p:nvPicPr>
        <p:blipFill>
          <a:blip r:embed="rId3" cstate="print"/>
          <a:stretch>
            <a:fillRect/>
          </a:stretch>
        </p:blipFill>
        <p:spPr>
          <a:xfrm>
            <a:off x="827584" y="1203598"/>
            <a:ext cx="6084168" cy="32464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64" name="Google Shape;864;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zh-TW" altLang="en-US" dirty="0" smtClean="0">
                <a:latin typeface="微軟正黑體" pitchFamily="34" charset="-120"/>
                <a:ea typeface="微軟正黑體" pitchFamily="34" charset="-120"/>
              </a:rPr>
              <a:t>策略回測權益曲線</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zh-TW" altLang="en-US" dirty="0" smtClean="0">
                <a:latin typeface="微軟正黑體" pitchFamily="34" charset="-120"/>
                <a:ea typeface="微軟正黑體" pitchFamily="34" charset="-120"/>
              </a:rPr>
              <a:t>策略回測交易明細</a:t>
            </a:r>
            <a:endParaRPr dirty="0"/>
          </a:p>
        </p:txBody>
      </p:sp>
      <p:pic>
        <p:nvPicPr>
          <p:cNvPr id="8" name="圖片 7" descr="messageImage_1609315222831.jpg"/>
          <p:cNvPicPr>
            <a:picLocks noChangeAspect="1"/>
          </p:cNvPicPr>
          <p:nvPr/>
        </p:nvPicPr>
        <p:blipFill>
          <a:blip r:embed="rId3" cstate="print"/>
          <a:stretch>
            <a:fillRect/>
          </a:stretch>
        </p:blipFill>
        <p:spPr>
          <a:xfrm>
            <a:off x="825218" y="1203598"/>
            <a:ext cx="4826902" cy="33880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1"/>
        <p:cNvGrpSpPr/>
        <p:nvPr/>
      </p:nvGrpSpPr>
      <p:grpSpPr>
        <a:xfrm>
          <a:off x="0" y="0"/>
          <a:ext cx="0" cy="0"/>
          <a:chOff x="0" y="0"/>
          <a:chExt cx="0" cy="0"/>
        </a:xfrm>
      </p:grpSpPr>
      <p:sp>
        <p:nvSpPr>
          <p:cNvPr id="1182" name="Google Shape;1182;p4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03</a:t>
            </a:r>
            <a:endParaRPr>
              <a:solidFill>
                <a:schemeClr val="accent3"/>
              </a:solidFill>
            </a:endParaRPr>
          </a:p>
        </p:txBody>
      </p:sp>
      <p:sp>
        <p:nvSpPr>
          <p:cNvPr id="1183" name="Google Shape;1183;p48"/>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zh-TW" altLang="en-US" dirty="0" smtClean="0">
                <a:solidFill>
                  <a:schemeClr val="accent3"/>
                </a:solidFill>
                <a:latin typeface="微軟正黑體" pitchFamily="34" charset="-120"/>
                <a:ea typeface="微軟正黑體" pitchFamily="34" charset="-120"/>
              </a:rPr>
              <a:t>臺股資料庫</a:t>
            </a:r>
            <a:endParaRPr dirty="0">
              <a:solidFill>
                <a:schemeClr val="accent3"/>
              </a:solidFill>
              <a:latin typeface="微軟正黑體" pitchFamily="34" charset="-120"/>
              <a:ea typeface="微軟正黑體" pitchFamily="34" charset="-120"/>
            </a:endParaRPr>
          </a:p>
        </p:txBody>
      </p:sp>
      <p:grpSp>
        <p:nvGrpSpPr>
          <p:cNvPr id="1184" name="Google Shape;1184;p48"/>
          <p:cNvGrpSpPr/>
          <p:nvPr/>
        </p:nvGrpSpPr>
        <p:grpSpPr>
          <a:xfrm>
            <a:off x="6275293" y="1383097"/>
            <a:ext cx="2377303" cy="2377303"/>
            <a:chOff x="5612559" y="834972"/>
            <a:chExt cx="3473558" cy="3473558"/>
          </a:xfrm>
        </p:grpSpPr>
        <p:sp>
          <p:nvSpPr>
            <p:cNvPr id="1185" name="Google Shape;1185;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389"/>
        <p:cNvGrpSpPr/>
        <p:nvPr/>
      </p:nvGrpSpPr>
      <p:grpSpPr>
        <a:xfrm>
          <a:off x="0" y="0"/>
          <a:ext cx="0" cy="0"/>
          <a:chOff x="0" y="0"/>
          <a:chExt cx="0" cy="0"/>
        </a:xfrm>
      </p:grpSpPr>
      <p:sp>
        <p:nvSpPr>
          <p:cNvPr id="1393" name="Google Shape;1393;p5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微軟正黑體" pitchFamily="34" charset="-120"/>
                <a:ea typeface="微軟正黑體" pitchFamily="34" charset="-120"/>
              </a:rPr>
              <a:t>資料庫組織圖</a:t>
            </a:r>
            <a:endParaRPr dirty="0">
              <a:latin typeface="微軟正黑體" pitchFamily="34" charset="-120"/>
              <a:ea typeface="微軟正黑體" pitchFamily="34" charset="-120"/>
            </a:endParaRPr>
          </a:p>
        </p:txBody>
      </p:sp>
      <p:sp>
        <p:nvSpPr>
          <p:cNvPr id="1395" name="Google Shape;1395;p56"/>
          <p:cNvSpPr txBox="1">
            <a:spLocks noGrp="1"/>
          </p:cNvSpPr>
          <p:nvPr>
            <p:ph type="subTitle" idx="4294967295"/>
          </p:nvPr>
        </p:nvSpPr>
        <p:spPr>
          <a:xfrm>
            <a:off x="1161108" y="2638425"/>
            <a:ext cx="16827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zh-TW" altLang="en-US" sz="1800" dirty="0" smtClean="0">
                <a:solidFill>
                  <a:schemeClr val="accent2"/>
                </a:solidFill>
                <a:latin typeface="微軟正黑體" pitchFamily="34" charset="-120"/>
                <a:ea typeface="微軟正黑體" pitchFamily="34" charset="-120"/>
                <a:cs typeface="Oswald"/>
                <a:sym typeface="Oswald"/>
              </a:rPr>
              <a:t>總體經濟數據</a:t>
            </a:r>
            <a:endParaRPr sz="1800" dirty="0">
              <a:solidFill>
                <a:schemeClr val="accent2"/>
              </a:solidFill>
              <a:latin typeface="微軟正黑體" pitchFamily="34" charset="-120"/>
              <a:ea typeface="微軟正黑體" pitchFamily="34" charset="-120"/>
              <a:cs typeface="Oswald"/>
              <a:sym typeface="Oswald"/>
            </a:endParaRPr>
          </a:p>
        </p:txBody>
      </p:sp>
      <p:sp>
        <p:nvSpPr>
          <p:cNvPr id="1396" name="Google Shape;1396;p56"/>
          <p:cNvSpPr txBox="1">
            <a:spLocks noGrp="1"/>
          </p:cNvSpPr>
          <p:nvPr>
            <p:ph type="subTitle" idx="4294967295"/>
          </p:nvPr>
        </p:nvSpPr>
        <p:spPr>
          <a:xfrm>
            <a:off x="3609380" y="2643758"/>
            <a:ext cx="16827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zh-TW" altLang="en-US" sz="1800" dirty="0" smtClean="0">
                <a:solidFill>
                  <a:schemeClr val="accent3"/>
                </a:solidFill>
                <a:latin typeface="微軟正黑體" pitchFamily="34" charset="-120"/>
                <a:ea typeface="微軟正黑體" pitchFamily="34" charset="-120"/>
                <a:cs typeface="Oswald"/>
                <a:sym typeface="Oswald"/>
              </a:rPr>
              <a:t>臺股資料</a:t>
            </a:r>
            <a:endParaRPr sz="1800" dirty="0">
              <a:solidFill>
                <a:schemeClr val="accent3"/>
              </a:solidFill>
              <a:latin typeface="微軟正黑體" pitchFamily="34" charset="-120"/>
              <a:ea typeface="微軟正黑體" pitchFamily="34" charset="-120"/>
              <a:cs typeface="Oswald"/>
              <a:sym typeface="Oswald"/>
            </a:endParaRPr>
          </a:p>
        </p:txBody>
      </p:sp>
      <p:sp>
        <p:nvSpPr>
          <p:cNvPr id="1397" name="Google Shape;1397;p56"/>
          <p:cNvSpPr txBox="1">
            <a:spLocks noGrp="1"/>
          </p:cNvSpPr>
          <p:nvPr>
            <p:ph type="subTitle" idx="4294967295"/>
          </p:nvPr>
        </p:nvSpPr>
        <p:spPr>
          <a:xfrm>
            <a:off x="6273676" y="2638425"/>
            <a:ext cx="16827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zh-TW" altLang="en-US" sz="1800" dirty="0" smtClean="0">
                <a:solidFill>
                  <a:schemeClr val="accent4"/>
                </a:solidFill>
                <a:latin typeface="微軟正黑體" pitchFamily="34" charset="-120"/>
                <a:ea typeface="微軟正黑體" pitchFamily="34" charset="-120"/>
                <a:cs typeface="Oswald"/>
                <a:sym typeface="Oswald"/>
              </a:rPr>
              <a:t>期權資料</a:t>
            </a:r>
            <a:endParaRPr sz="1800" dirty="0">
              <a:solidFill>
                <a:schemeClr val="accent4"/>
              </a:solidFill>
              <a:latin typeface="微軟正黑體" pitchFamily="34" charset="-120"/>
              <a:ea typeface="微軟正黑體" pitchFamily="34" charset="-120"/>
              <a:cs typeface="Oswald"/>
              <a:sym typeface="Oswald"/>
            </a:endParaRPr>
          </a:p>
        </p:txBody>
      </p:sp>
      <p:cxnSp>
        <p:nvCxnSpPr>
          <p:cNvPr id="1399" name="Google Shape;1399;p56"/>
          <p:cNvCxnSpPr/>
          <p:nvPr/>
        </p:nvCxnSpPr>
        <p:spPr>
          <a:xfrm flipH="1">
            <a:off x="1403648" y="2067694"/>
            <a:ext cx="2706300" cy="568500"/>
          </a:xfrm>
          <a:prstGeom prst="bentConnector2">
            <a:avLst/>
          </a:prstGeom>
          <a:noFill/>
          <a:ln w="19050" cap="flat" cmpd="sng">
            <a:solidFill>
              <a:schemeClr val="dk1"/>
            </a:solidFill>
            <a:prstDash val="solid"/>
            <a:round/>
            <a:headEnd type="oval" w="med" len="med"/>
            <a:tailEnd type="oval" w="med" len="med"/>
          </a:ln>
        </p:spPr>
      </p:cxnSp>
      <p:cxnSp>
        <p:nvCxnSpPr>
          <p:cNvPr id="1400" name="Google Shape;1400;p56"/>
          <p:cNvCxnSpPr/>
          <p:nvPr/>
        </p:nvCxnSpPr>
        <p:spPr>
          <a:xfrm>
            <a:off x="4139952" y="2067694"/>
            <a:ext cx="2683200" cy="568500"/>
          </a:xfrm>
          <a:prstGeom prst="bentConnector2">
            <a:avLst/>
          </a:prstGeom>
          <a:noFill/>
          <a:ln w="19050" cap="flat" cmpd="sng">
            <a:solidFill>
              <a:schemeClr val="dk1"/>
            </a:solidFill>
            <a:prstDash val="solid"/>
            <a:round/>
            <a:headEnd type="oval" w="med" len="med"/>
            <a:tailEnd type="oval" w="med" len="med"/>
          </a:ln>
        </p:spPr>
      </p:cxnSp>
      <p:cxnSp>
        <p:nvCxnSpPr>
          <p:cNvPr id="1401" name="Google Shape;1401;p56"/>
          <p:cNvCxnSpPr/>
          <p:nvPr/>
        </p:nvCxnSpPr>
        <p:spPr>
          <a:xfrm>
            <a:off x="4139952" y="2067694"/>
            <a:ext cx="0" cy="600940"/>
          </a:xfrm>
          <a:prstGeom prst="straightConnector1">
            <a:avLst/>
          </a:prstGeom>
          <a:noFill/>
          <a:ln w="19050" cap="flat" cmpd="sng">
            <a:solidFill>
              <a:schemeClr val="dk1"/>
            </a:solidFill>
            <a:prstDash val="solid"/>
            <a:round/>
            <a:headEnd type="oval" w="med" len="med"/>
            <a:tailEnd type="oval" w="med" len="med"/>
          </a:ln>
        </p:spPr>
      </p:cxnSp>
      <p:sp>
        <p:nvSpPr>
          <p:cNvPr id="1414" name="Google Shape;1414;p56"/>
          <p:cNvSpPr/>
          <p:nvPr/>
        </p:nvSpPr>
        <p:spPr>
          <a:xfrm>
            <a:off x="1255232" y="3876991"/>
            <a:ext cx="348513" cy="349427"/>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文字方塊 34"/>
          <p:cNvSpPr txBox="1"/>
          <p:nvPr/>
        </p:nvSpPr>
        <p:spPr>
          <a:xfrm>
            <a:off x="1187624" y="3075806"/>
            <a:ext cx="2736304" cy="769441"/>
          </a:xfrm>
          <a:prstGeom prst="rect">
            <a:avLst/>
          </a:prstGeom>
          <a:noFill/>
        </p:spPr>
        <p:txBody>
          <a:bodyPr wrap="square" rtlCol="0">
            <a:spAutoFit/>
          </a:bodyPr>
          <a:lstStyle/>
          <a:p>
            <a:pPr>
              <a:buClr>
                <a:schemeClr val="tx1">
                  <a:lumMod val="75000"/>
                </a:schemeClr>
              </a:buClr>
              <a:buFont typeface="Arial" pitchFamily="34" charset="0"/>
              <a:buChar char="•"/>
            </a:pPr>
            <a:r>
              <a:rPr lang="zh-TW" altLang="en-US" sz="1100" b="1" dirty="0" smtClean="0">
                <a:solidFill>
                  <a:schemeClr val="bg2">
                    <a:lumMod val="25000"/>
                    <a:lumOff val="75000"/>
                  </a:schemeClr>
                </a:solidFill>
              </a:rPr>
              <a:t>總體經濟</a:t>
            </a:r>
            <a:r>
              <a:rPr lang="en-US" altLang="zh-TW" sz="1100" b="1" dirty="0" smtClean="0">
                <a:solidFill>
                  <a:schemeClr val="bg2">
                    <a:lumMod val="25000"/>
                    <a:lumOff val="75000"/>
                  </a:schemeClr>
                </a:solidFill>
              </a:rPr>
              <a:t>(GDP</a:t>
            </a:r>
            <a:r>
              <a:rPr lang="zh-TW" altLang="en-US" sz="1100" b="1" dirty="0" smtClean="0">
                <a:solidFill>
                  <a:schemeClr val="bg2">
                    <a:lumMod val="25000"/>
                    <a:lumOff val="75000"/>
                  </a:schemeClr>
                </a:solidFill>
              </a:rPr>
              <a:t>、通膨</a:t>
            </a:r>
            <a:r>
              <a:rPr lang="en-US" altLang="zh-TW" sz="1100" b="1" dirty="0" smtClean="0">
                <a:solidFill>
                  <a:schemeClr val="bg2">
                    <a:lumMod val="25000"/>
                    <a:lumOff val="75000"/>
                  </a:schemeClr>
                </a:solidFill>
              </a:rPr>
              <a:t>…</a:t>
            </a:r>
            <a:r>
              <a:rPr lang="zh-TW" altLang="en-US" sz="1100" b="1" dirty="0" smtClean="0">
                <a:solidFill>
                  <a:schemeClr val="bg2">
                    <a:lumMod val="25000"/>
                    <a:lumOff val="75000"/>
                  </a:schemeClr>
                </a:solidFill>
              </a:rPr>
              <a:t>等</a:t>
            </a:r>
            <a:r>
              <a:rPr lang="en-US" altLang="zh-TW" sz="1100" b="1" dirty="0" smtClean="0">
                <a:solidFill>
                  <a:schemeClr val="bg2">
                    <a:lumMod val="25000"/>
                    <a:lumOff val="75000"/>
                  </a:schemeClr>
                </a:solidFill>
              </a:rPr>
              <a:t>)</a:t>
            </a:r>
          </a:p>
          <a:p>
            <a:pPr>
              <a:buClr>
                <a:schemeClr val="tx1">
                  <a:lumMod val="75000"/>
                </a:schemeClr>
              </a:buClr>
              <a:buFont typeface="Arial" pitchFamily="34" charset="0"/>
              <a:buChar char="•"/>
            </a:pPr>
            <a:r>
              <a:rPr lang="zh-TW" altLang="en-US" sz="1100" b="1" dirty="0" smtClean="0">
                <a:solidFill>
                  <a:schemeClr val="bg2">
                    <a:lumMod val="25000"/>
                    <a:lumOff val="75000"/>
                  </a:schemeClr>
                </a:solidFill>
              </a:rPr>
              <a:t>產業數據</a:t>
            </a:r>
            <a:r>
              <a:rPr lang="en-US" altLang="zh-TW" sz="1100" b="1" dirty="0" smtClean="0">
                <a:solidFill>
                  <a:schemeClr val="bg2">
                    <a:lumMod val="25000"/>
                    <a:lumOff val="75000"/>
                  </a:schemeClr>
                </a:solidFill>
              </a:rPr>
              <a:t>(</a:t>
            </a:r>
            <a:r>
              <a:rPr lang="zh-TW" altLang="en-US" sz="1100" b="1" dirty="0" smtClean="0">
                <a:solidFill>
                  <a:schemeClr val="bg2">
                    <a:lumMod val="25000"/>
                    <a:lumOff val="75000"/>
                  </a:schemeClr>
                </a:solidFill>
              </a:rPr>
              <a:t>工業、製造業生產指數等</a:t>
            </a:r>
            <a:r>
              <a:rPr lang="en-US" altLang="zh-TW" sz="1100" b="1" dirty="0" smtClean="0">
                <a:solidFill>
                  <a:schemeClr val="bg2">
                    <a:lumMod val="25000"/>
                    <a:lumOff val="75000"/>
                  </a:schemeClr>
                </a:solidFill>
              </a:rPr>
              <a:t>)</a:t>
            </a:r>
          </a:p>
          <a:p>
            <a:pPr>
              <a:buClr>
                <a:schemeClr val="tx1">
                  <a:lumMod val="75000"/>
                </a:schemeClr>
              </a:buClr>
              <a:buFont typeface="Arial" pitchFamily="34" charset="0"/>
              <a:buChar char="•"/>
            </a:pPr>
            <a:r>
              <a:rPr lang="zh-TW" altLang="en-US" sz="1100" b="1" dirty="0" smtClean="0">
                <a:solidFill>
                  <a:schemeClr val="bg2">
                    <a:lumMod val="25000"/>
                    <a:lumOff val="75000"/>
                  </a:schemeClr>
                </a:solidFill>
              </a:rPr>
              <a:t>匯率</a:t>
            </a:r>
            <a:endParaRPr lang="en-US" altLang="zh-TW" sz="1100" b="1" dirty="0" smtClean="0">
              <a:solidFill>
                <a:schemeClr val="bg2">
                  <a:lumMod val="25000"/>
                  <a:lumOff val="75000"/>
                </a:schemeClr>
              </a:solidFill>
            </a:endParaRPr>
          </a:p>
          <a:p>
            <a:pPr>
              <a:buClr>
                <a:schemeClr val="tx1">
                  <a:lumMod val="75000"/>
                </a:schemeClr>
              </a:buClr>
              <a:buFont typeface="Arial" pitchFamily="34" charset="0"/>
              <a:buChar char="•"/>
            </a:pPr>
            <a:r>
              <a:rPr lang="zh-TW" altLang="en-US" sz="1100" b="1" dirty="0" smtClean="0">
                <a:solidFill>
                  <a:schemeClr val="bg2">
                    <a:lumMod val="25000"/>
                    <a:lumOff val="75000"/>
                  </a:schemeClr>
                </a:solidFill>
              </a:rPr>
              <a:t>其他類型</a:t>
            </a:r>
            <a:r>
              <a:rPr lang="en-US" altLang="zh-TW" sz="1100" b="1" dirty="0" smtClean="0">
                <a:solidFill>
                  <a:schemeClr val="bg2">
                    <a:lumMod val="25000"/>
                    <a:lumOff val="75000"/>
                  </a:schemeClr>
                </a:solidFill>
              </a:rPr>
              <a:t>(</a:t>
            </a:r>
            <a:r>
              <a:rPr lang="zh-TW" altLang="en-US" sz="1100" b="1" dirty="0" smtClean="0">
                <a:solidFill>
                  <a:schemeClr val="bg2">
                    <a:lumMod val="25000"/>
                    <a:lumOff val="75000"/>
                  </a:schemeClr>
                </a:solidFill>
              </a:rPr>
              <a:t>天氣、人口出生、房價等</a:t>
            </a:r>
            <a:r>
              <a:rPr lang="en-US" altLang="zh-TW" sz="1100" b="1" dirty="0" smtClean="0">
                <a:solidFill>
                  <a:schemeClr val="bg2">
                    <a:lumMod val="25000"/>
                    <a:lumOff val="75000"/>
                  </a:schemeClr>
                </a:solidFill>
              </a:rPr>
              <a:t>)</a:t>
            </a:r>
          </a:p>
        </p:txBody>
      </p:sp>
      <p:sp>
        <p:nvSpPr>
          <p:cNvPr id="36" name="文字方塊 35"/>
          <p:cNvSpPr txBox="1"/>
          <p:nvPr/>
        </p:nvSpPr>
        <p:spPr>
          <a:xfrm>
            <a:off x="3851920" y="3075806"/>
            <a:ext cx="2736304" cy="600164"/>
          </a:xfrm>
          <a:prstGeom prst="rect">
            <a:avLst/>
          </a:prstGeom>
          <a:noFill/>
        </p:spPr>
        <p:txBody>
          <a:bodyPr wrap="square" rtlCol="0">
            <a:spAutoFit/>
          </a:bodyPr>
          <a:lstStyle/>
          <a:p>
            <a:pPr>
              <a:buClr>
                <a:schemeClr val="tx1">
                  <a:lumMod val="75000"/>
                </a:schemeClr>
              </a:buClr>
              <a:buFont typeface="Arial" pitchFamily="34" charset="0"/>
              <a:buChar char="•"/>
            </a:pPr>
            <a:r>
              <a:rPr lang="zh-TW" altLang="en-US" sz="1100" b="1" dirty="0" smtClean="0">
                <a:solidFill>
                  <a:schemeClr val="bg2">
                    <a:lumMod val="25000"/>
                    <a:lumOff val="75000"/>
                  </a:schemeClr>
                </a:solidFill>
              </a:rPr>
              <a:t>籌碼面</a:t>
            </a:r>
            <a:r>
              <a:rPr lang="en-US" altLang="zh-TW" sz="1100" b="1" dirty="0" smtClean="0">
                <a:solidFill>
                  <a:schemeClr val="bg2">
                    <a:lumMod val="25000"/>
                    <a:lumOff val="75000"/>
                  </a:schemeClr>
                </a:solidFill>
              </a:rPr>
              <a:t>(</a:t>
            </a:r>
            <a:r>
              <a:rPr lang="zh-TW" altLang="en-US" sz="1100" b="1" dirty="0" smtClean="0">
                <a:solidFill>
                  <a:schemeClr val="bg2">
                    <a:lumMod val="25000"/>
                    <a:lumOff val="75000"/>
                  </a:schemeClr>
                </a:solidFill>
              </a:rPr>
              <a:t>籌碼集中度、券商分點等</a:t>
            </a:r>
            <a:r>
              <a:rPr lang="en-US" altLang="zh-TW" sz="1100" b="1" dirty="0" smtClean="0">
                <a:solidFill>
                  <a:schemeClr val="bg2">
                    <a:lumMod val="25000"/>
                    <a:lumOff val="75000"/>
                  </a:schemeClr>
                </a:solidFill>
              </a:rPr>
              <a:t>)</a:t>
            </a:r>
          </a:p>
          <a:p>
            <a:pPr>
              <a:buClr>
                <a:schemeClr val="tx1">
                  <a:lumMod val="75000"/>
                </a:schemeClr>
              </a:buClr>
              <a:buFont typeface="Arial" pitchFamily="34" charset="0"/>
              <a:buChar char="•"/>
            </a:pPr>
            <a:r>
              <a:rPr lang="zh-TW" altLang="en-US" sz="1100" b="1" dirty="0" smtClean="0">
                <a:solidFill>
                  <a:schemeClr val="bg2">
                    <a:lumMod val="25000"/>
                    <a:lumOff val="75000"/>
                  </a:schemeClr>
                </a:solidFill>
              </a:rPr>
              <a:t>基本面</a:t>
            </a:r>
            <a:r>
              <a:rPr lang="en-US" altLang="zh-TW" sz="1100" b="1" dirty="0" smtClean="0">
                <a:solidFill>
                  <a:schemeClr val="bg2">
                    <a:lumMod val="25000"/>
                    <a:lumOff val="75000"/>
                  </a:schemeClr>
                </a:solidFill>
              </a:rPr>
              <a:t>(</a:t>
            </a:r>
            <a:r>
              <a:rPr lang="zh-TW" altLang="en-US" sz="1100" b="1" dirty="0" smtClean="0">
                <a:solidFill>
                  <a:schemeClr val="bg2">
                    <a:lumMod val="25000"/>
                    <a:lumOff val="75000"/>
                  </a:schemeClr>
                </a:solidFill>
              </a:rPr>
              <a:t>月營收增長、財報等</a:t>
            </a:r>
            <a:r>
              <a:rPr lang="en-US" altLang="zh-TW" sz="1100" b="1" dirty="0" smtClean="0">
                <a:solidFill>
                  <a:schemeClr val="bg2">
                    <a:lumMod val="25000"/>
                    <a:lumOff val="75000"/>
                  </a:schemeClr>
                </a:solidFill>
              </a:rPr>
              <a:t>)</a:t>
            </a:r>
          </a:p>
          <a:p>
            <a:pPr>
              <a:buClr>
                <a:schemeClr val="tx1">
                  <a:lumMod val="75000"/>
                </a:schemeClr>
              </a:buClr>
              <a:buFont typeface="Arial" pitchFamily="34" charset="0"/>
              <a:buChar char="•"/>
            </a:pPr>
            <a:r>
              <a:rPr lang="zh-TW" altLang="en-US" sz="1100" b="1" dirty="0" smtClean="0">
                <a:solidFill>
                  <a:schemeClr val="bg2">
                    <a:lumMod val="25000"/>
                    <a:lumOff val="75000"/>
                  </a:schemeClr>
                </a:solidFill>
              </a:rPr>
              <a:t>技術面</a:t>
            </a:r>
            <a:r>
              <a:rPr lang="en-US" altLang="zh-TW" sz="1100" b="1" dirty="0" smtClean="0">
                <a:solidFill>
                  <a:schemeClr val="bg2">
                    <a:lumMod val="25000"/>
                    <a:lumOff val="75000"/>
                  </a:schemeClr>
                </a:solidFill>
              </a:rPr>
              <a:t>(</a:t>
            </a:r>
            <a:r>
              <a:rPr lang="zh-TW" altLang="en-US" sz="1100" b="1" dirty="0" smtClean="0">
                <a:solidFill>
                  <a:schemeClr val="bg2">
                    <a:lumMod val="25000"/>
                    <a:lumOff val="75000"/>
                  </a:schemeClr>
                </a:solidFill>
              </a:rPr>
              <a:t>股價、成交量等</a:t>
            </a:r>
            <a:r>
              <a:rPr lang="en-US" altLang="zh-TW" sz="1100" b="1" dirty="0" smtClean="0">
                <a:solidFill>
                  <a:schemeClr val="bg2">
                    <a:lumMod val="25000"/>
                    <a:lumOff val="75000"/>
                  </a:schemeClr>
                </a:solidFill>
              </a:rPr>
              <a:t>)</a:t>
            </a:r>
          </a:p>
        </p:txBody>
      </p:sp>
      <p:sp>
        <p:nvSpPr>
          <p:cNvPr id="37" name="文字方塊 36"/>
          <p:cNvSpPr txBox="1"/>
          <p:nvPr/>
        </p:nvSpPr>
        <p:spPr>
          <a:xfrm>
            <a:off x="6516216" y="3075806"/>
            <a:ext cx="2736304" cy="600164"/>
          </a:xfrm>
          <a:prstGeom prst="rect">
            <a:avLst/>
          </a:prstGeom>
          <a:noFill/>
        </p:spPr>
        <p:txBody>
          <a:bodyPr wrap="square" rtlCol="0">
            <a:spAutoFit/>
          </a:bodyPr>
          <a:lstStyle/>
          <a:p>
            <a:pPr>
              <a:buClr>
                <a:schemeClr val="tx1">
                  <a:lumMod val="75000"/>
                </a:schemeClr>
              </a:buClr>
              <a:buFont typeface="Arial" pitchFamily="34" charset="0"/>
              <a:buChar char="•"/>
            </a:pPr>
            <a:r>
              <a:rPr lang="zh-TW" altLang="en-US" sz="1100" b="1" dirty="0" smtClean="0">
                <a:solidFill>
                  <a:schemeClr val="bg2">
                    <a:lumMod val="25000"/>
                    <a:lumOff val="75000"/>
                  </a:schemeClr>
                </a:solidFill>
              </a:rPr>
              <a:t>技術面</a:t>
            </a:r>
            <a:r>
              <a:rPr lang="en-US" altLang="zh-TW" sz="1100" b="1" dirty="0" smtClean="0">
                <a:solidFill>
                  <a:schemeClr val="bg2">
                    <a:lumMod val="25000"/>
                    <a:lumOff val="75000"/>
                  </a:schemeClr>
                </a:solidFill>
              </a:rPr>
              <a:t>(</a:t>
            </a:r>
            <a:r>
              <a:rPr lang="zh-TW" altLang="en-US" sz="1100" b="1" dirty="0" smtClean="0">
                <a:solidFill>
                  <a:schemeClr val="bg2">
                    <a:lumMod val="25000"/>
                    <a:lumOff val="75000"/>
                  </a:schemeClr>
                </a:solidFill>
              </a:rPr>
              <a:t>價格、成交量等</a:t>
            </a:r>
            <a:r>
              <a:rPr lang="en-US" altLang="zh-TW" sz="1100" b="1" dirty="0" smtClean="0">
                <a:solidFill>
                  <a:schemeClr val="bg2">
                    <a:lumMod val="25000"/>
                    <a:lumOff val="75000"/>
                  </a:schemeClr>
                </a:solidFill>
              </a:rPr>
              <a:t>)</a:t>
            </a:r>
          </a:p>
          <a:p>
            <a:pPr>
              <a:buClr>
                <a:schemeClr val="tx1">
                  <a:lumMod val="75000"/>
                </a:schemeClr>
              </a:buClr>
              <a:buFont typeface="Arial" pitchFamily="34" charset="0"/>
              <a:buChar char="•"/>
            </a:pPr>
            <a:r>
              <a:rPr lang="zh-TW" altLang="en-US" sz="1100" b="1" dirty="0" smtClean="0">
                <a:solidFill>
                  <a:schemeClr val="bg2">
                    <a:lumMod val="25000"/>
                    <a:lumOff val="75000"/>
                  </a:schemeClr>
                </a:solidFill>
              </a:rPr>
              <a:t>進階數據</a:t>
            </a:r>
            <a:r>
              <a:rPr lang="en-US" altLang="zh-TW" sz="1100" b="1" dirty="0" smtClean="0">
                <a:solidFill>
                  <a:schemeClr val="bg2">
                    <a:lumMod val="25000"/>
                    <a:lumOff val="75000"/>
                  </a:schemeClr>
                </a:solidFill>
              </a:rPr>
              <a:t>(</a:t>
            </a:r>
            <a:r>
              <a:rPr lang="zh-TW" altLang="en-US" sz="1100" b="1" dirty="0" smtClean="0">
                <a:solidFill>
                  <a:schemeClr val="bg2">
                    <a:lumMod val="25000"/>
                    <a:lumOff val="75000"/>
                  </a:schemeClr>
                </a:solidFill>
              </a:rPr>
              <a:t>隱波、</a:t>
            </a:r>
            <a:r>
              <a:rPr lang="en-US" altLang="zh-TW" sz="1100" b="1" dirty="0" smtClean="0">
                <a:solidFill>
                  <a:schemeClr val="bg2">
                    <a:lumMod val="25000"/>
                    <a:lumOff val="75000"/>
                  </a:schemeClr>
                </a:solidFill>
              </a:rPr>
              <a:t>Delta</a:t>
            </a:r>
            <a:r>
              <a:rPr lang="zh-TW" altLang="en-US" sz="1100" b="1" dirty="0" smtClean="0">
                <a:solidFill>
                  <a:schemeClr val="bg2">
                    <a:lumMod val="25000"/>
                    <a:lumOff val="75000"/>
                  </a:schemeClr>
                </a:solidFill>
              </a:rPr>
              <a:t>、</a:t>
            </a:r>
            <a:r>
              <a:rPr lang="en-US" altLang="zh-TW" sz="1100" b="1" dirty="0" smtClean="0">
                <a:solidFill>
                  <a:schemeClr val="bg2">
                    <a:lumMod val="25000"/>
                    <a:lumOff val="75000"/>
                  </a:schemeClr>
                </a:solidFill>
              </a:rPr>
              <a:t>Gamma)</a:t>
            </a:r>
          </a:p>
          <a:p>
            <a:pPr>
              <a:buClr>
                <a:schemeClr val="tx1">
                  <a:lumMod val="75000"/>
                </a:schemeClr>
              </a:buClr>
              <a:buFont typeface="Arial" pitchFamily="34" charset="0"/>
              <a:buChar char="•"/>
            </a:pPr>
            <a:endParaRPr lang="en-US" altLang="zh-TW" sz="1100" b="1" dirty="0" smtClean="0">
              <a:solidFill>
                <a:schemeClr val="bg2">
                  <a:lumMod val="25000"/>
                  <a:lumOff val="7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pic>
        <p:nvPicPr>
          <p:cNvPr id="9" name="圖片 8" descr="資料庫範例.png"/>
          <p:cNvPicPr>
            <a:picLocks noChangeAspect="1"/>
          </p:cNvPicPr>
          <p:nvPr/>
        </p:nvPicPr>
        <p:blipFill>
          <a:blip r:embed="rId3" cstate="print"/>
          <a:stretch>
            <a:fillRect/>
          </a:stretch>
        </p:blipFill>
        <p:spPr>
          <a:xfrm>
            <a:off x="683568" y="267494"/>
            <a:ext cx="3876416" cy="44439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64" name="Google Shape;864;p36"/>
          <p:cNvSpPr txBox="1">
            <a:spLocks noGrp="1"/>
          </p:cNvSpPr>
          <p:nvPr>
            <p:ph type="title"/>
          </p:nvPr>
        </p:nvSpPr>
        <p:spPr>
          <a:xfrm>
            <a:off x="5292000" y="339502"/>
            <a:ext cx="7704000" cy="572700"/>
          </a:xfrm>
          <a:prstGeom prst="rect">
            <a:avLst/>
          </a:prstGeom>
        </p:spPr>
        <p:txBody>
          <a:bodyPr spcFirstLastPara="1" wrap="square" lIns="91425" tIns="91425" rIns="91425" bIns="91425" anchor="t" anchorCtr="0">
            <a:noAutofit/>
          </a:bodyPr>
          <a:lstStyle/>
          <a:p>
            <a:r>
              <a:rPr lang="zh-TW" altLang="en-US" dirty="0" smtClean="0">
                <a:latin typeface="微軟正黑體" pitchFamily="34" charset="-120"/>
                <a:ea typeface="微軟正黑體" pitchFamily="34" charset="-120"/>
              </a:rPr>
              <a:t>資料庫檢視</a:t>
            </a:r>
            <a:endParaRPr dirty="0"/>
          </a:p>
        </p:txBody>
      </p:sp>
      <p:sp>
        <p:nvSpPr>
          <p:cNvPr id="865" name="Google Shape;865;p36"/>
          <p:cNvSpPr txBox="1"/>
          <p:nvPr/>
        </p:nvSpPr>
        <p:spPr>
          <a:xfrm>
            <a:off x="3491880" y="4727400"/>
            <a:ext cx="2808312" cy="416100"/>
          </a:xfrm>
          <a:prstGeom prst="rect">
            <a:avLst/>
          </a:prstGeom>
          <a:noFill/>
          <a:ln>
            <a:noFill/>
          </a:ln>
        </p:spPr>
        <p:txBody>
          <a:bodyPr spcFirstLastPara="1" wrap="square" lIns="91425" tIns="91425" rIns="91425" bIns="91425" anchor="ctr" anchorCtr="0">
            <a:noAutofit/>
          </a:bodyPr>
          <a:lstStyle/>
          <a:p>
            <a:r>
              <a:rPr lang="zh-TW" altLang="en-US" sz="1100" dirty="0" smtClean="0">
                <a:solidFill>
                  <a:schemeClr val="dk1"/>
                </a:solidFill>
                <a:latin typeface="微軟正黑體" pitchFamily="34" charset="-120"/>
                <a:ea typeface="微軟正黑體" pitchFamily="34" charset="-120"/>
                <a:cs typeface="Roboto"/>
                <a:sym typeface="Roboto"/>
              </a:rPr>
              <a:t>參考模板改編自「</a:t>
            </a:r>
            <a:r>
              <a:rPr lang="en-US" altLang="zh-TW" sz="1100" dirty="0" err="1" smtClean="0">
                <a:solidFill>
                  <a:schemeClr val="dk1"/>
                </a:solidFill>
                <a:latin typeface="微軟正黑體" pitchFamily="34" charset="-120"/>
                <a:ea typeface="微軟正黑體" pitchFamily="34" charset="-120"/>
                <a:cs typeface="Roboto"/>
                <a:sym typeface="Roboto"/>
              </a:rPr>
              <a:t>Quantconnect</a:t>
            </a:r>
            <a:r>
              <a:rPr lang="zh-TW" altLang="en-US" sz="1100" dirty="0" smtClean="0">
                <a:solidFill>
                  <a:schemeClr val="dk1"/>
                </a:solidFill>
                <a:latin typeface="微軟正黑體" pitchFamily="34" charset="-120"/>
                <a:ea typeface="微軟正黑體" pitchFamily="34" charset="-120"/>
                <a:cs typeface="Roboto"/>
                <a:sym typeface="Roboto"/>
              </a:rPr>
              <a:t>」</a:t>
            </a:r>
          </a:p>
        </p:txBody>
      </p:sp>
      <p:sp>
        <p:nvSpPr>
          <p:cNvPr id="866" name="Google Shape;866;p36"/>
          <p:cNvSpPr txBox="1"/>
          <p:nvPr/>
        </p:nvSpPr>
        <p:spPr>
          <a:xfrm>
            <a:off x="5724128" y="1131590"/>
            <a:ext cx="2880320" cy="4320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zh-TW" altLang="en-US" b="1" dirty="0" smtClean="0">
                <a:solidFill>
                  <a:schemeClr val="dk1"/>
                </a:solidFill>
                <a:latin typeface="微軟正黑體" pitchFamily="34" charset="-120"/>
                <a:ea typeface="微軟正黑體" pitchFamily="34" charset="-120"/>
                <a:cs typeface="Roboto"/>
                <a:sym typeface="Roboto"/>
              </a:rPr>
              <a:t>顯示選取當前各項類別與路徑</a:t>
            </a:r>
            <a:endParaRPr b="1" dirty="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
        <p:nvSpPr>
          <p:cNvPr id="867" name="Google Shape;867;p36"/>
          <p:cNvSpPr txBox="1"/>
          <p:nvPr/>
        </p:nvSpPr>
        <p:spPr>
          <a:xfrm>
            <a:off x="4932040" y="3579862"/>
            <a:ext cx="1368152" cy="4320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altLang="en-US" b="1" dirty="0" smtClean="0">
                <a:solidFill>
                  <a:schemeClr val="dk1"/>
                </a:solidFill>
                <a:latin typeface="微軟正黑體" pitchFamily="34" charset="-120"/>
                <a:ea typeface="微軟正黑體" pitchFamily="34" charset="-120"/>
                <a:cs typeface="Roboto"/>
                <a:sym typeface="Roboto"/>
              </a:rPr>
              <a:t>資料基本敘述</a:t>
            </a:r>
            <a:endParaRPr b="1" dirty="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None/>
            </a:pPr>
            <a:endParaRPr dirty="0">
              <a:solidFill>
                <a:schemeClr val="dk1"/>
              </a:solidFill>
              <a:latin typeface="Roboto"/>
              <a:ea typeface="Roboto"/>
              <a:cs typeface="Roboto"/>
              <a:sym typeface="Roboto"/>
            </a:endParaRPr>
          </a:p>
        </p:txBody>
      </p:sp>
      <p:sp>
        <p:nvSpPr>
          <p:cNvPr id="12" name="向右箭號 11"/>
          <p:cNvSpPr/>
          <p:nvPr/>
        </p:nvSpPr>
        <p:spPr>
          <a:xfrm rot="9474130">
            <a:off x="4361906" y="3826943"/>
            <a:ext cx="57606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向右箭號 12"/>
          <p:cNvSpPr/>
          <p:nvPr/>
        </p:nvSpPr>
        <p:spPr>
          <a:xfrm rot="12032550">
            <a:off x="3241396" y="714199"/>
            <a:ext cx="2575360" cy="161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Google Shape;867;p36"/>
          <p:cNvSpPr txBox="1"/>
          <p:nvPr/>
        </p:nvSpPr>
        <p:spPr>
          <a:xfrm>
            <a:off x="5004048" y="2931790"/>
            <a:ext cx="3816424" cy="4320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altLang="en-US" b="1" dirty="0" smtClean="0">
                <a:solidFill>
                  <a:schemeClr val="dk1"/>
                </a:solidFill>
                <a:latin typeface="微軟正黑體" pitchFamily="34" charset="-120"/>
                <a:ea typeface="微軟正黑體" pitchFamily="34" charset="-120"/>
                <a:cs typeface="Roboto"/>
                <a:sym typeface="Roboto"/>
              </a:rPr>
              <a:t>將資料引用至策略</a:t>
            </a:r>
            <a:r>
              <a:rPr lang="en-US" altLang="zh-TW" b="1" dirty="0" smtClean="0">
                <a:solidFill>
                  <a:schemeClr val="dk1"/>
                </a:solidFill>
                <a:latin typeface="微軟正黑體" pitchFamily="34" charset="-120"/>
                <a:ea typeface="微軟正黑體" pitchFamily="34" charset="-120"/>
                <a:cs typeface="Roboto"/>
                <a:sym typeface="Roboto"/>
              </a:rPr>
              <a:t>/</a:t>
            </a:r>
            <a:r>
              <a:rPr lang="zh-TW" altLang="en-US" b="1" dirty="0" smtClean="0">
                <a:solidFill>
                  <a:schemeClr val="dk1"/>
                </a:solidFill>
                <a:latin typeface="微軟正黑體" pitchFamily="34" charset="-120"/>
                <a:ea typeface="微軟正黑體" pitchFamily="34" charset="-120"/>
                <a:cs typeface="Roboto"/>
                <a:sym typeface="Roboto"/>
              </a:rPr>
              <a:t>指標編寫之範例程式碼</a:t>
            </a:r>
            <a:endParaRPr b="1" dirty="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None/>
            </a:pPr>
            <a:endParaRPr dirty="0">
              <a:solidFill>
                <a:schemeClr val="dk1"/>
              </a:solidFill>
              <a:latin typeface="Roboto"/>
              <a:ea typeface="Roboto"/>
              <a:cs typeface="Roboto"/>
              <a:sym typeface="Roboto"/>
            </a:endParaRPr>
          </a:p>
        </p:txBody>
      </p:sp>
      <p:sp>
        <p:nvSpPr>
          <p:cNvPr id="14" name="向右箭號 13"/>
          <p:cNvSpPr/>
          <p:nvPr/>
        </p:nvSpPr>
        <p:spPr>
          <a:xfrm rot="10800000">
            <a:off x="4427984" y="3075806"/>
            <a:ext cx="57606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Google Shape;867;p36"/>
          <p:cNvSpPr txBox="1"/>
          <p:nvPr/>
        </p:nvSpPr>
        <p:spPr>
          <a:xfrm>
            <a:off x="4788024" y="1851670"/>
            <a:ext cx="3816424" cy="4320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altLang="en-US" b="1" dirty="0" smtClean="0">
                <a:solidFill>
                  <a:schemeClr val="dk1"/>
                </a:solidFill>
                <a:latin typeface="微軟正黑體" pitchFamily="34" charset="-120"/>
                <a:ea typeface="微軟正黑體" pitchFamily="34" charset="-120"/>
                <a:cs typeface="Roboto"/>
                <a:sym typeface="Roboto"/>
              </a:rPr>
              <a:t>資料檔案，點擊進去為</a:t>
            </a:r>
            <a:r>
              <a:rPr lang="en-US" altLang="zh-TW" b="1" dirty="0" smtClean="0">
                <a:solidFill>
                  <a:schemeClr val="dk1"/>
                </a:solidFill>
                <a:latin typeface="微軟正黑體" pitchFamily="34" charset="-120"/>
                <a:ea typeface="微軟正黑體" pitchFamily="34" charset="-120"/>
                <a:cs typeface="Roboto"/>
                <a:sym typeface="Roboto"/>
              </a:rPr>
              <a:t>CSV</a:t>
            </a:r>
            <a:r>
              <a:rPr lang="zh-TW" altLang="en-US" b="1" dirty="0" smtClean="0">
                <a:solidFill>
                  <a:schemeClr val="dk1"/>
                </a:solidFill>
                <a:latin typeface="微軟正黑體" pitchFamily="34" charset="-120"/>
                <a:ea typeface="微軟正黑體" pitchFamily="34" charset="-120"/>
                <a:cs typeface="Roboto"/>
                <a:sym typeface="Roboto"/>
              </a:rPr>
              <a:t>格式顯示</a:t>
            </a:r>
            <a:endParaRPr b="1" dirty="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None/>
            </a:pPr>
            <a:endParaRPr dirty="0">
              <a:solidFill>
                <a:schemeClr val="dk1"/>
              </a:solidFill>
              <a:latin typeface="Roboto"/>
              <a:ea typeface="Roboto"/>
              <a:cs typeface="Roboto"/>
              <a:sym typeface="Roboto"/>
            </a:endParaRPr>
          </a:p>
        </p:txBody>
      </p:sp>
      <p:sp>
        <p:nvSpPr>
          <p:cNvPr id="16" name="向右箭號 15"/>
          <p:cNvSpPr/>
          <p:nvPr/>
        </p:nvSpPr>
        <p:spPr>
          <a:xfrm rot="11513789" flipV="1">
            <a:off x="1681201" y="1594796"/>
            <a:ext cx="3120050" cy="223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pic>
        <p:nvPicPr>
          <p:cNvPr id="9" name="圖片 8" descr="資料庫範例.png"/>
          <p:cNvPicPr>
            <a:picLocks noChangeAspect="1"/>
          </p:cNvPicPr>
          <p:nvPr/>
        </p:nvPicPr>
        <p:blipFill>
          <a:blip r:embed="rId3" cstate="print"/>
          <a:stretch>
            <a:fillRect/>
          </a:stretch>
        </p:blipFill>
        <p:spPr>
          <a:xfrm>
            <a:off x="683568" y="767998"/>
            <a:ext cx="3876416" cy="3442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64" name="Google Shape;864;p36"/>
          <p:cNvSpPr txBox="1">
            <a:spLocks noGrp="1"/>
          </p:cNvSpPr>
          <p:nvPr>
            <p:ph type="title"/>
          </p:nvPr>
        </p:nvSpPr>
        <p:spPr>
          <a:xfrm>
            <a:off x="5292000" y="339502"/>
            <a:ext cx="7704000" cy="572700"/>
          </a:xfrm>
          <a:prstGeom prst="rect">
            <a:avLst/>
          </a:prstGeom>
        </p:spPr>
        <p:txBody>
          <a:bodyPr spcFirstLastPara="1" wrap="square" lIns="91425" tIns="91425" rIns="91425" bIns="91425" anchor="t" anchorCtr="0">
            <a:noAutofit/>
          </a:bodyPr>
          <a:lstStyle/>
          <a:p>
            <a:r>
              <a:rPr lang="zh-TW" altLang="en-US" dirty="0" smtClean="0">
                <a:latin typeface="微軟正黑體" pitchFamily="34" charset="-120"/>
                <a:ea typeface="微軟正黑體" pitchFamily="34" charset="-120"/>
              </a:rPr>
              <a:t>資料庫檢視</a:t>
            </a:r>
            <a:endParaRPr dirty="0"/>
          </a:p>
        </p:txBody>
      </p:sp>
      <p:sp>
        <p:nvSpPr>
          <p:cNvPr id="865" name="Google Shape;865;p36"/>
          <p:cNvSpPr txBox="1"/>
          <p:nvPr/>
        </p:nvSpPr>
        <p:spPr>
          <a:xfrm>
            <a:off x="3419872" y="4371950"/>
            <a:ext cx="2808312" cy="416100"/>
          </a:xfrm>
          <a:prstGeom prst="rect">
            <a:avLst/>
          </a:prstGeom>
          <a:noFill/>
          <a:ln>
            <a:noFill/>
          </a:ln>
        </p:spPr>
        <p:txBody>
          <a:bodyPr spcFirstLastPara="1" wrap="square" lIns="91425" tIns="91425" rIns="91425" bIns="91425" anchor="ctr" anchorCtr="0">
            <a:noAutofit/>
          </a:bodyPr>
          <a:lstStyle/>
          <a:p>
            <a:r>
              <a:rPr lang="zh-TW" altLang="en-US" sz="1100" dirty="0" smtClean="0">
                <a:solidFill>
                  <a:schemeClr val="dk1"/>
                </a:solidFill>
                <a:latin typeface="微軟正黑體" pitchFamily="34" charset="-120"/>
                <a:ea typeface="微軟正黑體" pitchFamily="34" charset="-120"/>
                <a:cs typeface="Roboto"/>
                <a:sym typeface="Roboto"/>
              </a:rPr>
              <a:t>參考模板改編自「</a:t>
            </a:r>
            <a:r>
              <a:rPr lang="en-US" altLang="zh-TW" sz="1100" dirty="0" err="1" smtClean="0">
                <a:solidFill>
                  <a:schemeClr val="dk1"/>
                </a:solidFill>
                <a:latin typeface="微軟正黑體" pitchFamily="34" charset="-120"/>
                <a:ea typeface="微軟正黑體" pitchFamily="34" charset="-120"/>
                <a:cs typeface="Roboto"/>
                <a:sym typeface="Roboto"/>
              </a:rPr>
              <a:t>Tradingview</a:t>
            </a:r>
            <a:r>
              <a:rPr lang="zh-TW" altLang="en-US" sz="1100" dirty="0" smtClean="0">
                <a:solidFill>
                  <a:schemeClr val="dk1"/>
                </a:solidFill>
                <a:latin typeface="微軟正黑體" pitchFamily="34" charset="-120"/>
                <a:ea typeface="微軟正黑體" pitchFamily="34" charset="-120"/>
                <a:cs typeface="Roboto"/>
                <a:sym typeface="Roboto"/>
              </a:rPr>
              <a:t>」</a:t>
            </a:r>
          </a:p>
        </p:txBody>
      </p:sp>
      <p:sp>
        <p:nvSpPr>
          <p:cNvPr id="17" name="Google Shape;867;p36"/>
          <p:cNvSpPr txBox="1"/>
          <p:nvPr/>
        </p:nvSpPr>
        <p:spPr>
          <a:xfrm>
            <a:off x="5652120" y="987574"/>
            <a:ext cx="2555776"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altLang="en-US" b="1" dirty="0" smtClean="0">
                <a:solidFill>
                  <a:schemeClr val="dk1"/>
                </a:solidFill>
                <a:latin typeface="微軟正黑體" pitchFamily="34" charset="-120"/>
                <a:ea typeface="微軟正黑體" pitchFamily="34" charset="-120"/>
                <a:cs typeface="Roboto"/>
                <a:sym typeface="Roboto"/>
              </a:rPr>
              <a:t>資料庫之數值型資料</a:t>
            </a:r>
            <a:endParaRPr lang="en-US" altLang="zh-TW" b="1" dirty="0" smtClean="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None/>
            </a:pPr>
            <a:r>
              <a:rPr lang="zh-TW" altLang="en-US" b="1" dirty="0" smtClean="0">
                <a:solidFill>
                  <a:schemeClr val="dk1"/>
                </a:solidFill>
                <a:latin typeface="微軟正黑體" pitchFamily="34" charset="-120"/>
                <a:ea typeface="微軟正黑體" pitchFamily="34" charset="-120"/>
                <a:cs typeface="Roboto"/>
                <a:sym typeface="Roboto"/>
              </a:rPr>
              <a:t>亦能以視覺化方式呈現</a:t>
            </a:r>
            <a:endParaRPr b="1" dirty="0">
              <a:solidFill>
                <a:schemeClr val="dk1"/>
              </a:solidFill>
              <a:latin typeface="微軟正黑體" pitchFamily="34" charset="-120"/>
              <a:ea typeface="微軟正黑體" pitchFamily="34" charset="-120"/>
              <a:cs typeface="Roboto"/>
              <a:sym typeface="Roboto"/>
            </a:endParaRPr>
          </a:p>
        </p:txBody>
      </p:sp>
      <p:sp>
        <p:nvSpPr>
          <p:cNvPr id="18" name="Google Shape;871;p36"/>
          <p:cNvSpPr/>
          <p:nvPr/>
        </p:nvSpPr>
        <p:spPr>
          <a:xfrm>
            <a:off x="5292080" y="1131590"/>
            <a:ext cx="274200" cy="27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 name="Google Shape;867;p36"/>
          <p:cNvSpPr txBox="1"/>
          <p:nvPr/>
        </p:nvSpPr>
        <p:spPr>
          <a:xfrm>
            <a:off x="5652120" y="1923678"/>
            <a:ext cx="2592288"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altLang="en-US" b="1" dirty="0" smtClean="0">
                <a:solidFill>
                  <a:schemeClr val="dk1"/>
                </a:solidFill>
                <a:latin typeface="微軟正黑體" pitchFamily="34" charset="-120"/>
                <a:ea typeface="微軟正黑體" pitchFamily="34" charset="-120"/>
                <a:cs typeface="Roboto"/>
                <a:sym typeface="Roboto"/>
              </a:rPr>
              <a:t>可以將資料呈現於主要看盤區</a:t>
            </a:r>
            <a:endParaRPr b="1" dirty="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None/>
            </a:pPr>
            <a:endParaRPr dirty="0">
              <a:solidFill>
                <a:schemeClr val="dk1"/>
              </a:solidFill>
              <a:latin typeface="Roboto"/>
              <a:ea typeface="Roboto"/>
              <a:cs typeface="Roboto"/>
              <a:sym typeface="Roboto"/>
            </a:endParaRPr>
          </a:p>
        </p:txBody>
      </p:sp>
      <p:sp>
        <p:nvSpPr>
          <p:cNvPr id="20" name="Google Shape;869;p36"/>
          <p:cNvSpPr/>
          <p:nvPr/>
        </p:nvSpPr>
        <p:spPr>
          <a:xfrm>
            <a:off x="5318245" y="2000800"/>
            <a:ext cx="274200" cy="273900"/>
          </a:xfrm>
          <a:prstGeom prst="ellipse">
            <a:avLst/>
          </a:pr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zh-TW" altLang="en-US" dirty="0" smtClean="0">
                <a:latin typeface="微軟正黑體" pitchFamily="34" charset="-120"/>
                <a:ea typeface="微軟正黑體" pitchFamily="34" charset="-120"/>
              </a:rPr>
              <a:t>題目 </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市場資訊供應 </a:t>
            </a:r>
            <a:r>
              <a:rPr lang="en-US" altLang="zh-TW" dirty="0" smtClean="0">
                <a:latin typeface="微軟正黑體" pitchFamily="34" charset="-120"/>
                <a:ea typeface="微軟正黑體" pitchFamily="34" charset="-120"/>
              </a:rPr>
              <a:t>- </a:t>
            </a:r>
            <a:r>
              <a:rPr lang="zh-TW" altLang="en-US" dirty="0" smtClean="0">
                <a:latin typeface="微軟正黑體" pitchFamily="34" charset="-120"/>
                <a:ea typeface="微軟正黑體" pitchFamily="34" charset="-120"/>
              </a:rPr>
              <a:t>新興平台</a:t>
            </a:r>
            <a:endParaRPr dirty="0">
              <a:latin typeface="微軟正黑體" pitchFamily="34" charset="-120"/>
              <a:ea typeface="微軟正黑體" pitchFamily="34" charset="-120"/>
            </a:endParaRPr>
          </a:p>
          <a:p>
            <a:pPr marL="0" lvl="0" indent="0" algn="l" rtl="0">
              <a:spcBef>
                <a:spcPts val="0"/>
              </a:spcBef>
              <a:spcAft>
                <a:spcPts val="0"/>
              </a:spcAft>
              <a:buNone/>
            </a:pPr>
            <a:endParaRPr dirty="0"/>
          </a:p>
        </p:txBody>
      </p:sp>
      <p:sp>
        <p:nvSpPr>
          <p:cNvPr id="702" name="Google Shape;702;p28"/>
          <p:cNvSpPr txBox="1">
            <a:spLocks noGrp="1"/>
          </p:cNvSpPr>
          <p:nvPr>
            <p:ph type="body" idx="1"/>
          </p:nvPr>
        </p:nvSpPr>
        <p:spPr>
          <a:xfrm>
            <a:off x="720000" y="1104850"/>
            <a:ext cx="7890600" cy="1250876"/>
          </a:xfrm>
          <a:prstGeom prst="rect">
            <a:avLst/>
          </a:prstGeom>
        </p:spPr>
        <p:txBody>
          <a:bodyPr spcFirstLastPara="1" wrap="square" lIns="91425" tIns="91425" rIns="91425" bIns="91425" anchor="t" anchorCtr="0">
            <a:noAutofit/>
          </a:bodyPr>
          <a:lstStyle/>
          <a:p>
            <a:pPr>
              <a:buNone/>
            </a:pPr>
            <a:r>
              <a:rPr lang="zh-TW" altLang="en-US" sz="1600" dirty="0" smtClean="0">
                <a:latin typeface="微軟正黑體" pitchFamily="34" charset="-120"/>
                <a:ea typeface="微軟正黑體" pitchFamily="34" charset="-120"/>
              </a:rPr>
              <a:t>      目前台股並無專業整合資料庫及程式交易且具分享訂閱功能之量化交易平台，所以我希望能建立一平台，能夠消彌平量化策略開發者與一般投資者間的隔閡，以優質的策略回測系統及一般投資者的付費訂閱，給予量化交易人持續開發策略的動力，也給予一般投資人更數據化的投資策略。</a:t>
            </a:r>
            <a:endParaRPr lang="en-US" altLang="zh-TW" sz="1600" dirty="0" smtClean="0">
              <a:latin typeface="微軟正黑體" pitchFamily="34" charset="-120"/>
              <a:ea typeface="微軟正黑體" pitchFamily="34" charset="-120"/>
            </a:endParaRPr>
          </a:p>
          <a:p>
            <a:pPr>
              <a:buNone/>
            </a:pPr>
            <a:endParaRPr lang="en-US" sz="1600" dirty="0">
              <a:latin typeface="微軟正黑體" pitchFamily="34" charset="-120"/>
              <a:ea typeface="微軟正黑體" pitchFamily="34" charset="-120"/>
            </a:endParaRPr>
          </a:p>
        </p:txBody>
      </p:sp>
      <p:sp>
        <p:nvSpPr>
          <p:cNvPr id="5" name="Google Shape;702;p28"/>
          <p:cNvSpPr txBox="1">
            <a:spLocks/>
          </p:cNvSpPr>
          <p:nvPr/>
        </p:nvSpPr>
        <p:spPr>
          <a:xfrm>
            <a:off x="1736496" y="2931790"/>
            <a:ext cx="2619480" cy="2114972"/>
          </a:xfrm>
          <a:prstGeom prst="rect">
            <a:avLst/>
          </a:prstGeom>
          <a:noFill/>
          <a:ln>
            <a:noFill/>
          </a:ln>
        </p:spPr>
        <p:txBody>
          <a:bodyPr spcFirstLastPara="1" wrap="square" lIns="91425" tIns="91425" rIns="91425" bIns="91425" anchor="t" anchorCtr="0">
            <a:noAutofit/>
          </a:bodyPr>
          <a:lstStyle/>
          <a:p>
            <a:pPr marL="457200" marR="0" lvl="0" indent="-304800" algn="l" defTabSz="914400" rtl="0" eaLnBrk="1" fontAlgn="auto" latinLnBrk="0" hangingPunct="1">
              <a:lnSpc>
                <a:spcPct val="100000"/>
              </a:lnSpc>
              <a:spcBef>
                <a:spcPts val="0"/>
              </a:spcBef>
              <a:spcAft>
                <a:spcPts val="0"/>
              </a:spcAft>
              <a:buClr>
                <a:schemeClr val="dk1"/>
              </a:buClr>
              <a:buSzPts val="1200"/>
              <a:buFont typeface="Livvic"/>
              <a:buNone/>
              <a:tabLst/>
              <a:defRPr/>
            </a:pPr>
            <a:r>
              <a:rPr kumimoji="0" lang="zh-TW" altLang="en-US" sz="1600" b="0" i="0" u="none" strike="noStrike" kern="0" cap="none" spc="0" normalizeH="0" baseline="0" noProof="0" dirty="0" smtClean="0">
                <a:ln>
                  <a:noFill/>
                </a:ln>
                <a:solidFill>
                  <a:schemeClr val="bg1"/>
                </a:solidFill>
                <a:effectLst/>
                <a:uLnTx/>
                <a:uFillTx/>
                <a:latin typeface="微軟正黑體" pitchFamily="34" charset="-120"/>
                <a:ea typeface="微軟正黑體" pitchFamily="34" charset="-120"/>
                <a:cs typeface="Roboto"/>
                <a:sym typeface="Roboto"/>
              </a:rPr>
              <a:t>平台提供給策略開發者</a:t>
            </a:r>
            <a:endParaRPr kumimoji="0" lang="en-US" altLang="zh-TW" sz="1600" b="0" i="0" u="none" strike="noStrike" kern="0" cap="none" spc="0" normalizeH="0" baseline="0" noProof="0" dirty="0" smtClean="0">
              <a:ln>
                <a:noFill/>
              </a:ln>
              <a:solidFill>
                <a:schemeClr val="bg1"/>
              </a:solidFill>
              <a:effectLst/>
              <a:uLnTx/>
              <a:uFillTx/>
              <a:latin typeface="微軟正黑體" pitchFamily="34" charset="-120"/>
              <a:ea typeface="微軟正黑體" pitchFamily="34" charset="-120"/>
              <a:cs typeface="Roboto"/>
              <a:sym typeface="Roboto"/>
            </a:endParaRPr>
          </a:p>
          <a:p>
            <a:pPr marL="457200" indent="-304800">
              <a:buClr>
                <a:schemeClr val="dk1"/>
              </a:buClr>
              <a:buSzPts val="1200"/>
              <a:buFont typeface="Arial" pitchFamily="34" charset="0"/>
              <a:buChar char="•"/>
            </a:pPr>
            <a:r>
              <a:rPr lang="zh-TW" altLang="en-US" sz="1600" dirty="0" smtClean="0">
                <a:solidFill>
                  <a:schemeClr val="bg1"/>
                </a:solidFill>
                <a:latin typeface="微軟正黑體" pitchFamily="34" charset="-120"/>
                <a:ea typeface="微軟正黑體" pitchFamily="34" charset="-120"/>
              </a:rPr>
              <a:t>策略回測系統</a:t>
            </a:r>
            <a:endParaRPr lang="en-US" altLang="zh-TW" sz="1600" dirty="0" smtClean="0">
              <a:solidFill>
                <a:schemeClr val="bg1"/>
              </a:solidFill>
              <a:latin typeface="微軟正黑體" pitchFamily="34" charset="-120"/>
              <a:ea typeface="微軟正黑體" pitchFamily="34" charset="-120"/>
            </a:endParaRPr>
          </a:p>
          <a:p>
            <a:pPr marL="457200" indent="-304800">
              <a:buClr>
                <a:schemeClr val="dk1"/>
              </a:buClr>
              <a:buSzPts val="1200"/>
              <a:buFont typeface="Arial" pitchFamily="34" charset="0"/>
              <a:buChar char="•"/>
            </a:pPr>
            <a:r>
              <a:rPr lang="zh-TW" altLang="en-US" sz="1600" dirty="0" smtClean="0">
                <a:solidFill>
                  <a:schemeClr val="bg1"/>
                </a:solidFill>
                <a:latin typeface="微軟正黑體" pitchFamily="34" charset="-120"/>
                <a:ea typeface="微軟正黑體" pitchFamily="34" charset="-120"/>
              </a:rPr>
              <a:t>策略開發系統</a:t>
            </a:r>
            <a:endParaRPr lang="en-US" altLang="zh-TW" sz="1600" dirty="0" smtClean="0">
              <a:solidFill>
                <a:schemeClr val="bg1"/>
              </a:solidFill>
              <a:latin typeface="微軟正黑體" pitchFamily="34" charset="-120"/>
              <a:ea typeface="微軟正黑體" pitchFamily="34" charset="-120"/>
            </a:endParaRPr>
          </a:p>
          <a:p>
            <a:pPr marL="457200" indent="-304800">
              <a:buClr>
                <a:schemeClr val="dk1"/>
              </a:buClr>
              <a:buSzPts val="1200"/>
              <a:buFont typeface="Arial" pitchFamily="34" charset="0"/>
              <a:buChar char="•"/>
            </a:pPr>
            <a:r>
              <a:rPr lang="zh-TW" altLang="en-US" sz="1600" dirty="0" smtClean="0">
                <a:solidFill>
                  <a:schemeClr val="bg1"/>
                </a:solidFill>
                <a:latin typeface="微軟正黑體" pitchFamily="34" charset="-120"/>
                <a:ea typeface="微軟正黑體" pitchFamily="34" charset="-120"/>
              </a:rPr>
              <a:t>指標開發系統</a:t>
            </a:r>
            <a:endParaRPr lang="en-US" altLang="zh-TW" sz="1600" dirty="0" smtClean="0">
              <a:solidFill>
                <a:schemeClr val="bg1"/>
              </a:solidFill>
              <a:latin typeface="微軟正黑體" pitchFamily="34" charset="-120"/>
              <a:ea typeface="微軟正黑體" pitchFamily="34" charset="-120"/>
            </a:endParaRPr>
          </a:p>
          <a:p>
            <a:pPr marL="457200" indent="-304800">
              <a:buClr>
                <a:schemeClr val="dk1"/>
              </a:buClr>
              <a:buSzPts val="1200"/>
              <a:buFont typeface="Arial" pitchFamily="34" charset="0"/>
              <a:buChar char="•"/>
            </a:pPr>
            <a:r>
              <a:rPr lang="zh-TW" altLang="en-US" sz="1600" dirty="0" smtClean="0">
                <a:solidFill>
                  <a:schemeClr val="bg1"/>
                </a:solidFill>
                <a:latin typeface="微軟正黑體" pitchFamily="34" charset="-120"/>
                <a:ea typeface="微軟正黑體" pitchFamily="34" charset="-120"/>
              </a:rPr>
              <a:t>資料庫</a:t>
            </a:r>
            <a:endParaRPr lang="en-US" altLang="zh-TW" sz="1600" dirty="0" smtClean="0">
              <a:solidFill>
                <a:schemeClr val="bg1"/>
              </a:solidFill>
              <a:latin typeface="微軟正黑體" pitchFamily="34" charset="-120"/>
              <a:ea typeface="微軟正黑體" pitchFamily="34" charset="-120"/>
            </a:endParaRPr>
          </a:p>
          <a:p>
            <a:pPr marL="457200" indent="-304800">
              <a:buClr>
                <a:schemeClr val="dk1"/>
              </a:buClr>
              <a:buSzPts val="1200"/>
              <a:buFont typeface="Arial" pitchFamily="34" charset="0"/>
              <a:buChar char="•"/>
            </a:pPr>
            <a:r>
              <a:rPr lang="zh-TW" altLang="en-US" sz="1600" dirty="0" smtClean="0">
                <a:solidFill>
                  <a:schemeClr val="bg1"/>
                </a:solidFill>
                <a:latin typeface="微軟正黑體" pitchFamily="34" charset="-120"/>
                <a:ea typeface="微軟正黑體" pitchFamily="34" charset="-120"/>
              </a:rPr>
              <a:t>公開發表策略及指標</a:t>
            </a:r>
            <a:endParaRPr lang="en-US" altLang="zh-TW" sz="1600" dirty="0" smtClean="0">
              <a:solidFill>
                <a:schemeClr val="bg1"/>
              </a:solidFill>
              <a:latin typeface="微軟正黑體" pitchFamily="34" charset="-120"/>
              <a:ea typeface="微軟正黑體" pitchFamily="34" charset="-120"/>
            </a:endParaRPr>
          </a:p>
          <a:p>
            <a:pPr marL="457200" marR="0" lvl="0" indent="-304800" algn="l" defTabSz="914400" rtl="0" eaLnBrk="1" fontAlgn="auto" latinLnBrk="0" hangingPunct="1">
              <a:lnSpc>
                <a:spcPct val="100000"/>
              </a:lnSpc>
              <a:spcBef>
                <a:spcPts val="0"/>
              </a:spcBef>
              <a:spcAft>
                <a:spcPts val="0"/>
              </a:spcAft>
              <a:buClr>
                <a:schemeClr val="dk1"/>
              </a:buClr>
              <a:buSzPts val="1200"/>
              <a:buFont typeface="Livvic"/>
              <a:buNone/>
              <a:tabLst/>
              <a:defRPr/>
            </a:pPr>
            <a:endParaRPr kumimoji="0" lang="en-US" sz="1600" b="0" i="0" u="none" strike="noStrike" kern="0" cap="none" spc="0" normalizeH="0" baseline="0" noProof="0" dirty="0">
              <a:ln>
                <a:noFill/>
              </a:ln>
              <a:solidFill>
                <a:schemeClr val="dk1"/>
              </a:solidFill>
              <a:effectLst/>
              <a:uLnTx/>
              <a:uFillTx/>
              <a:latin typeface="微軟正黑體" pitchFamily="34" charset="-120"/>
              <a:ea typeface="微軟正黑體" pitchFamily="34" charset="-120"/>
              <a:cs typeface="Roboto"/>
              <a:sym typeface="Roboto"/>
            </a:endParaRPr>
          </a:p>
        </p:txBody>
      </p:sp>
      <p:sp>
        <p:nvSpPr>
          <p:cNvPr id="6" name="Google Shape;701;p28"/>
          <p:cNvSpPr txBox="1">
            <a:spLocks/>
          </p:cNvSpPr>
          <p:nvPr/>
        </p:nvSpPr>
        <p:spPr>
          <a:xfrm>
            <a:off x="611560" y="2359090"/>
            <a:ext cx="7704000" cy="572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Oswald"/>
              <a:buNone/>
              <a:tabLst/>
              <a:defRPr/>
            </a:pPr>
            <a:r>
              <a:rPr lang="zh-TW" altLang="en-US" sz="2800" dirty="0" smtClean="0">
                <a:solidFill>
                  <a:schemeClr val="dk1"/>
                </a:solidFill>
                <a:latin typeface="微軟正黑體" pitchFamily="34" charset="-120"/>
                <a:ea typeface="微軟正黑體" pitchFamily="34" charset="-120"/>
                <a:cs typeface="Oswald"/>
                <a:sym typeface="Oswald"/>
              </a:rPr>
              <a:t>目標</a:t>
            </a:r>
            <a:endParaRPr kumimoji="0" lang="zh-TW" altLang="en-US" sz="2800" b="0" i="0" u="none" strike="noStrike" kern="0" cap="none" spc="0" normalizeH="0" baseline="0" noProof="0" dirty="0" smtClean="0">
              <a:ln>
                <a:noFill/>
              </a:ln>
              <a:solidFill>
                <a:schemeClr val="dk1"/>
              </a:solidFill>
              <a:effectLst/>
              <a:uLnTx/>
              <a:uFillTx/>
              <a:latin typeface="微軟正黑體" pitchFamily="34" charset="-120"/>
              <a:ea typeface="微軟正黑體" pitchFamily="34" charset="-120"/>
              <a:cs typeface="Oswald"/>
              <a:sym typeface="Oswald"/>
            </a:endParaRPr>
          </a:p>
          <a:p>
            <a:pPr marL="0" marR="0" lvl="0" indent="0" algn="l" defTabSz="914400" rtl="0" eaLnBrk="1" fontAlgn="auto" latinLnBrk="0" hangingPunct="1">
              <a:lnSpc>
                <a:spcPct val="100000"/>
              </a:lnSpc>
              <a:spcBef>
                <a:spcPts val="0"/>
              </a:spcBef>
              <a:spcAft>
                <a:spcPts val="0"/>
              </a:spcAft>
              <a:buClr>
                <a:schemeClr val="dk1"/>
              </a:buClr>
              <a:buSzPts val="2800"/>
              <a:buFont typeface="Oswald"/>
              <a:buNone/>
              <a:tabLst/>
              <a:defRPr/>
            </a:pPr>
            <a:endParaRPr kumimoji="0" lang="zh-TW" altLang="en-US" sz="2800" b="0" i="0" u="none" strike="noStrike" kern="0" cap="none" spc="0" normalizeH="0" baseline="0" noProof="0" dirty="0">
              <a:ln>
                <a:noFill/>
              </a:ln>
              <a:solidFill>
                <a:schemeClr val="dk1"/>
              </a:solidFill>
              <a:effectLst/>
              <a:uLnTx/>
              <a:uFillTx/>
              <a:latin typeface="Oswald"/>
              <a:ea typeface="Oswald"/>
              <a:cs typeface="Oswald"/>
              <a:sym typeface="Oswald"/>
            </a:endParaRPr>
          </a:p>
        </p:txBody>
      </p:sp>
      <p:sp>
        <p:nvSpPr>
          <p:cNvPr id="7" name="Google Shape;702;p28"/>
          <p:cNvSpPr txBox="1">
            <a:spLocks/>
          </p:cNvSpPr>
          <p:nvPr/>
        </p:nvSpPr>
        <p:spPr>
          <a:xfrm>
            <a:off x="4716016" y="2931790"/>
            <a:ext cx="2619480" cy="2114972"/>
          </a:xfrm>
          <a:prstGeom prst="rect">
            <a:avLst/>
          </a:prstGeom>
          <a:noFill/>
          <a:ln>
            <a:noFill/>
          </a:ln>
        </p:spPr>
        <p:txBody>
          <a:bodyPr spcFirstLastPara="1" wrap="square" lIns="91425" tIns="91425" rIns="91425" bIns="91425" anchor="t" anchorCtr="0">
            <a:noAutofit/>
          </a:bodyPr>
          <a:lstStyle/>
          <a:p>
            <a:pPr marL="457200" lvl="0" indent="-304800">
              <a:buClr>
                <a:schemeClr val="dk1"/>
              </a:buClr>
              <a:buSzPts val="1200"/>
            </a:pPr>
            <a:r>
              <a:rPr lang="zh-TW" altLang="en-US" sz="1600" dirty="0" smtClean="0">
                <a:solidFill>
                  <a:schemeClr val="bg1"/>
                </a:solidFill>
                <a:latin typeface="微軟正黑體" pitchFamily="34" charset="-120"/>
                <a:ea typeface="微軟正黑體" pitchFamily="34" charset="-120"/>
              </a:rPr>
              <a:t>平台提供一般投資使用者</a:t>
            </a:r>
            <a:endParaRPr lang="en-US" altLang="zh-TW" sz="1600" dirty="0" smtClean="0">
              <a:solidFill>
                <a:schemeClr val="bg1"/>
              </a:solidFill>
              <a:latin typeface="微軟正黑體" pitchFamily="34" charset="-120"/>
              <a:ea typeface="微軟正黑體" pitchFamily="34" charset="-120"/>
            </a:endParaRPr>
          </a:p>
          <a:p>
            <a:pPr marL="457200" indent="-304800">
              <a:buClr>
                <a:schemeClr val="dk1"/>
              </a:buClr>
              <a:buSzPts val="1200"/>
              <a:buFont typeface="Arial" pitchFamily="34" charset="0"/>
              <a:buChar char="•"/>
            </a:pPr>
            <a:r>
              <a:rPr lang="zh-TW" altLang="en-US" sz="1600" dirty="0" smtClean="0">
                <a:solidFill>
                  <a:schemeClr val="bg1"/>
                </a:solidFill>
                <a:latin typeface="微軟正黑體" pitchFamily="34" charset="-120"/>
                <a:ea typeface="微軟正黑體" pitchFamily="34" charset="-120"/>
              </a:rPr>
              <a:t>簡易策略回測系統</a:t>
            </a:r>
            <a:endParaRPr lang="en-US" altLang="zh-TW" sz="1600" dirty="0" smtClean="0">
              <a:solidFill>
                <a:schemeClr val="bg1"/>
              </a:solidFill>
              <a:latin typeface="微軟正黑體" pitchFamily="34" charset="-120"/>
              <a:ea typeface="微軟正黑體" pitchFamily="34" charset="-120"/>
            </a:endParaRPr>
          </a:p>
          <a:p>
            <a:pPr marL="457200" lvl="0" indent="-304800">
              <a:buClr>
                <a:schemeClr val="dk1"/>
              </a:buClr>
              <a:buSzPts val="1200"/>
              <a:buFont typeface="Arial" pitchFamily="34" charset="0"/>
              <a:buChar char="•"/>
            </a:pPr>
            <a:r>
              <a:rPr lang="zh-TW" altLang="en-US" sz="1600" dirty="0" smtClean="0">
                <a:solidFill>
                  <a:schemeClr val="bg1"/>
                </a:solidFill>
                <a:latin typeface="微軟正黑體" pitchFamily="34" charset="-120"/>
                <a:ea typeface="微軟正黑體" pitchFamily="34" charset="-120"/>
              </a:rPr>
              <a:t>簡易指標檢視系統</a:t>
            </a:r>
            <a:endParaRPr lang="en-US" altLang="zh-TW" sz="1600" dirty="0" smtClean="0">
              <a:solidFill>
                <a:schemeClr val="bg1"/>
              </a:solidFill>
              <a:latin typeface="微軟正黑體" pitchFamily="34" charset="-120"/>
              <a:ea typeface="微軟正黑體" pitchFamily="34" charset="-120"/>
            </a:endParaRPr>
          </a:p>
          <a:p>
            <a:pPr marL="457200" lvl="0" indent="-304800">
              <a:buClr>
                <a:schemeClr val="dk1"/>
              </a:buClr>
              <a:buSzPts val="1200"/>
              <a:buFont typeface="Arial" pitchFamily="34" charset="0"/>
              <a:buChar char="•"/>
            </a:pPr>
            <a:r>
              <a:rPr lang="zh-TW" altLang="en-US" sz="1600" dirty="0" smtClean="0">
                <a:solidFill>
                  <a:schemeClr val="bg1"/>
                </a:solidFill>
                <a:latin typeface="微軟正黑體" pitchFamily="34" charset="-120"/>
                <a:ea typeface="微軟正黑體" pitchFamily="34" charset="-120"/>
              </a:rPr>
              <a:t>簡易策略開發系統</a:t>
            </a:r>
            <a:endParaRPr lang="en-US" altLang="zh-TW" sz="1600" dirty="0" smtClean="0">
              <a:solidFill>
                <a:schemeClr val="bg1"/>
              </a:solidFill>
              <a:latin typeface="微軟正黑體" pitchFamily="34" charset="-120"/>
              <a:ea typeface="微軟正黑體" pitchFamily="34" charset="-120"/>
            </a:endParaRPr>
          </a:p>
          <a:p>
            <a:pPr marL="457200" lvl="0" indent="-304800">
              <a:buClr>
                <a:schemeClr val="dk1"/>
              </a:buClr>
              <a:buSzPts val="1200"/>
              <a:buFont typeface="Arial" pitchFamily="34" charset="0"/>
              <a:buChar char="•"/>
            </a:pPr>
            <a:r>
              <a:rPr lang="zh-TW" altLang="en-US" sz="1600" dirty="0" smtClean="0">
                <a:solidFill>
                  <a:schemeClr val="bg1"/>
                </a:solidFill>
                <a:latin typeface="微軟正黑體" pitchFamily="34" charset="-120"/>
                <a:ea typeface="微軟正黑體" pitchFamily="34" charset="-120"/>
              </a:rPr>
              <a:t>訂閱策略及指標服務</a:t>
            </a:r>
            <a:endParaRPr kumimoji="0" lang="en-US" sz="1600" b="0" i="0" u="none" strike="noStrike" kern="0" cap="none" spc="0" normalizeH="0" baseline="0" noProof="0" dirty="0">
              <a:ln>
                <a:noFill/>
              </a:ln>
              <a:solidFill>
                <a:schemeClr val="bg1"/>
              </a:solidFill>
              <a:effectLst/>
              <a:uLnTx/>
              <a:uFillTx/>
              <a:latin typeface="微軟正黑體" pitchFamily="34" charset="-120"/>
              <a:ea typeface="微軟正黑體" pitchFamily="34" charset="-120"/>
              <a:cs typeface="Roboto"/>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328"/>
        <p:cNvGrpSpPr/>
        <p:nvPr/>
      </p:nvGrpSpPr>
      <p:grpSpPr>
        <a:xfrm>
          <a:off x="0" y="0"/>
          <a:ext cx="0" cy="0"/>
          <a:chOff x="0" y="0"/>
          <a:chExt cx="0" cy="0"/>
        </a:xfrm>
      </p:grpSpPr>
      <p:sp>
        <p:nvSpPr>
          <p:cNvPr id="1329" name="Google Shape;1329;p54"/>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04</a:t>
            </a:r>
            <a:endParaRPr>
              <a:solidFill>
                <a:schemeClr val="accent4"/>
              </a:solidFill>
            </a:endParaRPr>
          </a:p>
        </p:txBody>
      </p:sp>
      <p:sp>
        <p:nvSpPr>
          <p:cNvPr id="1330" name="Google Shape;1330;p54"/>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dirty="0" smtClean="0">
                <a:solidFill>
                  <a:schemeClr val="accent4"/>
                </a:solidFill>
                <a:latin typeface="微軟正黑體" pitchFamily="34" charset="-120"/>
                <a:ea typeface="微軟正黑體" pitchFamily="34" charset="-120"/>
              </a:rPr>
              <a:t>市場指標編寫</a:t>
            </a:r>
            <a:endParaRPr dirty="0">
              <a:solidFill>
                <a:schemeClr val="accent4"/>
              </a:solidFill>
              <a:latin typeface="微軟正黑體" pitchFamily="34" charset="-120"/>
              <a:ea typeface="微軟正黑體" pitchFamily="34" charset="-120"/>
            </a:endParaRPr>
          </a:p>
        </p:txBody>
      </p:sp>
      <p:grpSp>
        <p:nvGrpSpPr>
          <p:cNvPr id="1331" name="Google Shape;1331;p54"/>
          <p:cNvGrpSpPr/>
          <p:nvPr/>
        </p:nvGrpSpPr>
        <p:grpSpPr>
          <a:xfrm>
            <a:off x="6275090" y="1382992"/>
            <a:ext cx="2377521" cy="2377521"/>
            <a:chOff x="6275090" y="1382992"/>
            <a:chExt cx="2377521" cy="2377521"/>
          </a:xfrm>
        </p:grpSpPr>
        <p:sp>
          <p:nvSpPr>
            <p:cNvPr id="1332" name="Google Shape;1332;p54"/>
            <p:cNvSpPr/>
            <p:nvPr/>
          </p:nvSpPr>
          <p:spPr>
            <a:xfrm>
              <a:off x="6275090" y="1382992"/>
              <a:ext cx="1862394" cy="2139770"/>
            </a:xfrm>
            <a:custGeom>
              <a:avLst/>
              <a:gdLst/>
              <a:ahLst/>
              <a:cxnLst/>
              <a:rect l="l" t="t" r="r" b="b"/>
              <a:pathLst>
                <a:path w="153315" h="176149" extrusionOk="0">
                  <a:moveTo>
                    <a:pt x="1" y="1"/>
                  </a:moveTo>
                  <a:lnTo>
                    <a:pt x="1" y="176148"/>
                  </a:lnTo>
                  <a:lnTo>
                    <a:pt x="153314" y="176148"/>
                  </a:lnTo>
                  <a:lnTo>
                    <a:pt x="153314" y="22835"/>
                  </a:lnTo>
                  <a:lnTo>
                    <a:pt x="1304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4"/>
            <p:cNvSpPr/>
            <p:nvPr/>
          </p:nvSpPr>
          <p:spPr>
            <a:xfrm>
              <a:off x="7860096" y="1382992"/>
              <a:ext cx="277388" cy="277388"/>
            </a:xfrm>
            <a:custGeom>
              <a:avLst/>
              <a:gdLst/>
              <a:ahLst/>
              <a:cxnLst/>
              <a:rect l="l" t="t" r="r" b="b"/>
              <a:pathLst>
                <a:path w="22835" h="22835" extrusionOk="0">
                  <a:moveTo>
                    <a:pt x="0" y="1"/>
                  </a:moveTo>
                  <a:lnTo>
                    <a:pt x="0" y="22835"/>
                  </a:lnTo>
                  <a:lnTo>
                    <a:pt x="22834" y="22835"/>
                  </a:lnTo>
                  <a:lnTo>
                    <a:pt x="0" y="1"/>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4"/>
            <p:cNvSpPr/>
            <p:nvPr/>
          </p:nvSpPr>
          <p:spPr>
            <a:xfrm>
              <a:off x="6631716" y="1977369"/>
              <a:ext cx="1228392" cy="1228392"/>
            </a:xfrm>
            <a:custGeom>
              <a:avLst/>
              <a:gdLst/>
              <a:ahLst/>
              <a:cxnLst/>
              <a:rect l="l" t="t" r="r" b="b"/>
              <a:pathLst>
                <a:path w="101123" h="101123" extrusionOk="0">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4"/>
            <p:cNvSpPr/>
            <p:nvPr/>
          </p:nvSpPr>
          <p:spPr>
            <a:xfrm>
              <a:off x="7622345" y="2730246"/>
              <a:ext cx="1030266" cy="1030266"/>
            </a:xfrm>
            <a:custGeom>
              <a:avLst/>
              <a:gdLst/>
              <a:ahLst/>
              <a:cxnLst/>
              <a:rect l="l" t="t" r="r" b="b"/>
              <a:pathLst>
                <a:path w="84813" h="84813" extrusionOk="0">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4"/>
            <p:cNvSpPr/>
            <p:nvPr/>
          </p:nvSpPr>
          <p:spPr>
            <a:xfrm>
              <a:off x="7265719" y="1660368"/>
              <a:ext cx="237763" cy="237763"/>
            </a:xfrm>
            <a:custGeom>
              <a:avLst/>
              <a:gdLst/>
              <a:ahLst/>
              <a:cxnLst/>
              <a:rect l="l" t="t" r="r" b="b"/>
              <a:pathLst>
                <a:path w="19573" h="19573" extrusionOk="0">
                  <a:moveTo>
                    <a:pt x="9787" y="1"/>
                  </a:moveTo>
                  <a:lnTo>
                    <a:pt x="1" y="19573"/>
                  </a:lnTo>
                  <a:lnTo>
                    <a:pt x="19573" y="19573"/>
                  </a:lnTo>
                  <a:lnTo>
                    <a:pt x="9787"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4"/>
            <p:cNvSpPr/>
            <p:nvPr/>
          </p:nvSpPr>
          <p:spPr>
            <a:xfrm>
              <a:off x="7265719" y="1898118"/>
              <a:ext cx="237763" cy="673640"/>
            </a:xfrm>
            <a:custGeom>
              <a:avLst/>
              <a:gdLst/>
              <a:ahLst/>
              <a:cxnLst/>
              <a:rect l="l" t="t" r="r" b="b"/>
              <a:pathLst>
                <a:path w="19573" h="55455" extrusionOk="0">
                  <a:moveTo>
                    <a:pt x="1" y="1"/>
                  </a:moveTo>
                  <a:lnTo>
                    <a:pt x="1" y="55455"/>
                  </a:lnTo>
                  <a:lnTo>
                    <a:pt x="19573" y="3588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4"/>
            <p:cNvSpPr/>
            <p:nvPr/>
          </p:nvSpPr>
          <p:spPr>
            <a:xfrm>
              <a:off x="6631716" y="1660368"/>
              <a:ext cx="396264" cy="515139"/>
            </a:xfrm>
            <a:custGeom>
              <a:avLst/>
              <a:gdLst/>
              <a:ahLst/>
              <a:cxnLst/>
              <a:rect l="l" t="t" r="r" b="b"/>
              <a:pathLst>
                <a:path w="32621" h="42407" extrusionOk="0">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4"/>
            <p:cNvSpPr/>
            <p:nvPr/>
          </p:nvSpPr>
          <p:spPr>
            <a:xfrm>
              <a:off x="6671342" y="2175494"/>
              <a:ext cx="317013" cy="922092"/>
            </a:xfrm>
            <a:custGeom>
              <a:avLst/>
              <a:gdLst/>
              <a:ahLst/>
              <a:cxnLst/>
              <a:rect l="l" t="t" r="r" b="b"/>
              <a:pathLst>
                <a:path w="26097" h="75908" extrusionOk="0">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4"/>
            <p:cNvSpPr/>
            <p:nvPr/>
          </p:nvSpPr>
          <p:spPr>
            <a:xfrm>
              <a:off x="7820471" y="2928372"/>
              <a:ext cx="634014" cy="634014"/>
            </a:xfrm>
            <a:custGeom>
              <a:avLst/>
              <a:gdLst/>
              <a:ahLst/>
              <a:cxnLst/>
              <a:rect l="l" t="t" r="r" b="b"/>
              <a:pathLst>
                <a:path w="52193" h="52193" extrusionOk="0">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4"/>
            <p:cNvSpPr/>
            <p:nvPr/>
          </p:nvSpPr>
          <p:spPr>
            <a:xfrm>
              <a:off x="7899721" y="2928372"/>
              <a:ext cx="277388" cy="356638"/>
            </a:xfrm>
            <a:custGeom>
              <a:avLst/>
              <a:gdLst/>
              <a:ahLst/>
              <a:cxnLst/>
              <a:rect l="l" t="t" r="r" b="b"/>
              <a:pathLst>
                <a:path w="22835" h="29359" extrusionOk="0">
                  <a:moveTo>
                    <a:pt x="16310" y="0"/>
                  </a:moveTo>
                  <a:lnTo>
                    <a:pt x="16310" y="22834"/>
                  </a:lnTo>
                  <a:lnTo>
                    <a:pt x="0" y="22834"/>
                  </a:lnTo>
                  <a:lnTo>
                    <a:pt x="0" y="29358"/>
                  </a:lnTo>
                  <a:lnTo>
                    <a:pt x="22834" y="29358"/>
                  </a:lnTo>
                  <a:lnTo>
                    <a:pt x="22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4"/>
            <p:cNvSpPr/>
            <p:nvPr/>
          </p:nvSpPr>
          <p:spPr>
            <a:xfrm>
              <a:off x="8058222" y="3166123"/>
              <a:ext cx="158513" cy="158513"/>
            </a:xfrm>
            <a:custGeom>
              <a:avLst/>
              <a:gdLst/>
              <a:ahLst/>
              <a:cxnLst/>
              <a:rect l="l" t="t" r="r" b="b"/>
              <a:pathLst>
                <a:path w="13049" h="13049" extrusionOk="0">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4"/>
            <p:cNvSpPr/>
            <p:nvPr/>
          </p:nvSpPr>
          <p:spPr>
            <a:xfrm>
              <a:off x="6790217" y="1660368"/>
              <a:ext cx="79262" cy="317013"/>
            </a:xfrm>
            <a:custGeom>
              <a:avLst/>
              <a:gdLst/>
              <a:ahLst/>
              <a:cxnLst/>
              <a:rect l="l" t="t" r="r" b="b"/>
              <a:pathLst>
                <a:path w="6525" h="26097" extrusionOk="0">
                  <a:moveTo>
                    <a:pt x="3263" y="1"/>
                  </a:moveTo>
                  <a:lnTo>
                    <a:pt x="1" y="5220"/>
                  </a:lnTo>
                  <a:lnTo>
                    <a:pt x="1" y="26097"/>
                  </a:lnTo>
                  <a:lnTo>
                    <a:pt x="6525" y="26097"/>
                  </a:lnTo>
                  <a:lnTo>
                    <a:pt x="6525" y="5220"/>
                  </a:lnTo>
                  <a:lnTo>
                    <a:pt x="32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4"/>
            <p:cNvSpPr/>
            <p:nvPr/>
          </p:nvSpPr>
          <p:spPr>
            <a:xfrm>
              <a:off x="6841334" y="2939864"/>
              <a:ext cx="135141" cy="135129"/>
            </a:xfrm>
            <a:custGeom>
              <a:avLst/>
              <a:gdLst/>
              <a:ahLst/>
              <a:cxnLst/>
              <a:rect l="l" t="t" r="r" b="b"/>
              <a:pathLst>
                <a:path w="11125" h="11124" extrusionOk="0">
                  <a:moveTo>
                    <a:pt x="4600" y="0"/>
                  </a:moveTo>
                  <a:lnTo>
                    <a:pt x="1" y="4600"/>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4"/>
            <p:cNvSpPr/>
            <p:nvPr/>
          </p:nvSpPr>
          <p:spPr>
            <a:xfrm>
              <a:off x="6960209" y="2820988"/>
              <a:ext cx="135141" cy="135129"/>
            </a:xfrm>
            <a:custGeom>
              <a:avLst/>
              <a:gdLst/>
              <a:ahLst/>
              <a:cxnLst/>
              <a:rect l="l" t="t" r="r" b="b"/>
              <a:pathLst>
                <a:path w="11125" h="11124" extrusionOk="0">
                  <a:moveTo>
                    <a:pt x="4600" y="0"/>
                  </a:moveTo>
                  <a:lnTo>
                    <a:pt x="1" y="4632"/>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4"/>
            <p:cNvSpPr/>
            <p:nvPr/>
          </p:nvSpPr>
          <p:spPr>
            <a:xfrm>
              <a:off x="7079085" y="2702113"/>
              <a:ext cx="135141" cy="135530"/>
            </a:xfrm>
            <a:custGeom>
              <a:avLst/>
              <a:gdLst/>
              <a:ahLst/>
              <a:cxnLst/>
              <a:rect l="l" t="t" r="r" b="b"/>
              <a:pathLst>
                <a:path w="11125" h="11157" extrusionOk="0">
                  <a:moveTo>
                    <a:pt x="4600" y="1"/>
                  </a:moveTo>
                  <a:lnTo>
                    <a:pt x="1" y="4633"/>
                  </a:lnTo>
                  <a:lnTo>
                    <a:pt x="6525" y="11156"/>
                  </a:lnTo>
                  <a:lnTo>
                    <a:pt x="11124" y="6524"/>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4"/>
            <p:cNvSpPr/>
            <p:nvPr/>
          </p:nvSpPr>
          <p:spPr>
            <a:xfrm>
              <a:off x="7197960" y="258323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4"/>
            <p:cNvSpPr/>
            <p:nvPr/>
          </p:nvSpPr>
          <p:spPr>
            <a:xfrm>
              <a:off x="7316835" y="2464362"/>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4"/>
            <p:cNvSpPr/>
            <p:nvPr/>
          </p:nvSpPr>
          <p:spPr>
            <a:xfrm>
              <a:off x="7435711" y="234548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4"/>
            <p:cNvSpPr/>
            <p:nvPr/>
          </p:nvSpPr>
          <p:spPr>
            <a:xfrm>
              <a:off x="7554586" y="2226611"/>
              <a:ext cx="135129" cy="135530"/>
            </a:xfrm>
            <a:custGeom>
              <a:avLst/>
              <a:gdLst/>
              <a:ahLst/>
              <a:cxnLst/>
              <a:rect l="l" t="t" r="r" b="b"/>
              <a:pathLst>
                <a:path w="11124" h="11157" extrusionOk="0">
                  <a:moveTo>
                    <a:pt x="4600" y="1"/>
                  </a:moveTo>
                  <a:lnTo>
                    <a:pt x="1" y="4633"/>
                  </a:lnTo>
                  <a:lnTo>
                    <a:pt x="6524"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4"/>
            <p:cNvSpPr/>
            <p:nvPr/>
          </p:nvSpPr>
          <p:spPr>
            <a:xfrm>
              <a:off x="6354340"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4"/>
            <p:cNvSpPr/>
            <p:nvPr/>
          </p:nvSpPr>
          <p:spPr>
            <a:xfrm>
              <a:off x="6512841"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4"/>
            <p:cNvSpPr/>
            <p:nvPr/>
          </p:nvSpPr>
          <p:spPr>
            <a:xfrm>
              <a:off x="6671342"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pic>
        <p:nvPicPr>
          <p:cNvPr id="11" name="圖片 10" descr="Quantconnect.png"/>
          <p:cNvPicPr>
            <a:picLocks noChangeAspect="1"/>
          </p:cNvPicPr>
          <p:nvPr/>
        </p:nvPicPr>
        <p:blipFill>
          <a:blip r:embed="rId3" cstate="print"/>
          <a:stretch>
            <a:fillRect/>
          </a:stretch>
        </p:blipFill>
        <p:spPr>
          <a:xfrm>
            <a:off x="799450" y="1347614"/>
            <a:ext cx="6536988" cy="26642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64" name="Google Shape;864;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zh-TW" altLang="en-US" dirty="0" smtClean="0">
                <a:latin typeface="微軟正黑體" pitchFamily="34" charset="-120"/>
                <a:ea typeface="微軟正黑體" pitchFamily="34" charset="-120"/>
              </a:rPr>
              <a:t>市場指標編寫</a:t>
            </a:r>
            <a:r>
              <a:rPr lang="en-US" altLang="zh-TW" dirty="0" smtClean="0">
                <a:latin typeface="微軟正黑體" pitchFamily="34" charset="-120"/>
                <a:ea typeface="微軟正黑體" pitchFamily="34" charset="-120"/>
              </a:rPr>
              <a:t>(Python)</a:t>
            </a:r>
            <a:endParaRPr dirty="0"/>
          </a:p>
        </p:txBody>
      </p:sp>
      <p:sp>
        <p:nvSpPr>
          <p:cNvPr id="865" name="Google Shape;865;p36"/>
          <p:cNvSpPr txBox="1"/>
          <p:nvPr/>
        </p:nvSpPr>
        <p:spPr>
          <a:xfrm>
            <a:off x="5220072" y="4083918"/>
            <a:ext cx="2304256" cy="288032"/>
          </a:xfrm>
          <a:prstGeom prst="rect">
            <a:avLst/>
          </a:prstGeom>
          <a:noFill/>
          <a:ln>
            <a:noFill/>
          </a:ln>
        </p:spPr>
        <p:txBody>
          <a:bodyPr spcFirstLastPara="1" wrap="square" lIns="91425" tIns="91425" rIns="91425" bIns="91425" anchor="ctr" anchorCtr="0">
            <a:noAutofit/>
          </a:bodyPr>
          <a:lstStyle/>
          <a:p>
            <a:pPr lvl="0">
              <a:spcAft>
                <a:spcPts val="1600"/>
              </a:spcAft>
            </a:pPr>
            <a:r>
              <a:rPr lang="zh-TW" altLang="en-US" sz="1100" dirty="0" smtClean="0">
                <a:solidFill>
                  <a:schemeClr val="dk1"/>
                </a:solidFill>
                <a:latin typeface="微軟正黑體" pitchFamily="34" charset="-120"/>
                <a:ea typeface="微軟正黑體" pitchFamily="34" charset="-120"/>
                <a:cs typeface="Roboto"/>
                <a:sym typeface="Roboto"/>
              </a:rPr>
              <a:t>參考模板改編自「</a:t>
            </a:r>
            <a:r>
              <a:rPr lang="en-US" altLang="zh-TW" sz="1100" dirty="0" err="1" smtClean="0">
                <a:solidFill>
                  <a:schemeClr val="dk1"/>
                </a:solidFill>
                <a:latin typeface="微軟正黑體" pitchFamily="34" charset="-120"/>
                <a:ea typeface="微軟正黑體" pitchFamily="34" charset="-120"/>
                <a:cs typeface="Roboto"/>
                <a:sym typeface="Roboto"/>
              </a:rPr>
              <a:t>Quantconnect</a:t>
            </a:r>
            <a:r>
              <a:rPr lang="zh-TW" altLang="en-US" sz="1100" dirty="0" smtClean="0">
                <a:solidFill>
                  <a:schemeClr val="dk1"/>
                </a:solidFill>
                <a:latin typeface="微軟正黑體" pitchFamily="34" charset="-120"/>
                <a:ea typeface="微軟正黑體" pitchFamily="34" charset="-120"/>
                <a:cs typeface="Roboto"/>
                <a:sym typeface="Roboto"/>
              </a:rPr>
              <a:t>」</a:t>
            </a:r>
            <a:endParaRPr lang="zh-TW" altLang="en-US" sz="1100" dirty="0">
              <a:solidFill>
                <a:schemeClr val="dk1"/>
              </a:solidFill>
              <a:latin typeface="微軟正黑體" pitchFamily="34" charset="-120"/>
              <a:ea typeface="微軟正黑體" pitchFamily="34" charset="-120"/>
              <a:cs typeface="Roboto"/>
              <a:sym typeface="Roboto"/>
            </a:endParaRPr>
          </a:p>
        </p:txBody>
      </p:sp>
      <p:sp>
        <p:nvSpPr>
          <p:cNvPr id="866" name="Google Shape;866;p36"/>
          <p:cNvSpPr txBox="1"/>
          <p:nvPr/>
        </p:nvSpPr>
        <p:spPr>
          <a:xfrm>
            <a:off x="2915816" y="3156578"/>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zh-TW" altLang="en-US" b="1" dirty="0" smtClean="0">
                <a:solidFill>
                  <a:schemeClr val="accent1">
                    <a:lumMod val="25000"/>
                  </a:schemeClr>
                </a:solidFill>
                <a:latin typeface="微軟正黑體" pitchFamily="34" charset="-120"/>
                <a:ea typeface="微軟正黑體" pitchFamily="34" charset="-120"/>
                <a:cs typeface="Roboto"/>
                <a:sym typeface="Roboto"/>
              </a:rPr>
              <a:t>此為主要編譯區，</a:t>
            </a:r>
            <a:endParaRPr lang="en-US" altLang="zh-TW" b="1" dirty="0" smtClean="0">
              <a:solidFill>
                <a:schemeClr val="accent1">
                  <a:lumMod val="25000"/>
                </a:schemeClr>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Clr>
                <a:srgbClr val="000000"/>
              </a:buClr>
              <a:buSzPts val="1100"/>
              <a:buFont typeface="Arial"/>
              <a:buNone/>
            </a:pPr>
            <a:r>
              <a:rPr lang="zh-TW" altLang="en-US" b="1" dirty="0" smtClean="0">
                <a:solidFill>
                  <a:schemeClr val="accent1">
                    <a:lumMod val="25000"/>
                  </a:schemeClr>
                </a:solidFill>
                <a:latin typeface="微軟正黑體" pitchFamily="34" charset="-120"/>
                <a:ea typeface="微軟正黑體" pitchFamily="34" charset="-120"/>
                <a:cs typeface="Roboto"/>
                <a:sym typeface="Roboto"/>
              </a:rPr>
              <a:t>以</a:t>
            </a:r>
            <a:r>
              <a:rPr lang="en-US" altLang="zh-TW" b="1" dirty="0" smtClean="0">
                <a:solidFill>
                  <a:schemeClr val="accent1">
                    <a:lumMod val="25000"/>
                  </a:schemeClr>
                </a:solidFill>
                <a:latin typeface="微軟正黑體" pitchFamily="34" charset="-120"/>
                <a:ea typeface="微軟正黑體" pitchFamily="34" charset="-120"/>
                <a:cs typeface="Roboto"/>
                <a:sym typeface="Roboto"/>
              </a:rPr>
              <a:t>Python</a:t>
            </a:r>
            <a:r>
              <a:rPr lang="zh-TW" altLang="en-US" b="1" dirty="0" smtClean="0">
                <a:solidFill>
                  <a:schemeClr val="accent1">
                    <a:lumMod val="25000"/>
                  </a:schemeClr>
                </a:solidFill>
                <a:latin typeface="微軟正黑體" pitchFamily="34" charset="-120"/>
                <a:ea typeface="微軟正黑體" pitchFamily="34" charset="-120"/>
                <a:cs typeface="Roboto"/>
                <a:sym typeface="Roboto"/>
              </a:rPr>
              <a:t>為主要語言</a:t>
            </a:r>
            <a:endParaRPr b="1" dirty="0">
              <a:solidFill>
                <a:schemeClr val="accent1">
                  <a:lumMod val="25000"/>
                </a:schemeClr>
              </a:solidFill>
              <a:latin typeface="微軟正黑體" pitchFamily="34" charset="-120"/>
              <a:ea typeface="微軟正黑體" pitchFamily="34" charset="-120"/>
              <a:cs typeface="Roboto"/>
              <a:sym typeface="Roboto"/>
            </a:endParaRP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
        <p:nvSpPr>
          <p:cNvPr id="867" name="Google Shape;867;p36"/>
          <p:cNvSpPr txBox="1"/>
          <p:nvPr/>
        </p:nvSpPr>
        <p:spPr>
          <a:xfrm>
            <a:off x="5940152" y="843558"/>
            <a:ext cx="2555776"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altLang="en-US" b="1" dirty="0" smtClean="0">
                <a:solidFill>
                  <a:schemeClr val="dk1"/>
                </a:solidFill>
                <a:latin typeface="微軟正黑體" pitchFamily="34" charset="-120"/>
                <a:ea typeface="微軟正黑體" pitchFamily="34" charset="-120"/>
                <a:cs typeface="Roboto"/>
                <a:sym typeface="Roboto"/>
              </a:rPr>
              <a:t>執行結果顯示功能</a:t>
            </a:r>
            <a:endParaRPr b="1" dirty="0">
              <a:solidFill>
                <a:schemeClr val="dk1"/>
              </a:solidFill>
              <a:latin typeface="微軟正黑體" pitchFamily="34" charset="-120"/>
              <a:ea typeface="微軟正黑體" pitchFamily="34" charset="-120"/>
              <a:cs typeface="Roboto"/>
              <a:sym typeface="Roboto"/>
            </a:endParaRPr>
          </a:p>
        </p:txBody>
      </p:sp>
      <p:sp>
        <p:nvSpPr>
          <p:cNvPr id="12" name="向右箭號 11"/>
          <p:cNvSpPr/>
          <p:nvPr/>
        </p:nvSpPr>
        <p:spPr>
          <a:xfrm rot="9408733">
            <a:off x="6166154" y="1234417"/>
            <a:ext cx="556109" cy="164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pic>
        <p:nvPicPr>
          <p:cNvPr id="11" name="圖片 10" descr="Quantconnect.png"/>
          <p:cNvPicPr>
            <a:picLocks noChangeAspect="1"/>
          </p:cNvPicPr>
          <p:nvPr/>
        </p:nvPicPr>
        <p:blipFill>
          <a:blip r:embed="rId3" cstate="print"/>
          <a:stretch>
            <a:fillRect/>
          </a:stretch>
        </p:blipFill>
        <p:spPr>
          <a:xfrm>
            <a:off x="800537" y="1347614"/>
            <a:ext cx="6534813" cy="26642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64" name="Google Shape;864;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zh-TW" altLang="en-US" dirty="0" smtClean="0">
                <a:latin typeface="微軟正黑體" pitchFamily="34" charset="-120"/>
                <a:ea typeface="微軟正黑體" pitchFamily="34" charset="-120"/>
              </a:rPr>
              <a:t>市場</a:t>
            </a:r>
            <a:r>
              <a:rPr lang="zh-TW" altLang="en-US" dirty="0" smtClean="0">
                <a:latin typeface="微軟正黑體" pitchFamily="34" charset="-120"/>
                <a:ea typeface="微軟正黑體" pitchFamily="34" charset="-120"/>
              </a:rPr>
              <a:t>指標顯示</a:t>
            </a:r>
            <a:endParaRPr dirty="0"/>
          </a:p>
        </p:txBody>
      </p:sp>
      <p:sp>
        <p:nvSpPr>
          <p:cNvPr id="865" name="Google Shape;865;p36"/>
          <p:cNvSpPr txBox="1"/>
          <p:nvPr/>
        </p:nvSpPr>
        <p:spPr>
          <a:xfrm>
            <a:off x="5220072" y="4083918"/>
            <a:ext cx="2304256" cy="288032"/>
          </a:xfrm>
          <a:prstGeom prst="rect">
            <a:avLst/>
          </a:prstGeom>
          <a:noFill/>
          <a:ln>
            <a:noFill/>
          </a:ln>
        </p:spPr>
        <p:txBody>
          <a:bodyPr spcFirstLastPara="1" wrap="square" lIns="91425" tIns="91425" rIns="91425" bIns="91425" anchor="ctr" anchorCtr="0">
            <a:noAutofit/>
          </a:bodyPr>
          <a:lstStyle/>
          <a:p>
            <a:pPr lvl="0">
              <a:spcAft>
                <a:spcPts val="1600"/>
              </a:spcAft>
            </a:pPr>
            <a:r>
              <a:rPr lang="zh-TW" altLang="en-US" sz="1100" dirty="0" smtClean="0">
                <a:solidFill>
                  <a:schemeClr val="dk1"/>
                </a:solidFill>
                <a:latin typeface="微軟正黑體" pitchFamily="34" charset="-120"/>
                <a:ea typeface="微軟正黑體" pitchFamily="34" charset="-120"/>
                <a:cs typeface="Roboto"/>
                <a:sym typeface="Roboto"/>
              </a:rPr>
              <a:t>參考模板改編自</a:t>
            </a:r>
            <a:r>
              <a:rPr lang="zh-TW" altLang="en-US" sz="1100" dirty="0" smtClean="0">
                <a:solidFill>
                  <a:schemeClr val="dk1"/>
                </a:solidFill>
                <a:latin typeface="微軟正黑體" pitchFamily="34" charset="-120"/>
                <a:ea typeface="微軟正黑體" pitchFamily="34" charset="-120"/>
                <a:cs typeface="Roboto"/>
                <a:sym typeface="Roboto"/>
              </a:rPr>
              <a:t>「</a:t>
            </a:r>
            <a:r>
              <a:rPr lang="en-US" altLang="zh-TW" sz="1100" dirty="0" err="1" smtClean="0">
                <a:solidFill>
                  <a:schemeClr val="dk1"/>
                </a:solidFill>
                <a:latin typeface="微軟正黑體" pitchFamily="34" charset="-120"/>
                <a:ea typeface="微軟正黑體" pitchFamily="34" charset="-120"/>
                <a:cs typeface="Roboto"/>
                <a:sym typeface="Roboto"/>
              </a:rPr>
              <a:t>Tradingview</a:t>
            </a:r>
            <a:r>
              <a:rPr lang="zh-TW" altLang="en-US" sz="1100" dirty="0" smtClean="0">
                <a:solidFill>
                  <a:schemeClr val="dk1"/>
                </a:solidFill>
                <a:latin typeface="微軟正黑體" pitchFamily="34" charset="-120"/>
                <a:ea typeface="微軟正黑體" pitchFamily="34" charset="-120"/>
                <a:cs typeface="Roboto"/>
                <a:sym typeface="Roboto"/>
              </a:rPr>
              <a:t>」</a:t>
            </a:r>
            <a:endParaRPr lang="zh-TW" altLang="en-US" sz="1100" dirty="0">
              <a:solidFill>
                <a:schemeClr val="dk1"/>
              </a:solidFill>
              <a:latin typeface="微軟正黑體" pitchFamily="34" charset="-120"/>
              <a:ea typeface="微軟正黑體" pitchFamily="34" charset="-120"/>
              <a:cs typeface="Roboto"/>
              <a:sym typeface="Roboto"/>
            </a:endParaRPr>
          </a:p>
        </p:txBody>
      </p:sp>
      <p:sp>
        <p:nvSpPr>
          <p:cNvPr id="867" name="Google Shape;867;p36"/>
          <p:cNvSpPr txBox="1"/>
          <p:nvPr/>
        </p:nvSpPr>
        <p:spPr>
          <a:xfrm>
            <a:off x="5940152" y="843558"/>
            <a:ext cx="2555776"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altLang="en-US" b="1" dirty="0" smtClean="0">
                <a:solidFill>
                  <a:schemeClr val="dk1"/>
                </a:solidFill>
                <a:latin typeface="微軟正黑體" pitchFamily="34" charset="-120"/>
                <a:ea typeface="微軟正黑體" pitchFamily="34" charset="-120"/>
                <a:cs typeface="Roboto"/>
                <a:sym typeface="Roboto"/>
              </a:rPr>
              <a:t>執行結果</a:t>
            </a:r>
            <a:r>
              <a:rPr lang="zh-TW" altLang="en-US" b="1" dirty="0" smtClean="0">
                <a:solidFill>
                  <a:schemeClr val="dk1"/>
                </a:solidFill>
                <a:latin typeface="微軟正黑體" pitchFamily="34" charset="-120"/>
                <a:ea typeface="微軟正黑體" pitchFamily="34" charset="-120"/>
                <a:cs typeface="Roboto"/>
                <a:sym typeface="Roboto"/>
              </a:rPr>
              <a:t>顯示</a:t>
            </a:r>
            <a:endParaRPr b="1" dirty="0">
              <a:solidFill>
                <a:schemeClr val="dk1"/>
              </a:solidFill>
              <a:latin typeface="微軟正黑體" pitchFamily="34" charset="-120"/>
              <a:ea typeface="微軟正黑體" pitchFamily="34" charset="-120"/>
              <a:cs typeface="Roboto"/>
              <a:sym typeface="Roboto"/>
            </a:endParaRPr>
          </a:p>
        </p:txBody>
      </p:sp>
      <p:sp>
        <p:nvSpPr>
          <p:cNvPr id="12" name="向右箭號 11"/>
          <p:cNvSpPr/>
          <p:nvPr/>
        </p:nvSpPr>
        <p:spPr>
          <a:xfrm rot="9408733">
            <a:off x="6166154" y="1234417"/>
            <a:ext cx="556109" cy="164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18"/>
        <p:cNvGrpSpPr/>
        <p:nvPr/>
      </p:nvGrpSpPr>
      <p:grpSpPr>
        <a:xfrm>
          <a:off x="0" y="0"/>
          <a:ext cx="0" cy="0"/>
          <a:chOff x="0" y="0"/>
          <a:chExt cx="0" cy="0"/>
        </a:xfrm>
      </p:grpSpPr>
      <p:sp>
        <p:nvSpPr>
          <p:cNvPr id="1519" name="Google Shape;1519;p60"/>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6"/>
                </a:solidFill>
              </a:rPr>
              <a:t>05</a:t>
            </a:r>
            <a:endParaRPr dirty="0">
              <a:solidFill>
                <a:schemeClr val="accent6"/>
              </a:solidFill>
            </a:endParaRPr>
          </a:p>
        </p:txBody>
      </p:sp>
      <p:sp>
        <p:nvSpPr>
          <p:cNvPr id="1520" name="Google Shape;1520;p60"/>
          <p:cNvSpPr txBox="1">
            <a:spLocks noGrp="1"/>
          </p:cNvSpPr>
          <p:nvPr>
            <p:ph type="title" idx="2"/>
          </p:nvPr>
        </p:nvSpPr>
        <p:spPr>
          <a:xfrm>
            <a:off x="3216900" y="2879675"/>
            <a:ext cx="2867268"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dirty="0" smtClean="0">
                <a:solidFill>
                  <a:schemeClr val="accent6"/>
                </a:solidFill>
                <a:latin typeface="微軟正黑體" pitchFamily="34" charset="-120"/>
                <a:ea typeface="微軟正黑體" pitchFamily="34" charset="-120"/>
              </a:rPr>
              <a:t>指標及策略訂閱</a:t>
            </a:r>
            <a:endParaRPr dirty="0">
              <a:solidFill>
                <a:schemeClr val="accent6"/>
              </a:solidFill>
              <a:latin typeface="微軟正黑體" pitchFamily="34" charset="-120"/>
              <a:ea typeface="微軟正黑體" pitchFamily="34" charset="-120"/>
            </a:endParaRPr>
          </a:p>
        </p:txBody>
      </p:sp>
      <p:grpSp>
        <p:nvGrpSpPr>
          <p:cNvPr id="1521" name="Google Shape;1521;p60"/>
          <p:cNvGrpSpPr/>
          <p:nvPr/>
        </p:nvGrpSpPr>
        <p:grpSpPr>
          <a:xfrm>
            <a:off x="6846072" y="1383073"/>
            <a:ext cx="1828998" cy="2405007"/>
            <a:chOff x="1809575" y="238125"/>
            <a:chExt cx="3981275" cy="5219200"/>
          </a:xfrm>
        </p:grpSpPr>
        <p:sp>
          <p:nvSpPr>
            <p:cNvPr id="1522" name="Google Shape;1522;p60"/>
            <p:cNvSpPr/>
            <p:nvPr/>
          </p:nvSpPr>
          <p:spPr>
            <a:xfrm>
              <a:off x="1809575" y="238125"/>
              <a:ext cx="3981275" cy="5219200"/>
            </a:xfrm>
            <a:custGeom>
              <a:avLst/>
              <a:gdLst/>
              <a:ahLst/>
              <a:cxnLst/>
              <a:rect l="l" t="t" r="r" b="b"/>
              <a:pathLst>
                <a:path w="159251" h="208768" extrusionOk="0">
                  <a:moveTo>
                    <a:pt x="0" y="0"/>
                  </a:moveTo>
                  <a:lnTo>
                    <a:pt x="0" y="208767"/>
                  </a:lnTo>
                  <a:lnTo>
                    <a:pt x="159251" y="208767"/>
                  </a:lnTo>
                  <a:lnTo>
                    <a:pt x="159251" y="39633"/>
                  </a:lnTo>
                  <a:lnTo>
                    <a:pt x="120759" y="0"/>
                  </a:lnTo>
                  <a:close/>
                </a:path>
              </a:pathLst>
            </a:custGeom>
            <a:solidFill>
              <a:srgbClr val="D26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0"/>
            <p:cNvSpPr/>
            <p:nvPr/>
          </p:nvSpPr>
          <p:spPr>
            <a:xfrm>
              <a:off x="3805900" y="238125"/>
              <a:ext cx="1984950" cy="5219200"/>
            </a:xfrm>
            <a:custGeom>
              <a:avLst/>
              <a:gdLst/>
              <a:ahLst/>
              <a:cxnLst/>
              <a:rect l="l" t="t" r="r" b="b"/>
              <a:pathLst>
                <a:path w="79398" h="208768" extrusionOk="0">
                  <a:moveTo>
                    <a:pt x="1" y="0"/>
                  </a:moveTo>
                  <a:lnTo>
                    <a:pt x="1" y="208767"/>
                  </a:lnTo>
                  <a:lnTo>
                    <a:pt x="79398" y="208767"/>
                  </a:lnTo>
                  <a:lnTo>
                    <a:pt x="79398" y="39633"/>
                  </a:lnTo>
                  <a:lnTo>
                    <a:pt x="40906" y="0"/>
                  </a:lnTo>
                  <a:close/>
                </a:path>
              </a:pathLst>
            </a:custGeom>
            <a:solidFill>
              <a:srgbClr val="AB3F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0"/>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FFD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0"/>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D26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0"/>
            <p:cNvSpPr/>
            <p:nvPr/>
          </p:nvSpPr>
          <p:spPr>
            <a:xfrm>
              <a:off x="2479925" y="1950650"/>
              <a:ext cx="2654450" cy="1450800"/>
            </a:xfrm>
            <a:custGeom>
              <a:avLst/>
              <a:gdLst/>
              <a:ahLst/>
              <a:cxnLst/>
              <a:rect l="l" t="t" r="r" b="b"/>
              <a:pathLst>
                <a:path w="106178" h="58032" extrusionOk="0">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0"/>
            <p:cNvSpPr/>
            <p:nvPr/>
          </p:nvSpPr>
          <p:spPr>
            <a:xfrm>
              <a:off x="2483175" y="3714575"/>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0"/>
            <p:cNvSpPr/>
            <p:nvPr/>
          </p:nvSpPr>
          <p:spPr>
            <a:xfrm>
              <a:off x="2483175" y="4326200"/>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0"/>
            <p:cNvSpPr/>
            <p:nvPr/>
          </p:nvSpPr>
          <p:spPr>
            <a:xfrm>
              <a:off x="3815700" y="1950650"/>
              <a:ext cx="1318675" cy="1450800"/>
            </a:xfrm>
            <a:custGeom>
              <a:avLst/>
              <a:gdLst/>
              <a:ahLst/>
              <a:cxnLst/>
              <a:rect l="l" t="t" r="r" b="b"/>
              <a:pathLst>
                <a:path w="52747" h="58032" extrusionOk="0">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a:off x="3815700" y="3714575"/>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0"/>
            <p:cNvSpPr/>
            <p:nvPr/>
          </p:nvSpPr>
          <p:spPr>
            <a:xfrm>
              <a:off x="3815700" y="4326200"/>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pic>
        <p:nvPicPr>
          <p:cNvPr id="11" name="圖片 10" descr="訂閱.png"/>
          <p:cNvPicPr>
            <a:picLocks noChangeAspect="1"/>
          </p:cNvPicPr>
          <p:nvPr/>
        </p:nvPicPr>
        <p:blipFill>
          <a:blip r:embed="rId3" cstate="print"/>
          <a:stretch>
            <a:fillRect/>
          </a:stretch>
        </p:blipFill>
        <p:spPr>
          <a:xfrm>
            <a:off x="755576" y="555526"/>
            <a:ext cx="4625722" cy="4083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64" name="Google Shape;864;p36"/>
          <p:cNvSpPr txBox="1">
            <a:spLocks noGrp="1"/>
          </p:cNvSpPr>
          <p:nvPr>
            <p:ph type="title"/>
          </p:nvPr>
        </p:nvSpPr>
        <p:spPr>
          <a:xfrm>
            <a:off x="5724128" y="486882"/>
            <a:ext cx="7704000" cy="572700"/>
          </a:xfrm>
          <a:prstGeom prst="rect">
            <a:avLst/>
          </a:prstGeom>
        </p:spPr>
        <p:txBody>
          <a:bodyPr spcFirstLastPara="1" wrap="square" lIns="91425" tIns="91425" rIns="91425" bIns="91425" anchor="t" anchorCtr="0">
            <a:noAutofit/>
          </a:bodyPr>
          <a:lstStyle/>
          <a:p>
            <a:r>
              <a:rPr lang="zh-TW" altLang="en-US" dirty="0" smtClean="0">
                <a:latin typeface="微軟正黑體" pitchFamily="34" charset="-120"/>
                <a:ea typeface="微軟正黑體" pitchFamily="34" charset="-120"/>
              </a:rPr>
              <a:t>訂閱策略及指標</a:t>
            </a:r>
            <a:endParaRPr dirty="0"/>
          </a:p>
        </p:txBody>
      </p:sp>
      <p:sp>
        <p:nvSpPr>
          <p:cNvPr id="865" name="Google Shape;865;p36"/>
          <p:cNvSpPr txBox="1"/>
          <p:nvPr/>
        </p:nvSpPr>
        <p:spPr>
          <a:xfrm>
            <a:off x="3347864" y="4731990"/>
            <a:ext cx="2016224" cy="292622"/>
          </a:xfrm>
          <a:prstGeom prst="rect">
            <a:avLst/>
          </a:prstGeom>
          <a:noFill/>
          <a:ln>
            <a:noFill/>
          </a:ln>
        </p:spPr>
        <p:txBody>
          <a:bodyPr spcFirstLastPara="1" wrap="square" lIns="91425" tIns="91425" rIns="91425" bIns="91425" anchor="ctr" anchorCtr="0">
            <a:noAutofit/>
          </a:bodyPr>
          <a:lstStyle/>
          <a:p>
            <a:pPr lvl="0">
              <a:spcAft>
                <a:spcPts val="1600"/>
              </a:spcAft>
            </a:pPr>
            <a:r>
              <a:rPr lang="zh-TW" altLang="en-US" sz="1100" dirty="0" smtClean="0">
                <a:solidFill>
                  <a:schemeClr val="dk1"/>
                </a:solidFill>
                <a:latin typeface="微軟正黑體" pitchFamily="34" charset="-120"/>
                <a:ea typeface="微軟正黑體" pitchFamily="34" charset="-120"/>
                <a:cs typeface="Roboto"/>
                <a:sym typeface="Roboto"/>
              </a:rPr>
              <a:t>參考模板改編自「籌碼</a:t>
            </a:r>
            <a:r>
              <a:rPr lang="en-US" altLang="zh-TW" sz="1100" dirty="0" smtClean="0">
                <a:solidFill>
                  <a:schemeClr val="dk1"/>
                </a:solidFill>
                <a:latin typeface="微軟正黑體" pitchFamily="34" charset="-120"/>
                <a:ea typeface="微軟正黑體" pitchFamily="34" charset="-120"/>
                <a:cs typeface="Roboto"/>
                <a:sym typeface="Roboto"/>
              </a:rPr>
              <a:t>K</a:t>
            </a:r>
            <a:r>
              <a:rPr lang="zh-TW" altLang="en-US" sz="1100" dirty="0" smtClean="0">
                <a:solidFill>
                  <a:schemeClr val="dk1"/>
                </a:solidFill>
                <a:latin typeface="微軟正黑體" pitchFamily="34" charset="-120"/>
                <a:ea typeface="微軟正黑體" pitchFamily="34" charset="-120"/>
                <a:cs typeface="Roboto"/>
                <a:sym typeface="Roboto"/>
              </a:rPr>
              <a:t>線」</a:t>
            </a:r>
            <a:endParaRPr lang="zh-TW" altLang="en-US" sz="1100" dirty="0">
              <a:solidFill>
                <a:schemeClr val="dk1"/>
              </a:solidFill>
              <a:latin typeface="微軟正黑體" pitchFamily="34" charset="-120"/>
              <a:ea typeface="微軟正黑體" pitchFamily="34" charset="-120"/>
              <a:cs typeface="Roboto"/>
              <a:sym typeface="Roboto"/>
            </a:endParaRPr>
          </a:p>
        </p:txBody>
      </p:sp>
      <p:sp>
        <p:nvSpPr>
          <p:cNvPr id="866" name="Google Shape;866;p36"/>
          <p:cNvSpPr txBox="1"/>
          <p:nvPr/>
        </p:nvSpPr>
        <p:spPr>
          <a:xfrm>
            <a:off x="6152532" y="3507854"/>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zh-TW" altLang="en-US" b="1" dirty="0" smtClean="0">
                <a:solidFill>
                  <a:schemeClr val="dk1"/>
                </a:solidFill>
                <a:latin typeface="微軟正黑體" pitchFamily="34" charset="-120"/>
                <a:ea typeface="微軟正黑體" pitchFamily="34" charset="-120"/>
                <a:cs typeface="Roboto"/>
                <a:sym typeface="Roboto"/>
              </a:rPr>
              <a:t>可檢視策略之回測表現</a:t>
            </a:r>
            <a:endParaRPr b="1" dirty="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
        <p:nvSpPr>
          <p:cNvPr id="867" name="Google Shape;867;p36"/>
          <p:cNvSpPr txBox="1"/>
          <p:nvPr/>
        </p:nvSpPr>
        <p:spPr>
          <a:xfrm>
            <a:off x="6116100" y="2439548"/>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altLang="en-US" b="1" dirty="0" smtClean="0">
                <a:solidFill>
                  <a:schemeClr val="dk1"/>
                </a:solidFill>
                <a:latin typeface="微軟正黑體" pitchFamily="34" charset="-120"/>
                <a:ea typeface="微軟正黑體" pitchFamily="34" charset="-120"/>
                <a:cs typeface="Roboto"/>
                <a:sym typeface="Roboto"/>
              </a:rPr>
              <a:t>訂閱該指標或策略後，</a:t>
            </a:r>
            <a:endParaRPr lang="en-US" altLang="zh-TW" b="1" dirty="0" smtClean="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None/>
            </a:pPr>
            <a:r>
              <a:rPr lang="zh-TW" altLang="en-US" b="1" dirty="0" smtClean="0">
                <a:solidFill>
                  <a:schemeClr val="dk1"/>
                </a:solidFill>
                <a:latin typeface="微軟正黑體" pitchFamily="34" charset="-120"/>
                <a:ea typeface="微軟正黑體" pitchFamily="34" charset="-120"/>
                <a:cs typeface="Roboto"/>
                <a:sym typeface="Roboto"/>
              </a:rPr>
              <a:t>將收到指標</a:t>
            </a:r>
            <a:r>
              <a:rPr lang="en-US" altLang="zh-TW" b="1" dirty="0" smtClean="0">
                <a:solidFill>
                  <a:schemeClr val="dk1"/>
                </a:solidFill>
                <a:latin typeface="微軟正黑體" pitchFamily="34" charset="-120"/>
                <a:ea typeface="微軟正黑體" pitchFamily="34" charset="-120"/>
                <a:cs typeface="Roboto"/>
                <a:sym typeface="Roboto"/>
              </a:rPr>
              <a:t>/</a:t>
            </a:r>
            <a:r>
              <a:rPr lang="zh-TW" altLang="en-US" b="1" dirty="0" smtClean="0">
                <a:solidFill>
                  <a:schemeClr val="dk1"/>
                </a:solidFill>
                <a:latin typeface="微軟正黑體" pitchFamily="34" charset="-120"/>
                <a:ea typeface="微軟正黑體" pitchFamily="34" charset="-120"/>
                <a:cs typeface="Roboto"/>
                <a:sym typeface="Roboto"/>
              </a:rPr>
              <a:t>交易信號</a:t>
            </a:r>
            <a:endParaRPr b="1" dirty="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None/>
            </a:pPr>
            <a:endParaRPr dirty="0">
              <a:solidFill>
                <a:schemeClr val="dk1"/>
              </a:solidFill>
              <a:latin typeface="Roboto"/>
              <a:ea typeface="Roboto"/>
              <a:cs typeface="Roboto"/>
              <a:sym typeface="Roboto"/>
            </a:endParaRPr>
          </a:p>
        </p:txBody>
      </p:sp>
      <p:sp>
        <p:nvSpPr>
          <p:cNvPr id="868" name="Google Shape;868;p36"/>
          <p:cNvSpPr txBox="1"/>
          <p:nvPr/>
        </p:nvSpPr>
        <p:spPr>
          <a:xfrm>
            <a:off x="6156176" y="1491630"/>
            <a:ext cx="2632364" cy="5673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zh-TW" altLang="en-US" b="1" dirty="0" smtClean="0">
                <a:solidFill>
                  <a:schemeClr val="dk1"/>
                </a:solidFill>
                <a:latin typeface="微軟正黑體" pitchFamily="34" charset="-120"/>
                <a:ea typeface="微軟正黑體" pitchFamily="34" charset="-120"/>
                <a:cs typeface="Roboto"/>
                <a:sym typeface="Roboto"/>
              </a:rPr>
              <a:t>可依關鍵字搜尋策略類型，</a:t>
            </a:r>
            <a:r>
              <a:rPr lang="en-US" altLang="zh-TW" b="1" dirty="0" smtClean="0">
                <a:solidFill>
                  <a:schemeClr val="dk1"/>
                </a:solidFill>
                <a:latin typeface="微軟正黑體" pitchFamily="34" charset="-120"/>
                <a:ea typeface="微軟正黑體" pitchFamily="34" charset="-120"/>
                <a:cs typeface="Roboto"/>
                <a:sym typeface="Roboto"/>
              </a:rPr>
              <a:t/>
            </a:r>
            <a:br>
              <a:rPr lang="en-US" altLang="zh-TW" b="1" dirty="0" smtClean="0">
                <a:solidFill>
                  <a:schemeClr val="dk1"/>
                </a:solidFill>
                <a:latin typeface="微軟正黑體" pitchFamily="34" charset="-120"/>
                <a:ea typeface="微軟正黑體" pitchFamily="34" charset="-120"/>
                <a:cs typeface="Roboto"/>
                <a:sym typeface="Roboto"/>
              </a:rPr>
            </a:br>
            <a:r>
              <a:rPr lang="zh-TW" altLang="en-US" b="1" dirty="0" smtClean="0">
                <a:solidFill>
                  <a:schemeClr val="dk1"/>
                </a:solidFill>
                <a:latin typeface="微軟正黑體" pitchFamily="34" charset="-120"/>
                <a:ea typeface="微軟正黑體" pitchFamily="34" charset="-120"/>
                <a:cs typeface="Roboto"/>
                <a:sym typeface="Roboto"/>
              </a:rPr>
              <a:t>將喜愛之策略點擊右上角訂閱</a:t>
            </a:r>
            <a:endParaRPr b="1" dirty="0">
              <a:solidFill>
                <a:schemeClr val="dk1"/>
              </a:solidFill>
              <a:latin typeface="微軟正黑體" pitchFamily="34" charset="-120"/>
              <a:ea typeface="微軟正黑體" pitchFamily="34" charset="-120"/>
              <a:cs typeface="Roboto"/>
              <a:sym typeface="Roboto"/>
            </a:endParaRPr>
          </a:p>
        </p:txBody>
      </p:sp>
      <p:sp>
        <p:nvSpPr>
          <p:cNvPr id="869" name="Google Shape;869;p36"/>
          <p:cNvSpPr/>
          <p:nvPr/>
        </p:nvSpPr>
        <p:spPr>
          <a:xfrm>
            <a:off x="5782225" y="2588678"/>
            <a:ext cx="274200" cy="273900"/>
          </a:xfrm>
          <a:prstGeom prst="ellipse">
            <a:avLst/>
          </a:pr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0" name="Google Shape;870;p36"/>
          <p:cNvSpPr/>
          <p:nvPr/>
        </p:nvSpPr>
        <p:spPr>
          <a:xfrm>
            <a:off x="5782225" y="3537956"/>
            <a:ext cx="274200" cy="273900"/>
          </a:xfrm>
          <a:prstGeom prst="ellipse">
            <a:avLst/>
          </a:pr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1" name="Google Shape;871;p36"/>
          <p:cNvSpPr/>
          <p:nvPr/>
        </p:nvSpPr>
        <p:spPr>
          <a:xfrm>
            <a:off x="5782225" y="1639400"/>
            <a:ext cx="274200" cy="27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pic>
        <p:nvPicPr>
          <p:cNvPr id="13" name="圖片 12" descr="訂閱檢視.png"/>
          <p:cNvPicPr>
            <a:picLocks noChangeAspect="1"/>
          </p:cNvPicPr>
          <p:nvPr/>
        </p:nvPicPr>
        <p:blipFill>
          <a:blip r:embed="rId3" cstate="print"/>
          <a:stretch>
            <a:fillRect/>
          </a:stretch>
        </p:blipFill>
        <p:spPr>
          <a:xfrm>
            <a:off x="683568" y="1203598"/>
            <a:ext cx="6012159" cy="30729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64" name="Google Shape;864;p36"/>
          <p:cNvSpPr txBox="1">
            <a:spLocks noGrp="1"/>
          </p:cNvSpPr>
          <p:nvPr>
            <p:ph type="title"/>
          </p:nvPr>
        </p:nvSpPr>
        <p:spPr>
          <a:xfrm>
            <a:off x="683568" y="411510"/>
            <a:ext cx="7704000" cy="572700"/>
          </a:xfrm>
          <a:prstGeom prst="rect">
            <a:avLst/>
          </a:prstGeom>
        </p:spPr>
        <p:txBody>
          <a:bodyPr spcFirstLastPara="1" wrap="square" lIns="91425" tIns="91425" rIns="91425" bIns="91425" anchor="t" anchorCtr="0">
            <a:noAutofit/>
          </a:bodyPr>
          <a:lstStyle/>
          <a:p>
            <a:r>
              <a:rPr lang="zh-TW" altLang="en-US" dirty="0" smtClean="0">
                <a:latin typeface="微軟正黑體" pitchFamily="34" charset="-120"/>
                <a:ea typeface="微軟正黑體" pitchFamily="34" charset="-120"/>
              </a:rPr>
              <a:t>訂閱策略及指標</a:t>
            </a:r>
            <a:endParaRPr dirty="0"/>
          </a:p>
        </p:txBody>
      </p:sp>
      <p:sp>
        <p:nvSpPr>
          <p:cNvPr id="865" name="Google Shape;865;p36"/>
          <p:cNvSpPr txBox="1"/>
          <p:nvPr/>
        </p:nvSpPr>
        <p:spPr>
          <a:xfrm>
            <a:off x="4644008" y="4371950"/>
            <a:ext cx="2016224" cy="292622"/>
          </a:xfrm>
          <a:prstGeom prst="rect">
            <a:avLst/>
          </a:prstGeom>
          <a:noFill/>
          <a:ln>
            <a:noFill/>
          </a:ln>
        </p:spPr>
        <p:txBody>
          <a:bodyPr spcFirstLastPara="1" wrap="square" lIns="91425" tIns="91425" rIns="91425" bIns="91425" anchor="ctr" anchorCtr="0">
            <a:noAutofit/>
          </a:bodyPr>
          <a:lstStyle/>
          <a:p>
            <a:pPr lvl="0">
              <a:spcAft>
                <a:spcPts val="1600"/>
              </a:spcAft>
            </a:pPr>
            <a:r>
              <a:rPr lang="zh-TW" altLang="en-US" sz="1100" dirty="0" smtClean="0">
                <a:solidFill>
                  <a:schemeClr val="dk1"/>
                </a:solidFill>
                <a:latin typeface="微軟正黑體" pitchFamily="34" charset="-120"/>
                <a:ea typeface="微軟正黑體" pitchFamily="34" charset="-120"/>
                <a:cs typeface="Roboto"/>
                <a:sym typeface="Roboto"/>
              </a:rPr>
              <a:t>參考模板改編自「籌碼</a:t>
            </a:r>
            <a:r>
              <a:rPr lang="en-US" altLang="zh-TW" sz="1100" dirty="0" smtClean="0">
                <a:solidFill>
                  <a:schemeClr val="dk1"/>
                </a:solidFill>
                <a:latin typeface="微軟正黑體" pitchFamily="34" charset="-120"/>
                <a:ea typeface="微軟正黑體" pitchFamily="34" charset="-120"/>
                <a:cs typeface="Roboto"/>
                <a:sym typeface="Roboto"/>
              </a:rPr>
              <a:t>K</a:t>
            </a:r>
            <a:r>
              <a:rPr lang="zh-TW" altLang="en-US" sz="1100" dirty="0" smtClean="0">
                <a:solidFill>
                  <a:schemeClr val="dk1"/>
                </a:solidFill>
                <a:latin typeface="微軟正黑體" pitchFamily="34" charset="-120"/>
                <a:ea typeface="微軟正黑體" pitchFamily="34" charset="-120"/>
                <a:cs typeface="Roboto"/>
                <a:sym typeface="Roboto"/>
              </a:rPr>
              <a:t>線」</a:t>
            </a:r>
            <a:endParaRPr lang="zh-TW" altLang="en-US" sz="1100" dirty="0">
              <a:solidFill>
                <a:schemeClr val="dk1"/>
              </a:solidFill>
              <a:latin typeface="微軟正黑體" pitchFamily="34" charset="-120"/>
              <a:ea typeface="微軟正黑體" pitchFamily="34" charset="-120"/>
              <a:cs typeface="Roboto"/>
              <a:sym typeface="Roboto"/>
            </a:endParaRPr>
          </a:p>
        </p:txBody>
      </p:sp>
      <p:sp>
        <p:nvSpPr>
          <p:cNvPr id="866" name="Google Shape;866;p36"/>
          <p:cNvSpPr txBox="1"/>
          <p:nvPr/>
        </p:nvSpPr>
        <p:spPr>
          <a:xfrm>
            <a:off x="6623720" y="1923678"/>
            <a:ext cx="252028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zh-TW" altLang="en-US" b="1" dirty="0" smtClean="0">
                <a:solidFill>
                  <a:schemeClr val="bg2">
                    <a:lumMod val="25000"/>
                    <a:lumOff val="75000"/>
                  </a:schemeClr>
                </a:solidFill>
                <a:latin typeface="微軟正黑體" pitchFamily="34" charset="-120"/>
                <a:ea typeface="微軟正黑體" pitchFamily="34" charset="-120"/>
                <a:cs typeface="Roboto"/>
                <a:sym typeface="Roboto"/>
              </a:rPr>
              <a:t>可檢視訂閱策略之回測表現</a:t>
            </a:r>
            <a:endParaRPr b="1" dirty="0">
              <a:solidFill>
                <a:schemeClr val="bg2">
                  <a:lumMod val="25000"/>
                  <a:lumOff val="75000"/>
                </a:schemeClr>
              </a:solidFill>
              <a:latin typeface="微軟正黑體" pitchFamily="34" charset="-120"/>
              <a:ea typeface="微軟正黑體" pitchFamily="34" charset="-120"/>
              <a:cs typeface="Roboto"/>
              <a:sym typeface="Roboto"/>
            </a:endParaRP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
        <p:nvSpPr>
          <p:cNvPr id="868" name="Google Shape;868;p36"/>
          <p:cNvSpPr txBox="1"/>
          <p:nvPr/>
        </p:nvSpPr>
        <p:spPr>
          <a:xfrm>
            <a:off x="2411760" y="3579862"/>
            <a:ext cx="2880320" cy="5673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zh-TW" altLang="en-US" b="1" dirty="0" smtClean="0">
                <a:solidFill>
                  <a:schemeClr val="accent1">
                    <a:lumMod val="50000"/>
                  </a:schemeClr>
                </a:solidFill>
                <a:latin typeface="微軟正黑體" pitchFamily="34" charset="-120"/>
                <a:ea typeface="微軟正黑體" pitchFamily="34" charset="-120"/>
                <a:cs typeface="Roboto"/>
                <a:sym typeface="Roboto"/>
              </a:rPr>
              <a:t>可檢視訂閱之策略每日結果回報</a:t>
            </a:r>
            <a:endParaRPr b="1" dirty="0">
              <a:solidFill>
                <a:schemeClr val="accent1">
                  <a:lumMod val="50000"/>
                </a:schemeClr>
              </a:solidFill>
              <a:latin typeface="微軟正黑體" pitchFamily="34" charset="-120"/>
              <a:ea typeface="微軟正黑體" pitchFamily="34" charset="-120"/>
              <a:cs typeface="Roboto"/>
              <a:sym typeface="Roboto"/>
            </a:endParaRPr>
          </a:p>
        </p:txBody>
      </p:sp>
      <p:sp>
        <p:nvSpPr>
          <p:cNvPr id="14" name="向右箭號 13"/>
          <p:cNvSpPr/>
          <p:nvPr/>
        </p:nvSpPr>
        <p:spPr>
          <a:xfrm rot="18473096">
            <a:off x="3374400" y="3290521"/>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向右箭號 14"/>
          <p:cNvSpPr/>
          <p:nvPr/>
        </p:nvSpPr>
        <p:spPr>
          <a:xfrm rot="11732673">
            <a:off x="4553106" y="1768806"/>
            <a:ext cx="20882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Google Shape;866;p36"/>
          <p:cNvSpPr txBox="1"/>
          <p:nvPr/>
        </p:nvSpPr>
        <p:spPr>
          <a:xfrm>
            <a:off x="6660232" y="2643758"/>
            <a:ext cx="2520280" cy="93610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zh-TW" altLang="en-US" b="1" dirty="0" smtClean="0">
                <a:solidFill>
                  <a:schemeClr val="bg2">
                    <a:lumMod val="25000"/>
                    <a:lumOff val="75000"/>
                  </a:schemeClr>
                </a:solidFill>
                <a:latin typeface="微軟正黑體" pitchFamily="34" charset="-120"/>
                <a:ea typeface="微軟正黑體" pitchFamily="34" charset="-120"/>
                <a:cs typeface="Roboto"/>
                <a:sym typeface="Roboto"/>
              </a:rPr>
              <a:t>非該策略開發者本人，無法看見策略之程式碼或全貌，僅能檢視開發者提供之說明，保護策略開發者。</a:t>
            </a:r>
            <a:endParaRPr b="1" dirty="0">
              <a:solidFill>
                <a:schemeClr val="bg2">
                  <a:lumMod val="25000"/>
                  <a:lumOff val="75000"/>
                </a:schemeClr>
              </a:solidFill>
              <a:latin typeface="微軟正黑體" pitchFamily="34" charset="-120"/>
              <a:ea typeface="微軟正黑體" pitchFamily="34" charset="-120"/>
              <a:cs typeface="Roboto"/>
              <a:sym typeface="Roboto"/>
            </a:endParaRP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449"/>
        <p:cNvGrpSpPr/>
        <p:nvPr/>
      </p:nvGrpSpPr>
      <p:grpSpPr>
        <a:xfrm>
          <a:off x="0" y="0"/>
          <a:ext cx="0" cy="0"/>
          <a:chOff x="0" y="0"/>
          <a:chExt cx="0" cy="0"/>
        </a:xfrm>
      </p:grpSpPr>
      <p:sp>
        <p:nvSpPr>
          <p:cNvPr id="1450" name="Google Shape;1450;p5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5"/>
                </a:solidFill>
              </a:rPr>
              <a:t>06</a:t>
            </a:r>
            <a:endParaRPr dirty="0">
              <a:solidFill>
                <a:schemeClr val="accent5"/>
              </a:solidFill>
            </a:endParaRPr>
          </a:p>
        </p:txBody>
      </p:sp>
      <p:sp>
        <p:nvSpPr>
          <p:cNvPr id="1451" name="Google Shape;1451;p58"/>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dirty="0" smtClean="0">
                <a:solidFill>
                  <a:schemeClr val="accent5"/>
                </a:solidFill>
                <a:latin typeface="微軟正黑體" pitchFamily="34" charset="-120"/>
                <a:ea typeface="微軟正黑體" pitchFamily="34" charset="-120"/>
              </a:rPr>
              <a:t>討論區</a:t>
            </a:r>
            <a:endParaRPr dirty="0">
              <a:solidFill>
                <a:schemeClr val="accent5"/>
              </a:solidFill>
              <a:latin typeface="微軟正黑體" pitchFamily="34" charset="-120"/>
              <a:ea typeface="微軟正黑體" pitchFamily="34" charset="-120"/>
            </a:endParaRPr>
          </a:p>
        </p:txBody>
      </p:sp>
      <p:grpSp>
        <p:nvGrpSpPr>
          <p:cNvPr id="1452" name="Google Shape;1452;p58"/>
          <p:cNvGrpSpPr/>
          <p:nvPr/>
        </p:nvGrpSpPr>
        <p:grpSpPr>
          <a:xfrm>
            <a:off x="6293268" y="1146387"/>
            <a:ext cx="2850726" cy="2850726"/>
            <a:chOff x="1435250" y="482750"/>
            <a:chExt cx="4729925" cy="4729925"/>
          </a:xfrm>
        </p:grpSpPr>
        <p:sp>
          <p:nvSpPr>
            <p:cNvPr id="1453" name="Google Shape;1453;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pic>
        <p:nvPicPr>
          <p:cNvPr id="9" name="圖片 8" descr="資料庫範例.png"/>
          <p:cNvPicPr>
            <a:picLocks noChangeAspect="1"/>
          </p:cNvPicPr>
          <p:nvPr/>
        </p:nvPicPr>
        <p:blipFill>
          <a:blip r:embed="rId3" cstate="print"/>
          <a:stretch>
            <a:fillRect/>
          </a:stretch>
        </p:blipFill>
        <p:spPr>
          <a:xfrm>
            <a:off x="746620" y="267494"/>
            <a:ext cx="3750312" cy="44439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64" name="Google Shape;864;p36"/>
          <p:cNvSpPr txBox="1">
            <a:spLocks noGrp="1"/>
          </p:cNvSpPr>
          <p:nvPr>
            <p:ph type="title"/>
          </p:nvPr>
        </p:nvSpPr>
        <p:spPr>
          <a:xfrm>
            <a:off x="4932040" y="267494"/>
            <a:ext cx="7704000" cy="572700"/>
          </a:xfrm>
          <a:prstGeom prst="rect">
            <a:avLst/>
          </a:prstGeom>
        </p:spPr>
        <p:txBody>
          <a:bodyPr spcFirstLastPara="1" wrap="square" lIns="91425" tIns="91425" rIns="91425" bIns="91425" anchor="t" anchorCtr="0">
            <a:noAutofit/>
          </a:bodyPr>
          <a:lstStyle/>
          <a:p>
            <a:r>
              <a:rPr lang="zh-TW" altLang="en-US" dirty="0" smtClean="0">
                <a:latin typeface="微軟正黑體" pitchFamily="34" charset="-120"/>
                <a:ea typeface="微軟正黑體" pitchFamily="34" charset="-120"/>
              </a:rPr>
              <a:t>策略討論區</a:t>
            </a:r>
            <a:endParaRPr dirty="0"/>
          </a:p>
        </p:txBody>
      </p:sp>
      <p:sp>
        <p:nvSpPr>
          <p:cNvPr id="865" name="Google Shape;865;p36"/>
          <p:cNvSpPr txBox="1"/>
          <p:nvPr/>
        </p:nvSpPr>
        <p:spPr>
          <a:xfrm>
            <a:off x="3491880" y="4659982"/>
            <a:ext cx="2808312" cy="416100"/>
          </a:xfrm>
          <a:prstGeom prst="rect">
            <a:avLst/>
          </a:prstGeom>
          <a:noFill/>
          <a:ln>
            <a:noFill/>
          </a:ln>
        </p:spPr>
        <p:txBody>
          <a:bodyPr spcFirstLastPara="1" wrap="square" lIns="91425" tIns="91425" rIns="91425" bIns="91425" anchor="ctr" anchorCtr="0">
            <a:noAutofit/>
          </a:bodyPr>
          <a:lstStyle/>
          <a:p>
            <a:r>
              <a:rPr lang="zh-TW" altLang="en-US" sz="1100" dirty="0" smtClean="0">
                <a:solidFill>
                  <a:schemeClr val="dk1"/>
                </a:solidFill>
                <a:latin typeface="微軟正黑體" pitchFamily="34" charset="-120"/>
                <a:ea typeface="微軟正黑體" pitchFamily="34" charset="-120"/>
                <a:cs typeface="Roboto"/>
                <a:sym typeface="Roboto"/>
              </a:rPr>
              <a:t>參考模板改編自「股市爆料同學會」</a:t>
            </a:r>
          </a:p>
        </p:txBody>
      </p:sp>
      <p:sp>
        <p:nvSpPr>
          <p:cNvPr id="10" name="Google Shape;867;p36"/>
          <p:cNvSpPr txBox="1"/>
          <p:nvPr/>
        </p:nvSpPr>
        <p:spPr>
          <a:xfrm>
            <a:off x="4860032" y="2715766"/>
            <a:ext cx="3816424" cy="4320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altLang="en-US" b="1" dirty="0" smtClean="0">
                <a:solidFill>
                  <a:schemeClr val="dk1"/>
                </a:solidFill>
                <a:latin typeface="微軟正黑體" pitchFamily="34" charset="-120"/>
                <a:ea typeface="微軟正黑體" pitchFamily="34" charset="-120"/>
                <a:cs typeface="Roboto"/>
                <a:sym typeface="Roboto"/>
              </a:rPr>
              <a:t>可瀏覽他人對此策略之意見分享</a:t>
            </a:r>
            <a:endParaRPr b="1" dirty="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None/>
            </a:pPr>
            <a:endParaRPr dirty="0">
              <a:solidFill>
                <a:schemeClr val="dk1"/>
              </a:solidFill>
              <a:latin typeface="Roboto"/>
              <a:ea typeface="Roboto"/>
              <a:cs typeface="Roboto"/>
              <a:sym typeface="Roboto"/>
            </a:endParaRPr>
          </a:p>
        </p:txBody>
      </p:sp>
      <p:sp>
        <p:nvSpPr>
          <p:cNvPr id="14" name="向右箭號 13"/>
          <p:cNvSpPr/>
          <p:nvPr/>
        </p:nvSpPr>
        <p:spPr>
          <a:xfrm rot="10800000">
            <a:off x="4139952" y="2859782"/>
            <a:ext cx="57606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Google Shape;867;p36"/>
          <p:cNvSpPr txBox="1"/>
          <p:nvPr/>
        </p:nvSpPr>
        <p:spPr>
          <a:xfrm>
            <a:off x="5076056" y="1779662"/>
            <a:ext cx="3816424" cy="4320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altLang="en-US" b="1" dirty="0" smtClean="0">
                <a:solidFill>
                  <a:schemeClr val="dk1"/>
                </a:solidFill>
                <a:latin typeface="微軟正黑體" pitchFamily="34" charset="-120"/>
                <a:ea typeface="微軟正黑體" pitchFamily="34" charset="-120"/>
                <a:cs typeface="Roboto"/>
                <a:sym typeface="Roboto"/>
              </a:rPr>
              <a:t>可針對選取之交易策略進行意見分享</a:t>
            </a:r>
            <a:endParaRPr b="1" dirty="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None/>
            </a:pPr>
            <a:endParaRPr dirty="0">
              <a:solidFill>
                <a:schemeClr val="dk1"/>
              </a:solidFill>
              <a:latin typeface="Roboto"/>
              <a:ea typeface="Roboto"/>
              <a:cs typeface="Roboto"/>
              <a:sym typeface="Roboto"/>
            </a:endParaRPr>
          </a:p>
        </p:txBody>
      </p:sp>
      <p:sp>
        <p:nvSpPr>
          <p:cNvPr id="16" name="向右箭號 15"/>
          <p:cNvSpPr/>
          <p:nvPr/>
        </p:nvSpPr>
        <p:spPr>
          <a:xfrm rot="11513789" flipV="1">
            <a:off x="4007897" y="1667450"/>
            <a:ext cx="1030457" cy="223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37" name="標題 36"/>
          <p:cNvSpPr>
            <a:spLocks noGrp="1"/>
          </p:cNvSpPr>
          <p:nvPr>
            <p:ph type="title"/>
          </p:nvPr>
        </p:nvSpPr>
        <p:spPr>
          <a:xfrm>
            <a:off x="3203848" y="1995686"/>
            <a:ext cx="1499116" cy="1234800"/>
          </a:xfrm>
        </p:spPr>
        <p:txBody>
          <a:bodyPr/>
          <a:lstStyle/>
          <a:p>
            <a:r>
              <a:rPr lang="zh-TW" altLang="en-US" dirty="0" smtClean="0">
                <a:solidFill>
                  <a:schemeClr val="accent4">
                    <a:lumMod val="40000"/>
                    <a:lumOff val="60000"/>
                  </a:schemeClr>
                </a:solidFill>
                <a:latin typeface="微軟正黑體" pitchFamily="34" charset="-120"/>
                <a:ea typeface="微軟正黑體" pitchFamily="34" charset="-120"/>
              </a:rPr>
              <a:t>比較表</a:t>
            </a:r>
            <a:endParaRPr lang="zh-TW" altLang="en-US" dirty="0">
              <a:solidFill>
                <a:schemeClr val="accent4">
                  <a:lumMod val="40000"/>
                  <a:lumOff val="60000"/>
                </a:schemeClr>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graphicFrame>
        <p:nvGraphicFramePr>
          <p:cNvPr id="1114" name="Google Shape;1114;p47"/>
          <p:cNvGraphicFramePr/>
          <p:nvPr/>
        </p:nvGraphicFramePr>
        <p:xfrm>
          <a:off x="1403648" y="1419622"/>
          <a:ext cx="6075750" cy="2830509"/>
        </p:xfrm>
        <a:graphic>
          <a:graphicData uri="http://schemas.openxmlformats.org/drawingml/2006/table">
            <a:tbl>
              <a:tblPr>
                <a:noFill/>
              </a:tblPr>
              <a:tblGrid>
                <a:gridCol w="1215150"/>
                <a:gridCol w="1215150"/>
                <a:gridCol w="1215150"/>
                <a:gridCol w="1215150"/>
                <a:gridCol w="1215150"/>
              </a:tblGrid>
              <a:tr h="810304">
                <a:tc>
                  <a:txBody>
                    <a:bodyPr/>
                    <a:lstStyle/>
                    <a:p>
                      <a:pPr marL="0" lvl="0" indent="0" algn="l" rtl="0">
                        <a:spcBef>
                          <a:spcPts val="0"/>
                        </a:spcBef>
                        <a:spcAft>
                          <a:spcPts val="0"/>
                        </a:spcAft>
                        <a:buNone/>
                      </a:pPr>
                      <a:endParaRPr lang="en-US" dirty="0" smtClean="0"/>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dirty="0" smtClean="0">
                          <a:solidFill>
                            <a:schemeClr val="accent1"/>
                          </a:solidFill>
                          <a:latin typeface="Oswald"/>
                          <a:ea typeface="Oswald"/>
                          <a:cs typeface="Oswald"/>
                          <a:sym typeface="Oswald"/>
                        </a:rPr>
                        <a:t>BRAY</a:t>
                      </a:r>
                      <a:endParaRPr dirty="0">
                        <a:solidFill>
                          <a:schemeClr val="accent1"/>
                        </a:solidFill>
                        <a:latin typeface="Oswald"/>
                        <a:ea typeface="Oswald"/>
                        <a:cs typeface="Oswald"/>
                        <a:sym typeface="Oswald"/>
                      </a:endParaRPr>
                    </a:p>
                  </a:txBody>
                  <a:tcPr marL="91425" marR="91425" marT="91425" marB="91425" anchor="b">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zh-TW" altLang="en-US" dirty="0" smtClean="0">
                          <a:solidFill>
                            <a:schemeClr val="accent2"/>
                          </a:solidFill>
                          <a:latin typeface="微軟正黑體" pitchFamily="34" charset="-120"/>
                          <a:ea typeface="微軟正黑體" pitchFamily="34" charset="-120"/>
                          <a:cs typeface="Oswald"/>
                          <a:sym typeface="Oswald"/>
                        </a:rPr>
                        <a:t>籌碼</a:t>
                      </a:r>
                      <a:r>
                        <a:rPr lang="en-US" altLang="zh-TW" dirty="0" smtClean="0">
                          <a:solidFill>
                            <a:schemeClr val="accent2"/>
                          </a:solidFill>
                          <a:latin typeface="Oswald"/>
                          <a:ea typeface="Oswald"/>
                          <a:cs typeface="Oswald"/>
                          <a:sym typeface="Oswald"/>
                        </a:rPr>
                        <a:t>K</a:t>
                      </a:r>
                      <a:endParaRPr dirty="0">
                        <a:solidFill>
                          <a:schemeClr val="accent2"/>
                        </a:solidFill>
                        <a:latin typeface="Oswald"/>
                        <a:ea typeface="Oswald"/>
                        <a:cs typeface="Oswald"/>
                        <a:sym typeface="Oswald"/>
                      </a:endParaRPr>
                    </a:p>
                  </a:txBody>
                  <a:tcPr marL="91425" marR="91425" marT="91425" marB="91425" anchor="b">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solidFill>
                            <a:schemeClr val="accent6"/>
                          </a:solidFill>
                          <a:latin typeface="Oswald"/>
                          <a:ea typeface="Oswald"/>
                          <a:cs typeface="Oswald"/>
                          <a:sym typeface="Oswald"/>
                        </a:rPr>
                        <a:t>XQ</a:t>
                      </a:r>
                      <a:endParaRPr dirty="0">
                        <a:solidFill>
                          <a:schemeClr val="accent6"/>
                        </a:solidFill>
                        <a:latin typeface="Oswald"/>
                        <a:ea typeface="Oswald"/>
                        <a:cs typeface="Oswald"/>
                        <a:sym typeface="Oswald"/>
                      </a:endParaRPr>
                    </a:p>
                  </a:txBody>
                  <a:tcPr marL="91425" marR="91425" marT="91425" marB="91425" anchor="b">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solidFill>
                            <a:schemeClr val="accent4"/>
                          </a:solidFill>
                          <a:latin typeface="Oswald"/>
                          <a:ea typeface="Oswald"/>
                          <a:cs typeface="Oswald"/>
                          <a:sym typeface="Oswald"/>
                        </a:rPr>
                        <a:t>MC</a:t>
                      </a:r>
                      <a:endParaRPr dirty="0">
                        <a:solidFill>
                          <a:schemeClr val="accent4"/>
                        </a:solidFill>
                        <a:latin typeface="Oswald"/>
                        <a:ea typeface="Oswald"/>
                        <a:cs typeface="Oswald"/>
                        <a:sym typeface="Oswald"/>
                      </a:endParaRPr>
                    </a:p>
                  </a:txBody>
                  <a:tcPr marL="91425" marR="91425" marT="91425" marB="91425" anchor="b">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r>
              <a:tr h="404041">
                <a:tc>
                  <a:txBody>
                    <a:bodyPr/>
                    <a:lstStyle/>
                    <a:p>
                      <a:pPr marL="0" lvl="0" indent="0" algn="ctr" rtl="0">
                        <a:spcBef>
                          <a:spcPts val="0"/>
                        </a:spcBef>
                        <a:spcAft>
                          <a:spcPts val="0"/>
                        </a:spcAft>
                        <a:buNone/>
                      </a:pPr>
                      <a:r>
                        <a:rPr lang="zh-TW" altLang="en-US" sz="1200" dirty="0" smtClean="0">
                          <a:latin typeface="微軟正黑體" pitchFamily="34" charset="-120"/>
                          <a:ea typeface="微軟正黑體" pitchFamily="34" charset="-120"/>
                        </a:rPr>
                        <a:t>開源程式語言</a:t>
                      </a:r>
                      <a:endParaRPr sz="1200" dirty="0">
                        <a:latin typeface="微軟正黑體" pitchFamily="34" charset="-120"/>
                        <a:ea typeface="微軟正黑體" pitchFamily="34" charset="-120"/>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endParaRPr dirty="0">
                        <a:solidFill>
                          <a:schemeClr val="dk1"/>
                        </a:solidFill>
                      </a:endParaRPr>
                    </a:p>
                  </a:txBody>
                  <a:tcPr marL="91425" marR="91425" marT="91425" marB="91425">
                    <a:lnL w="12700" cap="flat" cmpd="sng" algn="ctr">
                      <a:solidFill>
                        <a:schemeClr val="tx1"/>
                      </a:solidFill>
                      <a:prstDash val="solid"/>
                      <a:round/>
                      <a:headEnd type="none" w="med" len="med"/>
                      <a:tailEnd type="none" w="med" len="med"/>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404041">
                <a:tc>
                  <a:txBody>
                    <a:bodyPr/>
                    <a:lstStyle/>
                    <a:p>
                      <a:pPr marL="0" lvl="0" indent="0" algn="ctr" rtl="0">
                        <a:spcBef>
                          <a:spcPts val="0"/>
                        </a:spcBef>
                        <a:spcAft>
                          <a:spcPts val="0"/>
                        </a:spcAft>
                        <a:buNone/>
                      </a:pPr>
                      <a:r>
                        <a:rPr lang="zh-TW" altLang="en-US" sz="1200" dirty="0" smtClean="0">
                          <a:latin typeface="微軟正黑體" pitchFamily="34" charset="-120"/>
                          <a:ea typeface="微軟正黑體" pitchFamily="34" charset="-120"/>
                        </a:rPr>
                        <a:t>內建資料庫</a:t>
                      </a:r>
                      <a:endParaRPr sz="1200" dirty="0">
                        <a:latin typeface="微軟正黑體" pitchFamily="34" charset="-120"/>
                        <a:ea typeface="微軟正黑體" pitchFamily="34" charset="-120"/>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endParaRPr dirty="0">
                        <a:solidFill>
                          <a:schemeClr val="dk1"/>
                        </a:solidFill>
                      </a:endParaRPr>
                    </a:p>
                  </a:txBody>
                  <a:tcPr marL="91425" marR="91425" marT="91425" marB="91425">
                    <a:lnL w="12700" cap="flat" cmpd="sng" algn="ctr">
                      <a:solidFill>
                        <a:schemeClr val="tx1"/>
                      </a:solidFill>
                      <a:prstDash val="solid"/>
                      <a:round/>
                      <a:headEnd type="none" w="med" len="med"/>
                      <a:tailEnd type="none" w="med" len="med"/>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dk1"/>
                        </a:solidFill>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dk1"/>
                        </a:solidFill>
                      </a:endParaRP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404041">
                <a:tc>
                  <a:txBody>
                    <a:bodyPr/>
                    <a:lstStyle/>
                    <a:p>
                      <a:pPr marL="0" lvl="0" indent="0" algn="ctr" rtl="0">
                        <a:spcBef>
                          <a:spcPts val="0"/>
                        </a:spcBef>
                        <a:spcAft>
                          <a:spcPts val="0"/>
                        </a:spcAft>
                        <a:buNone/>
                      </a:pPr>
                      <a:r>
                        <a:rPr lang="zh-TW" altLang="en-US" sz="1200" dirty="0" smtClean="0">
                          <a:solidFill>
                            <a:schemeClr val="dk1"/>
                          </a:solidFill>
                          <a:latin typeface="微軟正黑體" pitchFamily="34" charset="-120"/>
                          <a:ea typeface="微軟正黑體" pitchFamily="34" charset="-120"/>
                          <a:cs typeface="Oswald"/>
                          <a:sym typeface="Oswald"/>
                        </a:rPr>
                        <a:t>多元類型商品</a:t>
                      </a:r>
                      <a:endParaRPr sz="1200" dirty="0">
                        <a:solidFill>
                          <a:schemeClr val="dk1"/>
                        </a:solidFill>
                        <a:latin typeface="微軟正黑體" pitchFamily="34" charset="-120"/>
                        <a:ea typeface="微軟正黑體" pitchFamily="34" charset="-120"/>
                        <a:cs typeface="Oswald"/>
                        <a:sym typeface="Oswal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2700"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404041">
                <a:tc>
                  <a:txBody>
                    <a:bodyPr/>
                    <a:lstStyle/>
                    <a:p>
                      <a:pPr marL="0" lvl="0" indent="0" algn="ctr" rtl="0">
                        <a:spcBef>
                          <a:spcPts val="0"/>
                        </a:spcBef>
                        <a:spcAft>
                          <a:spcPts val="0"/>
                        </a:spcAft>
                        <a:buNone/>
                      </a:pPr>
                      <a:r>
                        <a:rPr lang="zh-TW" altLang="en-US" sz="1200" dirty="0" smtClean="0">
                          <a:solidFill>
                            <a:schemeClr val="dk1"/>
                          </a:solidFill>
                          <a:latin typeface="微軟正黑體" pitchFamily="34" charset="-120"/>
                          <a:ea typeface="微軟正黑體" pitchFamily="34" charset="-120"/>
                          <a:sym typeface="Oswald"/>
                        </a:rPr>
                        <a:t>策略回測系統</a:t>
                      </a:r>
                      <a:endParaRPr dirty="0">
                        <a:latin typeface="微軟正黑體" pitchFamily="34" charset="-120"/>
                        <a:ea typeface="微軟正黑體" pitchFamily="34" charset="-12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404041">
                <a:tc>
                  <a:txBody>
                    <a:bodyPr/>
                    <a:lstStyle/>
                    <a:p>
                      <a:pPr marL="0" lvl="0" indent="0" algn="ctr" rtl="0">
                        <a:spcBef>
                          <a:spcPts val="0"/>
                        </a:spcBef>
                        <a:spcAft>
                          <a:spcPts val="0"/>
                        </a:spcAft>
                        <a:buNone/>
                      </a:pPr>
                      <a:r>
                        <a:rPr lang="zh-TW" altLang="en-US" sz="1200" dirty="0" smtClean="0">
                          <a:solidFill>
                            <a:schemeClr val="dk1"/>
                          </a:solidFill>
                          <a:latin typeface="微軟正黑體" pitchFamily="34" charset="-120"/>
                          <a:ea typeface="微軟正黑體" pitchFamily="34" charset="-120"/>
                          <a:sym typeface="Oswald"/>
                        </a:rPr>
                        <a:t>訂閱他人策略</a:t>
                      </a:r>
                      <a:endParaRPr dirty="0">
                        <a:latin typeface="微軟正黑體" pitchFamily="34" charset="-120"/>
                        <a:ea typeface="微軟正黑體" pitchFamily="34" charset="-12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bl>
          </a:graphicData>
        </a:graphic>
      </p:graphicFrame>
      <p:sp>
        <p:nvSpPr>
          <p:cNvPr id="1113" name="Google Shape;1113;p4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微軟正黑體" pitchFamily="34" charset="-120"/>
                <a:ea typeface="微軟正黑體" pitchFamily="34" charset="-120"/>
              </a:rPr>
              <a:t>交易軟體比較</a:t>
            </a:r>
            <a:endParaRPr dirty="0">
              <a:latin typeface="微軟正黑體" pitchFamily="34" charset="-120"/>
              <a:ea typeface="微軟正黑體" pitchFamily="34" charset="-120"/>
            </a:endParaRPr>
          </a:p>
        </p:txBody>
      </p:sp>
      <p:grpSp>
        <p:nvGrpSpPr>
          <p:cNvPr id="5" name="Google Shape;1130;p47"/>
          <p:cNvGrpSpPr/>
          <p:nvPr/>
        </p:nvGrpSpPr>
        <p:grpSpPr>
          <a:xfrm>
            <a:off x="3059832" y="2283718"/>
            <a:ext cx="288032" cy="288032"/>
            <a:chOff x="1487200" y="4993750"/>
            <a:chExt cx="483125" cy="483125"/>
          </a:xfrm>
        </p:grpSpPr>
        <p:sp>
          <p:nvSpPr>
            <p:cNvPr id="1131" name="Google Shape;1131;p4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2" name="Google Shape;1132;p4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 name="Google Shape;1145;p47"/>
          <p:cNvGrpSpPr/>
          <p:nvPr/>
        </p:nvGrpSpPr>
        <p:grpSpPr>
          <a:xfrm>
            <a:off x="6732240" y="2283718"/>
            <a:ext cx="288000" cy="288000"/>
            <a:chOff x="2081650" y="4993750"/>
            <a:chExt cx="483125" cy="483125"/>
          </a:xfrm>
        </p:grpSpPr>
        <p:sp>
          <p:nvSpPr>
            <p:cNvPr id="1146" name="Google Shape;1146;p4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47" name="Google Shape;1147;p4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1154;p47"/>
          <p:cNvGrpSpPr/>
          <p:nvPr/>
        </p:nvGrpSpPr>
        <p:grpSpPr>
          <a:xfrm>
            <a:off x="4283968" y="2283718"/>
            <a:ext cx="288000" cy="288000"/>
            <a:chOff x="2081650" y="4993750"/>
            <a:chExt cx="483125" cy="483125"/>
          </a:xfrm>
        </p:grpSpPr>
        <p:sp>
          <p:nvSpPr>
            <p:cNvPr id="1155" name="Google Shape;1155;p4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56" name="Google Shape;1156;p4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1166;p47"/>
          <p:cNvGrpSpPr/>
          <p:nvPr/>
        </p:nvGrpSpPr>
        <p:grpSpPr>
          <a:xfrm>
            <a:off x="5508104" y="2283718"/>
            <a:ext cx="288000" cy="288000"/>
            <a:chOff x="2081650" y="4993750"/>
            <a:chExt cx="483125" cy="483125"/>
          </a:xfrm>
        </p:grpSpPr>
        <p:sp>
          <p:nvSpPr>
            <p:cNvPr id="1167" name="Google Shape;1167;p4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68" name="Google Shape;1168;p4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67" name="圖片 66" descr="籌碼K圖示.png"/>
          <p:cNvPicPr>
            <a:picLocks noChangeAspect="1"/>
          </p:cNvPicPr>
          <p:nvPr/>
        </p:nvPicPr>
        <p:blipFill>
          <a:blip r:embed="rId3" cstate="print"/>
          <a:stretch>
            <a:fillRect/>
          </a:stretch>
        </p:blipFill>
        <p:spPr>
          <a:xfrm>
            <a:off x="4211960" y="1419622"/>
            <a:ext cx="432048" cy="4320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8" name="圖片 67" descr="XQ圖示.png"/>
          <p:cNvPicPr>
            <a:picLocks noChangeAspect="1"/>
          </p:cNvPicPr>
          <p:nvPr/>
        </p:nvPicPr>
        <p:blipFill>
          <a:blip r:embed="rId4" cstate="print"/>
          <a:stretch>
            <a:fillRect/>
          </a:stretch>
        </p:blipFill>
        <p:spPr>
          <a:xfrm>
            <a:off x="5436096" y="1419622"/>
            <a:ext cx="432000" cy="432000"/>
          </a:xfrm>
          <a:prstGeom prst="rect">
            <a:avLst/>
          </a:prstGeom>
        </p:spPr>
      </p:pic>
      <p:pic>
        <p:nvPicPr>
          <p:cNvPr id="69" name="圖片 68" descr="MC圖示.jpg"/>
          <p:cNvPicPr>
            <a:picLocks noChangeAspect="1"/>
          </p:cNvPicPr>
          <p:nvPr/>
        </p:nvPicPr>
        <p:blipFill>
          <a:blip r:embed="rId5" cstate="print"/>
          <a:stretch>
            <a:fillRect/>
          </a:stretch>
        </p:blipFill>
        <p:spPr>
          <a:xfrm>
            <a:off x="6660280" y="1419670"/>
            <a:ext cx="432000" cy="432000"/>
          </a:xfrm>
          <a:prstGeom prst="rect">
            <a:avLst/>
          </a:prstGeom>
        </p:spPr>
      </p:pic>
      <p:grpSp>
        <p:nvGrpSpPr>
          <p:cNvPr id="70" name="Google Shape;739;p31"/>
          <p:cNvGrpSpPr/>
          <p:nvPr/>
        </p:nvGrpSpPr>
        <p:grpSpPr>
          <a:xfrm>
            <a:off x="2987824" y="1419622"/>
            <a:ext cx="432000" cy="432000"/>
            <a:chOff x="-3137650" y="2787000"/>
            <a:chExt cx="291450" cy="257575"/>
          </a:xfrm>
        </p:grpSpPr>
        <p:sp>
          <p:nvSpPr>
            <p:cNvPr id="71" name="Google Shape;740;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41;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42;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3;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44;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45;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46;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47;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1130;p47"/>
          <p:cNvGrpSpPr/>
          <p:nvPr/>
        </p:nvGrpSpPr>
        <p:grpSpPr>
          <a:xfrm>
            <a:off x="3059832" y="2715766"/>
            <a:ext cx="288032" cy="288032"/>
            <a:chOff x="1487200" y="4993750"/>
            <a:chExt cx="483125" cy="483125"/>
          </a:xfrm>
        </p:grpSpPr>
        <p:sp>
          <p:nvSpPr>
            <p:cNvPr id="80" name="Google Shape;1131;p4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1" name="Google Shape;1132;p4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2" name="Google Shape;1130;p47"/>
          <p:cNvGrpSpPr/>
          <p:nvPr/>
        </p:nvGrpSpPr>
        <p:grpSpPr>
          <a:xfrm>
            <a:off x="4283968" y="2715766"/>
            <a:ext cx="288032" cy="288032"/>
            <a:chOff x="1487200" y="4993750"/>
            <a:chExt cx="483125" cy="483125"/>
          </a:xfrm>
        </p:grpSpPr>
        <p:sp>
          <p:nvSpPr>
            <p:cNvPr id="83" name="Google Shape;1131;p4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 name="Google Shape;1132;p4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 name="Google Shape;1130;p47"/>
          <p:cNvGrpSpPr/>
          <p:nvPr/>
        </p:nvGrpSpPr>
        <p:grpSpPr>
          <a:xfrm>
            <a:off x="5508104" y="2715766"/>
            <a:ext cx="288032" cy="288032"/>
            <a:chOff x="1487200" y="4993750"/>
            <a:chExt cx="483125" cy="483125"/>
          </a:xfrm>
        </p:grpSpPr>
        <p:sp>
          <p:nvSpPr>
            <p:cNvPr id="86" name="Google Shape;1131;p4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 name="Google Shape;1132;p4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1" name="Google Shape;1130;p47"/>
          <p:cNvGrpSpPr/>
          <p:nvPr/>
        </p:nvGrpSpPr>
        <p:grpSpPr>
          <a:xfrm>
            <a:off x="3059832" y="3147814"/>
            <a:ext cx="288032" cy="288032"/>
            <a:chOff x="1487200" y="4993750"/>
            <a:chExt cx="483125" cy="483125"/>
          </a:xfrm>
        </p:grpSpPr>
        <p:sp>
          <p:nvSpPr>
            <p:cNvPr id="92" name="Google Shape;1131;p4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 name="Google Shape;1132;p4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4" name="Google Shape;1154;p47"/>
          <p:cNvGrpSpPr/>
          <p:nvPr/>
        </p:nvGrpSpPr>
        <p:grpSpPr>
          <a:xfrm>
            <a:off x="4283968" y="3147846"/>
            <a:ext cx="288000" cy="288000"/>
            <a:chOff x="2081650" y="4993750"/>
            <a:chExt cx="483125" cy="483125"/>
          </a:xfrm>
        </p:grpSpPr>
        <p:sp>
          <p:nvSpPr>
            <p:cNvPr id="95" name="Google Shape;1155;p4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6" name="Google Shape;1156;p4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7" name="Google Shape;1154;p47"/>
          <p:cNvGrpSpPr/>
          <p:nvPr/>
        </p:nvGrpSpPr>
        <p:grpSpPr>
          <a:xfrm>
            <a:off x="5508136" y="3147846"/>
            <a:ext cx="288000" cy="288000"/>
            <a:chOff x="2081650" y="4993750"/>
            <a:chExt cx="483125" cy="483125"/>
          </a:xfrm>
        </p:grpSpPr>
        <p:sp>
          <p:nvSpPr>
            <p:cNvPr id="98" name="Google Shape;1155;p4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 name="Google Shape;1156;p4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0" name="Google Shape;1130;p47"/>
          <p:cNvGrpSpPr/>
          <p:nvPr/>
        </p:nvGrpSpPr>
        <p:grpSpPr>
          <a:xfrm>
            <a:off x="6732240" y="3147814"/>
            <a:ext cx="288032" cy="288032"/>
            <a:chOff x="1487200" y="4993750"/>
            <a:chExt cx="483125" cy="483125"/>
          </a:xfrm>
        </p:grpSpPr>
        <p:sp>
          <p:nvSpPr>
            <p:cNvPr id="101" name="Google Shape;1131;p4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 name="Google Shape;1132;p4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 name="Google Shape;1130;p47"/>
          <p:cNvGrpSpPr/>
          <p:nvPr/>
        </p:nvGrpSpPr>
        <p:grpSpPr>
          <a:xfrm>
            <a:off x="3059832" y="3507854"/>
            <a:ext cx="288032" cy="288032"/>
            <a:chOff x="1487200" y="4993750"/>
            <a:chExt cx="483125" cy="483125"/>
          </a:xfrm>
        </p:grpSpPr>
        <p:sp>
          <p:nvSpPr>
            <p:cNvPr id="104" name="Google Shape;1131;p4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5" name="Google Shape;1132;p4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6" name="Google Shape;1154;p47"/>
          <p:cNvGrpSpPr/>
          <p:nvPr/>
        </p:nvGrpSpPr>
        <p:grpSpPr>
          <a:xfrm>
            <a:off x="4283968" y="3507886"/>
            <a:ext cx="288000" cy="288000"/>
            <a:chOff x="2081650" y="4993750"/>
            <a:chExt cx="483125" cy="483125"/>
          </a:xfrm>
        </p:grpSpPr>
        <p:sp>
          <p:nvSpPr>
            <p:cNvPr id="107" name="Google Shape;1155;p4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8" name="Google Shape;1156;p4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9" name="Google Shape;1130;p47"/>
          <p:cNvGrpSpPr/>
          <p:nvPr/>
        </p:nvGrpSpPr>
        <p:grpSpPr>
          <a:xfrm>
            <a:off x="5508104" y="3507854"/>
            <a:ext cx="288032" cy="288032"/>
            <a:chOff x="1487200" y="4993750"/>
            <a:chExt cx="483125" cy="483125"/>
          </a:xfrm>
        </p:grpSpPr>
        <p:sp>
          <p:nvSpPr>
            <p:cNvPr id="110" name="Google Shape;1131;p4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1" name="Google Shape;1132;p4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2" name="Google Shape;1130;p47"/>
          <p:cNvGrpSpPr/>
          <p:nvPr/>
        </p:nvGrpSpPr>
        <p:grpSpPr>
          <a:xfrm>
            <a:off x="6732240" y="3507854"/>
            <a:ext cx="288032" cy="288032"/>
            <a:chOff x="1487200" y="4993750"/>
            <a:chExt cx="483125" cy="483125"/>
          </a:xfrm>
        </p:grpSpPr>
        <p:sp>
          <p:nvSpPr>
            <p:cNvPr id="113" name="Google Shape;1131;p4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4" name="Google Shape;1132;p4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5" name="Google Shape;1145;p47"/>
          <p:cNvGrpSpPr/>
          <p:nvPr/>
        </p:nvGrpSpPr>
        <p:grpSpPr>
          <a:xfrm>
            <a:off x="6732272" y="2715798"/>
            <a:ext cx="288000" cy="288000"/>
            <a:chOff x="2081650" y="4993750"/>
            <a:chExt cx="483125" cy="483125"/>
          </a:xfrm>
        </p:grpSpPr>
        <p:sp>
          <p:nvSpPr>
            <p:cNvPr id="116" name="Google Shape;1146;p4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7" name="Google Shape;1147;p4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8" name="Google Shape;1130;p47"/>
          <p:cNvGrpSpPr/>
          <p:nvPr/>
        </p:nvGrpSpPr>
        <p:grpSpPr>
          <a:xfrm>
            <a:off x="3059832" y="3939902"/>
            <a:ext cx="288032" cy="288032"/>
            <a:chOff x="1487200" y="4993750"/>
            <a:chExt cx="483125" cy="483125"/>
          </a:xfrm>
        </p:grpSpPr>
        <p:sp>
          <p:nvSpPr>
            <p:cNvPr id="119" name="Google Shape;1131;p4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 name="Google Shape;1132;p4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1" name="Google Shape;1130;p47"/>
          <p:cNvGrpSpPr/>
          <p:nvPr/>
        </p:nvGrpSpPr>
        <p:grpSpPr>
          <a:xfrm>
            <a:off x="4283968" y="3939902"/>
            <a:ext cx="288032" cy="288032"/>
            <a:chOff x="1487200" y="4993750"/>
            <a:chExt cx="483125" cy="483125"/>
          </a:xfrm>
        </p:grpSpPr>
        <p:sp>
          <p:nvSpPr>
            <p:cNvPr id="122" name="Google Shape;1131;p4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3" name="Google Shape;1132;p4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4" name="Google Shape;1154;p47"/>
          <p:cNvGrpSpPr/>
          <p:nvPr/>
        </p:nvGrpSpPr>
        <p:grpSpPr>
          <a:xfrm>
            <a:off x="5508104" y="3939934"/>
            <a:ext cx="288000" cy="288000"/>
            <a:chOff x="2081650" y="4993750"/>
            <a:chExt cx="483125" cy="483125"/>
          </a:xfrm>
        </p:grpSpPr>
        <p:sp>
          <p:nvSpPr>
            <p:cNvPr id="125" name="Google Shape;1155;p4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6" name="Google Shape;1156;p4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7" name="Google Shape;1145;p47"/>
          <p:cNvGrpSpPr/>
          <p:nvPr/>
        </p:nvGrpSpPr>
        <p:grpSpPr>
          <a:xfrm>
            <a:off x="6732240" y="3939902"/>
            <a:ext cx="288000" cy="288000"/>
            <a:chOff x="2081650" y="4993750"/>
            <a:chExt cx="483125" cy="483125"/>
          </a:xfrm>
        </p:grpSpPr>
        <p:sp>
          <p:nvSpPr>
            <p:cNvPr id="128" name="Google Shape;1146;p4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9" name="Google Shape;1147;p4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0" name="文字方塊 129"/>
          <p:cNvSpPr txBox="1"/>
          <p:nvPr/>
        </p:nvSpPr>
        <p:spPr>
          <a:xfrm rot="1742732">
            <a:off x="2877089" y="1226307"/>
            <a:ext cx="1728192" cy="584775"/>
          </a:xfrm>
          <a:prstGeom prst="rect">
            <a:avLst/>
          </a:prstGeom>
          <a:noFill/>
        </p:spPr>
        <p:txBody>
          <a:bodyPr wrap="square" rtlCol="0">
            <a:spAutoFit/>
          </a:bodyPr>
          <a:lstStyle/>
          <a:p>
            <a:r>
              <a:rPr lang="zh-TW" altLang="en-US" sz="3200" dirty="0" smtClean="0">
                <a:solidFill>
                  <a:srgbClr val="FF0000"/>
                </a:solidFill>
                <a:effectLst>
                  <a:outerShdw blurRad="38100" dist="38100" dir="2700000" algn="tl">
                    <a:srgbClr val="000000">
                      <a:alpha val="43137"/>
                    </a:srgbClr>
                  </a:outerShdw>
                </a:effectLst>
                <a:latin typeface="標楷體" pitchFamily="65" charset="-120"/>
                <a:ea typeface="標楷體" pitchFamily="65" charset="-120"/>
              </a:rPr>
              <a:t>勝！</a:t>
            </a:r>
            <a:endParaRPr lang="zh-TW" altLang="en-US" sz="3200" dirty="0">
              <a:solidFill>
                <a:srgbClr val="FF0000"/>
              </a:solidFill>
              <a:effectLst>
                <a:outerShdw blurRad="38100" dist="38100" dir="2700000" algn="tl">
                  <a:srgbClr val="000000">
                    <a:alpha val="43137"/>
                  </a:srgbClr>
                </a:outerShdw>
              </a:effectLst>
              <a:latin typeface="標楷體" pitchFamily="65" charset="-120"/>
              <a:ea typeface="標楷體" pitchFamily="65"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pic>
        <p:nvPicPr>
          <p:cNvPr id="7" name="圖片 6" descr="主畫面.png"/>
          <p:cNvPicPr>
            <a:picLocks noChangeAspect="1"/>
          </p:cNvPicPr>
          <p:nvPr/>
        </p:nvPicPr>
        <p:blipFill>
          <a:blip r:embed="rId3" cstate="print"/>
          <a:stretch>
            <a:fillRect/>
          </a:stretch>
        </p:blipFill>
        <p:spPr>
          <a:xfrm>
            <a:off x="1656184" y="1203598"/>
            <a:ext cx="5796136" cy="3038430"/>
          </a:xfrm>
          <a:prstGeom prst="rect">
            <a:avLst/>
          </a:prstGeom>
        </p:spPr>
      </p:pic>
      <p:sp>
        <p:nvSpPr>
          <p:cNvPr id="864" name="Google Shape;864;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zh-TW" altLang="en-US" dirty="0" smtClean="0">
                <a:latin typeface="微軟正黑體" pitchFamily="34" charset="-120"/>
                <a:ea typeface="微軟正黑體" pitchFamily="34" charset="-120"/>
              </a:rPr>
              <a:t>主畫面</a:t>
            </a:r>
            <a:endParaRPr dirty="0"/>
          </a:p>
        </p:txBody>
      </p:sp>
      <p:sp>
        <p:nvSpPr>
          <p:cNvPr id="866" name="Google Shape;866;p36"/>
          <p:cNvSpPr txBox="1"/>
          <p:nvPr/>
        </p:nvSpPr>
        <p:spPr>
          <a:xfrm>
            <a:off x="3419872" y="627534"/>
            <a:ext cx="3312368"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zh-TW" altLang="en-US" b="1" dirty="0" smtClean="0">
                <a:solidFill>
                  <a:schemeClr val="dk1"/>
                </a:solidFill>
                <a:latin typeface="微軟正黑體" pitchFamily="34" charset="-120"/>
                <a:ea typeface="微軟正黑體" pitchFamily="34" charset="-120"/>
                <a:cs typeface="Roboto"/>
                <a:sym typeface="Roboto"/>
              </a:rPr>
              <a:t>可以多開分頁使用不同功能</a:t>
            </a:r>
            <a:endParaRPr b="1" dirty="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
        <p:nvSpPr>
          <p:cNvPr id="19" name="向右箭號 18"/>
          <p:cNvSpPr/>
          <p:nvPr/>
        </p:nvSpPr>
        <p:spPr>
          <a:xfrm rot="8595613">
            <a:off x="3009524" y="1023333"/>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 name="Google Shape;11847;p81"/>
          <p:cNvGrpSpPr/>
          <p:nvPr/>
        </p:nvGrpSpPr>
        <p:grpSpPr>
          <a:xfrm>
            <a:off x="2915816" y="2067694"/>
            <a:ext cx="288032" cy="288000"/>
            <a:chOff x="-1333200" y="2770450"/>
            <a:chExt cx="291450" cy="292225"/>
          </a:xfrm>
        </p:grpSpPr>
        <p:sp>
          <p:nvSpPr>
            <p:cNvPr id="11" name="Google Shape;11848;p81"/>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849;p81"/>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1909;p81"/>
          <p:cNvGrpSpPr/>
          <p:nvPr/>
        </p:nvGrpSpPr>
        <p:grpSpPr>
          <a:xfrm>
            <a:off x="4211960" y="2067694"/>
            <a:ext cx="288000" cy="288000"/>
            <a:chOff x="-1700225" y="2768875"/>
            <a:chExt cx="291450" cy="292225"/>
          </a:xfrm>
        </p:grpSpPr>
        <p:sp>
          <p:nvSpPr>
            <p:cNvPr id="14" name="Google Shape;11910;p8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911;p8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12;p8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913;p8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914;p8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15;p8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1795;p81"/>
          <p:cNvGrpSpPr/>
          <p:nvPr/>
        </p:nvGrpSpPr>
        <p:grpSpPr>
          <a:xfrm>
            <a:off x="5652152" y="2067726"/>
            <a:ext cx="288000" cy="288000"/>
            <a:chOff x="-2576429" y="2403625"/>
            <a:chExt cx="292224" cy="291425"/>
          </a:xfrm>
        </p:grpSpPr>
        <p:sp>
          <p:nvSpPr>
            <p:cNvPr id="30" name="Google Shape;11796;p81"/>
            <p:cNvSpPr/>
            <p:nvPr/>
          </p:nvSpPr>
          <p:spPr>
            <a:xfrm>
              <a:off x="-2576429" y="2403625"/>
              <a:ext cx="292224"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797;p81"/>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798;p81"/>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799;p81"/>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800;p81"/>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801;p81"/>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802;p81"/>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11248;p79"/>
          <p:cNvGrpSpPr/>
          <p:nvPr/>
        </p:nvGrpSpPr>
        <p:grpSpPr>
          <a:xfrm>
            <a:off x="2915816" y="3219854"/>
            <a:ext cx="288000" cy="288000"/>
            <a:chOff x="-46772025" y="2701925"/>
            <a:chExt cx="300900" cy="300900"/>
          </a:xfrm>
        </p:grpSpPr>
        <p:sp>
          <p:nvSpPr>
            <p:cNvPr id="38" name="Google Shape;11249;p79"/>
            <p:cNvSpPr/>
            <p:nvPr/>
          </p:nvSpPr>
          <p:spPr>
            <a:xfrm>
              <a:off x="-46647575" y="2826375"/>
              <a:ext cx="53575" cy="53575"/>
            </a:xfrm>
            <a:custGeom>
              <a:avLst/>
              <a:gdLst/>
              <a:ahLst/>
              <a:cxnLst/>
              <a:rect l="l" t="t" r="r" b="b"/>
              <a:pathLst>
                <a:path w="2143" h="2143" extrusionOk="0">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50;p79"/>
            <p:cNvSpPr/>
            <p:nvPr/>
          </p:nvSpPr>
          <p:spPr>
            <a:xfrm>
              <a:off x="-46772025" y="2701925"/>
              <a:ext cx="300900" cy="300900"/>
            </a:xfrm>
            <a:custGeom>
              <a:avLst/>
              <a:gdLst/>
              <a:ahLst/>
              <a:cxnLst/>
              <a:rect l="l" t="t" r="r" b="b"/>
              <a:pathLst>
                <a:path w="12036" h="12036" extrusionOk="0">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1846;p81"/>
          <p:cNvSpPr/>
          <p:nvPr/>
        </p:nvSpPr>
        <p:spPr>
          <a:xfrm>
            <a:off x="4211960" y="3219854"/>
            <a:ext cx="288000" cy="288000"/>
          </a:xfrm>
          <a:custGeom>
            <a:avLst/>
            <a:gdLst/>
            <a:ahLst/>
            <a:cxnLst/>
            <a:rect l="l" t="t" r="r" b="b"/>
            <a:pathLst>
              <a:path w="11752" h="11721" extrusionOk="0">
                <a:moveTo>
                  <a:pt x="6490" y="662"/>
                </a:moveTo>
                <a:cubicBezTo>
                  <a:pt x="6711" y="662"/>
                  <a:pt x="6868" y="820"/>
                  <a:pt x="6868" y="1009"/>
                </a:cubicBezTo>
                <a:lnTo>
                  <a:pt x="6868" y="1355"/>
                </a:lnTo>
                <a:lnTo>
                  <a:pt x="5167" y="1355"/>
                </a:lnTo>
                <a:cubicBezTo>
                  <a:pt x="4600" y="1355"/>
                  <a:pt x="4127" y="1828"/>
                  <a:pt x="4127" y="2395"/>
                </a:cubicBezTo>
                <a:lnTo>
                  <a:pt x="4127" y="2773"/>
                </a:lnTo>
                <a:lnTo>
                  <a:pt x="3088" y="2773"/>
                </a:lnTo>
                <a:cubicBezTo>
                  <a:pt x="2993" y="2773"/>
                  <a:pt x="2867" y="2836"/>
                  <a:pt x="2836" y="2899"/>
                </a:cubicBezTo>
                <a:lnTo>
                  <a:pt x="2048" y="3687"/>
                </a:lnTo>
                <a:lnTo>
                  <a:pt x="2048" y="3151"/>
                </a:lnTo>
                <a:cubicBezTo>
                  <a:pt x="2048" y="2931"/>
                  <a:pt x="1891" y="2773"/>
                  <a:pt x="1702" y="2773"/>
                </a:cubicBezTo>
                <a:lnTo>
                  <a:pt x="1040" y="2773"/>
                </a:lnTo>
                <a:cubicBezTo>
                  <a:pt x="819" y="2773"/>
                  <a:pt x="662" y="2616"/>
                  <a:pt x="662" y="2427"/>
                </a:cubicBezTo>
                <a:lnTo>
                  <a:pt x="662" y="1009"/>
                </a:lnTo>
                <a:cubicBezTo>
                  <a:pt x="662" y="820"/>
                  <a:pt x="819" y="662"/>
                  <a:pt x="1040" y="662"/>
                </a:cubicBezTo>
                <a:close/>
                <a:moveTo>
                  <a:pt x="10649" y="1986"/>
                </a:moveTo>
                <a:cubicBezTo>
                  <a:pt x="10838" y="1986"/>
                  <a:pt x="10995" y="2143"/>
                  <a:pt x="10995" y="2364"/>
                </a:cubicBezTo>
                <a:lnTo>
                  <a:pt x="10995" y="3781"/>
                </a:lnTo>
                <a:cubicBezTo>
                  <a:pt x="10995" y="3970"/>
                  <a:pt x="10838" y="4128"/>
                  <a:pt x="10649" y="4128"/>
                </a:cubicBezTo>
                <a:lnTo>
                  <a:pt x="8601" y="4128"/>
                </a:lnTo>
                <a:cubicBezTo>
                  <a:pt x="8412" y="4128"/>
                  <a:pt x="8255" y="4285"/>
                  <a:pt x="8255" y="4474"/>
                </a:cubicBezTo>
                <a:lnTo>
                  <a:pt x="8255" y="5041"/>
                </a:lnTo>
                <a:lnTo>
                  <a:pt x="7404" y="4191"/>
                </a:lnTo>
                <a:cubicBezTo>
                  <a:pt x="7372" y="4159"/>
                  <a:pt x="7246" y="4128"/>
                  <a:pt x="7183" y="4128"/>
                </a:cubicBezTo>
                <a:lnTo>
                  <a:pt x="5136" y="4128"/>
                </a:lnTo>
                <a:cubicBezTo>
                  <a:pt x="4947" y="4128"/>
                  <a:pt x="4789" y="3970"/>
                  <a:pt x="4789" y="3781"/>
                </a:cubicBezTo>
                <a:lnTo>
                  <a:pt x="4789" y="2364"/>
                </a:lnTo>
                <a:cubicBezTo>
                  <a:pt x="4789" y="2143"/>
                  <a:pt x="4947" y="1986"/>
                  <a:pt x="5136" y="1986"/>
                </a:cubicBezTo>
                <a:close/>
                <a:moveTo>
                  <a:pt x="3088" y="6207"/>
                </a:moveTo>
                <a:cubicBezTo>
                  <a:pt x="3623" y="6207"/>
                  <a:pt x="4096" y="6680"/>
                  <a:pt x="4096" y="7247"/>
                </a:cubicBezTo>
                <a:cubicBezTo>
                  <a:pt x="4096" y="7782"/>
                  <a:pt x="3623" y="8255"/>
                  <a:pt x="3088" y="8255"/>
                </a:cubicBezTo>
                <a:cubicBezTo>
                  <a:pt x="2521" y="8255"/>
                  <a:pt x="2048" y="7782"/>
                  <a:pt x="2048" y="7247"/>
                </a:cubicBezTo>
                <a:cubicBezTo>
                  <a:pt x="2048" y="6648"/>
                  <a:pt x="2489" y="6207"/>
                  <a:pt x="3088" y="6207"/>
                </a:cubicBezTo>
                <a:close/>
                <a:moveTo>
                  <a:pt x="8601" y="6207"/>
                </a:moveTo>
                <a:cubicBezTo>
                  <a:pt x="9137" y="6207"/>
                  <a:pt x="9609" y="6648"/>
                  <a:pt x="9609" y="7247"/>
                </a:cubicBezTo>
                <a:cubicBezTo>
                  <a:pt x="9609" y="7782"/>
                  <a:pt x="9137" y="8255"/>
                  <a:pt x="8601" y="8255"/>
                </a:cubicBezTo>
                <a:cubicBezTo>
                  <a:pt x="8003" y="8255"/>
                  <a:pt x="7530" y="7782"/>
                  <a:pt x="7530" y="7247"/>
                </a:cubicBezTo>
                <a:cubicBezTo>
                  <a:pt x="7530" y="6680"/>
                  <a:pt x="8003" y="6207"/>
                  <a:pt x="8601" y="6207"/>
                </a:cubicBezTo>
                <a:close/>
                <a:moveTo>
                  <a:pt x="3749" y="8980"/>
                </a:moveTo>
                <a:cubicBezTo>
                  <a:pt x="4695" y="8980"/>
                  <a:pt x="5451" y="9704"/>
                  <a:pt x="5451" y="10649"/>
                </a:cubicBezTo>
                <a:lnTo>
                  <a:pt x="5451" y="11027"/>
                </a:lnTo>
                <a:lnTo>
                  <a:pt x="630" y="11027"/>
                </a:lnTo>
                <a:lnTo>
                  <a:pt x="630" y="10649"/>
                </a:lnTo>
                <a:lnTo>
                  <a:pt x="662" y="10649"/>
                </a:lnTo>
                <a:cubicBezTo>
                  <a:pt x="662" y="9704"/>
                  <a:pt x="1418" y="8980"/>
                  <a:pt x="2363" y="8980"/>
                </a:cubicBezTo>
                <a:close/>
                <a:moveTo>
                  <a:pt x="9369" y="8976"/>
                </a:moveTo>
                <a:cubicBezTo>
                  <a:pt x="10266" y="8976"/>
                  <a:pt x="10995" y="9740"/>
                  <a:pt x="10995" y="10649"/>
                </a:cubicBezTo>
                <a:lnTo>
                  <a:pt x="10995" y="11027"/>
                </a:lnTo>
                <a:lnTo>
                  <a:pt x="6144" y="11027"/>
                </a:lnTo>
                <a:lnTo>
                  <a:pt x="6144" y="10649"/>
                </a:lnTo>
                <a:cubicBezTo>
                  <a:pt x="6144" y="9704"/>
                  <a:pt x="6900" y="8980"/>
                  <a:pt x="7845" y="8980"/>
                </a:cubicBezTo>
                <a:lnTo>
                  <a:pt x="9263" y="8980"/>
                </a:lnTo>
                <a:cubicBezTo>
                  <a:pt x="9298" y="8977"/>
                  <a:pt x="9334" y="8976"/>
                  <a:pt x="9369" y="8976"/>
                </a:cubicBezTo>
                <a:close/>
                <a:moveTo>
                  <a:pt x="1040" y="1"/>
                </a:moveTo>
                <a:cubicBezTo>
                  <a:pt x="473" y="1"/>
                  <a:pt x="0" y="473"/>
                  <a:pt x="0" y="1009"/>
                </a:cubicBezTo>
                <a:lnTo>
                  <a:pt x="0" y="2427"/>
                </a:lnTo>
                <a:cubicBezTo>
                  <a:pt x="0" y="2994"/>
                  <a:pt x="473" y="3466"/>
                  <a:pt x="1040" y="3466"/>
                </a:cubicBezTo>
                <a:lnTo>
                  <a:pt x="1386" y="3466"/>
                </a:lnTo>
                <a:lnTo>
                  <a:pt x="1386" y="4474"/>
                </a:lnTo>
                <a:cubicBezTo>
                  <a:pt x="1386" y="4688"/>
                  <a:pt x="1546" y="4829"/>
                  <a:pt x="1727" y="4829"/>
                </a:cubicBezTo>
                <a:cubicBezTo>
                  <a:pt x="1813" y="4829"/>
                  <a:pt x="1904" y="4797"/>
                  <a:pt x="1985" y="4726"/>
                </a:cubicBezTo>
                <a:lnTo>
                  <a:pt x="3245" y="3466"/>
                </a:lnTo>
                <a:lnTo>
                  <a:pt x="4096" y="3466"/>
                </a:lnTo>
                <a:lnTo>
                  <a:pt x="4096" y="3813"/>
                </a:lnTo>
                <a:cubicBezTo>
                  <a:pt x="4096" y="4348"/>
                  <a:pt x="4568" y="4821"/>
                  <a:pt x="5136" y="4821"/>
                </a:cubicBezTo>
                <a:lnTo>
                  <a:pt x="7057" y="4821"/>
                </a:lnTo>
                <a:lnTo>
                  <a:pt x="7908" y="5672"/>
                </a:lnTo>
                <a:cubicBezTo>
                  <a:pt x="7341" y="5924"/>
                  <a:pt x="6868" y="6522"/>
                  <a:pt x="6868" y="7247"/>
                </a:cubicBezTo>
                <a:cubicBezTo>
                  <a:pt x="6868" y="7625"/>
                  <a:pt x="7026" y="8034"/>
                  <a:pt x="7278" y="8349"/>
                </a:cubicBezTo>
                <a:cubicBezTo>
                  <a:pt x="6648" y="8507"/>
                  <a:pt x="6144" y="8885"/>
                  <a:pt x="5829" y="9452"/>
                </a:cubicBezTo>
                <a:cubicBezTo>
                  <a:pt x="5514" y="8917"/>
                  <a:pt x="5010" y="8539"/>
                  <a:pt x="4411" y="8381"/>
                </a:cubicBezTo>
                <a:cubicBezTo>
                  <a:pt x="4663" y="8066"/>
                  <a:pt x="4821" y="7719"/>
                  <a:pt x="4821" y="7278"/>
                </a:cubicBezTo>
                <a:cubicBezTo>
                  <a:pt x="4821" y="6333"/>
                  <a:pt x="4064" y="5577"/>
                  <a:pt x="3119" y="5577"/>
                </a:cubicBezTo>
                <a:cubicBezTo>
                  <a:pt x="2174" y="5577"/>
                  <a:pt x="1418" y="6333"/>
                  <a:pt x="1418" y="7278"/>
                </a:cubicBezTo>
                <a:cubicBezTo>
                  <a:pt x="1418" y="7719"/>
                  <a:pt x="1576" y="8097"/>
                  <a:pt x="1828" y="8381"/>
                </a:cubicBezTo>
                <a:cubicBezTo>
                  <a:pt x="788" y="8665"/>
                  <a:pt x="32" y="9610"/>
                  <a:pt x="32" y="10712"/>
                </a:cubicBezTo>
                <a:lnTo>
                  <a:pt x="32" y="11374"/>
                </a:lnTo>
                <a:cubicBezTo>
                  <a:pt x="32" y="11563"/>
                  <a:pt x="189" y="11721"/>
                  <a:pt x="410" y="11721"/>
                </a:cubicBezTo>
                <a:lnTo>
                  <a:pt x="11374" y="11721"/>
                </a:lnTo>
                <a:cubicBezTo>
                  <a:pt x="11594" y="11721"/>
                  <a:pt x="11752" y="11563"/>
                  <a:pt x="11752" y="11374"/>
                </a:cubicBezTo>
                <a:lnTo>
                  <a:pt x="11752" y="10712"/>
                </a:lnTo>
                <a:cubicBezTo>
                  <a:pt x="11752" y="9610"/>
                  <a:pt x="10995" y="8665"/>
                  <a:pt x="9956" y="8381"/>
                </a:cubicBezTo>
                <a:cubicBezTo>
                  <a:pt x="10208" y="8066"/>
                  <a:pt x="10365" y="7719"/>
                  <a:pt x="10365" y="7278"/>
                </a:cubicBezTo>
                <a:cubicBezTo>
                  <a:pt x="10365" y="6459"/>
                  <a:pt x="9767" y="5735"/>
                  <a:pt x="8979" y="5577"/>
                </a:cubicBezTo>
                <a:lnTo>
                  <a:pt x="8979" y="4884"/>
                </a:lnTo>
                <a:lnTo>
                  <a:pt x="10649" y="4884"/>
                </a:lnTo>
                <a:lnTo>
                  <a:pt x="10649" y="4821"/>
                </a:lnTo>
                <a:cubicBezTo>
                  <a:pt x="11185" y="4821"/>
                  <a:pt x="11657" y="4348"/>
                  <a:pt x="11657" y="3813"/>
                </a:cubicBezTo>
                <a:lnTo>
                  <a:pt x="11657" y="2395"/>
                </a:lnTo>
                <a:cubicBezTo>
                  <a:pt x="11657" y="1828"/>
                  <a:pt x="11185" y="1355"/>
                  <a:pt x="10649" y="1355"/>
                </a:cubicBezTo>
                <a:lnTo>
                  <a:pt x="7530" y="1355"/>
                </a:lnTo>
                <a:lnTo>
                  <a:pt x="7530" y="1009"/>
                </a:lnTo>
                <a:cubicBezTo>
                  <a:pt x="7530" y="473"/>
                  <a:pt x="7057" y="1"/>
                  <a:pt x="64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1402;p56"/>
          <p:cNvGrpSpPr/>
          <p:nvPr/>
        </p:nvGrpSpPr>
        <p:grpSpPr>
          <a:xfrm>
            <a:off x="5614813" y="3219854"/>
            <a:ext cx="288000" cy="288000"/>
            <a:chOff x="3316000" y="4399325"/>
            <a:chExt cx="392325" cy="483100"/>
          </a:xfrm>
        </p:grpSpPr>
        <p:sp>
          <p:nvSpPr>
            <p:cNvPr id="42" name="Google Shape;1403;p56"/>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1404;p56"/>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6"/>
        <p:cNvGrpSpPr/>
        <p:nvPr/>
      </p:nvGrpSpPr>
      <p:grpSpPr>
        <a:xfrm>
          <a:off x="0" y="0"/>
          <a:ext cx="0" cy="0"/>
          <a:chOff x="0" y="0"/>
          <a:chExt cx="0" cy="0"/>
        </a:xfrm>
      </p:grpSpPr>
      <p:sp>
        <p:nvSpPr>
          <p:cNvPr id="737" name="Google Shape;737;p31"/>
          <p:cNvSpPr txBox="1">
            <a:spLocks noGrp="1"/>
          </p:cNvSpPr>
          <p:nvPr>
            <p:ph type="title"/>
          </p:nvPr>
        </p:nvSpPr>
        <p:spPr>
          <a:xfrm>
            <a:off x="4939700" y="1288261"/>
            <a:ext cx="2080572"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latin typeface="微軟正黑體" pitchFamily="34" charset="-120"/>
                <a:ea typeface="微軟正黑體" pitchFamily="34" charset="-120"/>
              </a:rPr>
              <a:t>策略開發者誘因</a:t>
            </a:r>
            <a:endParaRPr dirty="0">
              <a:latin typeface="微軟正黑體" pitchFamily="34" charset="-120"/>
              <a:ea typeface="微軟正黑體" pitchFamily="34" charset="-120"/>
            </a:endParaRPr>
          </a:p>
        </p:txBody>
      </p:sp>
      <p:sp>
        <p:nvSpPr>
          <p:cNvPr id="738" name="Google Shape;738;p31"/>
          <p:cNvSpPr txBox="1">
            <a:spLocks noGrp="1"/>
          </p:cNvSpPr>
          <p:nvPr>
            <p:ph type="body" idx="1"/>
          </p:nvPr>
        </p:nvSpPr>
        <p:spPr>
          <a:xfrm>
            <a:off x="4939700" y="2182538"/>
            <a:ext cx="2296596" cy="1803600"/>
          </a:xfrm>
          <a:prstGeom prst="rect">
            <a:avLst/>
          </a:prstGeom>
        </p:spPr>
        <p:txBody>
          <a:bodyPr spcFirstLastPara="1" wrap="square" lIns="91425" tIns="91425" rIns="91425" bIns="91425" anchor="t" anchorCtr="0">
            <a:noAutofit/>
          </a:bodyPr>
          <a:lstStyle/>
          <a:p>
            <a:pPr marL="0" indent="0"/>
            <a:r>
              <a:rPr lang="zh-TW" altLang="en-US" dirty="0" smtClean="0">
                <a:latin typeface="微軟正黑體" pitchFamily="34" charset="-120"/>
                <a:ea typeface="微軟正黑體" pitchFamily="34" charset="-120"/>
              </a:rPr>
              <a:t>優質資料庫與回測系統</a:t>
            </a:r>
            <a:endParaRPr lang="en-US" altLang="zh-TW" dirty="0" smtClean="0">
              <a:latin typeface="微軟正黑體" pitchFamily="34" charset="-120"/>
              <a:ea typeface="微軟正黑體" pitchFamily="34" charset="-120"/>
            </a:endParaRPr>
          </a:p>
          <a:p>
            <a:pPr marL="0" indent="0"/>
            <a:endParaRPr lang="en-US" dirty="0" smtClean="0">
              <a:latin typeface="微軟正黑體" pitchFamily="34" charset="-120"/>
              <a:ea typeface="微軟正黑體" pitchFamily="34" charset="-120"/>
            </a:endParaRPr>
          </a:p>
          <a:p>
            <a:pPr marL="0" indent="0"/>
            <a:r>
              <a:rPr lang="zh-TW" altLang="en-US" dirty="0" smtClean="0">
                <a:latin typeface="微軟正黑體" pitchFamily="34" charset="-120"/>
                <a:ea typeface="微軟正黑體" pitchFamily="34" charset="-120"/>
              </a:rPr>
              <a:t>透過策略及指標</a:t>
            </a:r>
            <a:r>
              <a:rPr lang="en-US" altLang="zh-TW" dirty="0" smtClean="0">
                <a:latin typeface="微軟正黑體" pitchFamily="34" charset="-120"/>
                <a:ea typeface="微軟正黑體" pitchFamily="34" charset="-120"/>
              </a:rPr>
              <a:t/>
            </a:r>
            <a:br>
              <a:rPr lang="en-US" altLang="zh-TW" dirty="0" smtClean="0">
                <a:latin typeface="微軟正黑體" pitchFamily="34" charset="-120"/>
                <a:ea typeface="微軟正黑體" pitchFamily="34" charset="-120"/>
              </a:rPr>
            </a:br>
            <a:r>
              <a:rPr lang="zh-TW" altLang="en-US" dirty="0" smtClean="0">
                <a:latin typeface="微軟正黑體" pitchFamily="34" charset="-120"/>
                <a:ea typeface="微軟正黑體" pitchFamily="34" charset="-120"/>
              </a:rPr>
              <a:t>   賺取訂閱費用</a:t>
            </a:r>
            <a:endParaRPr lang="en-US" altLang="zh-TW" dirty="0" smtClean="0">
              <a:latin typeface="微軟正黑體" pitchFamily="34" charset="-120"/>
              <a:ea typeface="微軟正黑體" pitchFamily="34" charset="-120"/>
            </a:endParaRPr>
          </a:p>
          <a:p>
            <a:pPr marL="0" indent="0"/>
            <a:endParaRPr lang="en-US" dirty="0" smtClean="0">
              <a:latin typeface="微軟正黑體" pitchFamily="34" charset="-120"/>
              <a:ea typeface="微軟正黑體" pitchFamily="34" charset="-120"/>
            </a:endParaRPr>
          </a:p>
          <a:p>
            <a:pPr marL="0" indent="0"/>
            <a:r>
              <a:rPr lang="zh-TW" altLang="en-US" dirty="0" smtClean="0">
                <a:latin typeface="微軟正黑體" pitchFamily="34" charset="-120"/>
                <a:ea typeface="微軟正黑體" pitchFamily="34" charset="-120"/>
              </a:rPr>
              <a:t>提供更自由化之程式語言</a:t>
            </a:r>
            <a:r>
              <a:rPr lang="en-US" altLang="zh-TW" dirty="0" smtClean="0">
                <a:latin typeface="微軟正黑體" pitchFamily="34" charset="-120"/>
                <a:ea typeface="微軟正黑體" pitchFamily="34" charset="-120"/>
              </a:rPr>
              <a:t/>
            </a:r>
            <a:br>
              <a:rPr lang="en-US" altLang="zh-TW" dirty="0" smtClean="0">
                <a:latin typeface="微軟正黑體" pitchFamily="34" charset="-120"/>
                <a:ea typeface="微軟正黑體" pitchFamily="34" charset="-120"/>
              </a:rPr>
            </a:br>
            <a:r>
              <a:rPr lang="en-US" altLang="zh-TW" dirty="0" smtClean="0">
                <a:latin typeface="微軟正黑體" pitchFamily="34" charset="-120"/>
                <a:ea typeface="微軟正黑體" pitchFamily="34" charset="-120"/>
              </a:rPr>
              <a:t>   (Python)</a:t>
            </a:r>
            <a:r>
              <a:rPr lang="zh-TW" altLang="en-US" dirty="0" smtClean="0">
                <a:latin typeface="微軟正黑體" pitchFamily="34" charset="-120"/>
                <a:ea typeface="微軟正黑體" pitchFamily="34" charset="-120"/>
              </a:rPr>
              <a:t>編寫策略及指標</a:t>
            </a:r>
            <a:endParaRPr dirty="0">
              <a:latin typeface="微軟正黑體" pitchFamily="34" charset="-120"/>
              <a:ea typeface="微軟正黑體" pitchFamily="34" charset="-120"/>
            </a:endParaRPr>
          </a:p>
        </p:txBody>
      </p:sp>
      <p:grpSp>
        <p:nvGrpSpPr>
          <p:cNvPr id="739" name="Google Shape;739;p31"/>
          <p:cNvGrpSpPr/>
          <p:nvPr/>
        </p:nvGrpSpPr>
        <p:grpSpPr>
          <a:xfrm>
            <a:off x="1845914" y="1864668"/>
            <a:ext cx="1600177" cy="1414164"/>
            <a:chOff x="-3137650" y="2787000"/>
            <a:chExt cx="291450" cy="257575"/>
          </a:xfrm>
        </p:grpSpPr>
        <p:sp>
          <p:nvSpPr>
            <p:cNvPr id="740" name="Google Shape;740;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31"/>
          <p:cNvGrpSpPr/>
          <p:nvPr/>
        </p:nvGrpSpPr>
        <p:grpSpPr>
          <a:xfrm>
            <a:off x="0" y="4569046"/>
            <a:ext cx="1022509" cy="572747"/>
            <a:chOff x="-77" y="3784091"/>
            <a:chExt cx="2423582" cy="1357541"/>
          </a:xfrm>
        </p:grpSpPr>
        <p:sp>
          <p:nvSpPr>
            <p:cNvPr id="749" name="Google Shape;749;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1"/>
          <p:cNvGrpSpPr/>
          <p:nvPr/>
        </p:nvGrpSpPr>
        <p:grpSpPr>
          <a:xfrm rot="10800000">
            <a:off x="8121500" y="-4"/>
            <a:ext cx="1022509" cy="572747"/>
            <a:chOff x="-77" y="3784091"/>
            <a:chExt cx="2423582" cy="1357541"/>
          </a:xfrm>
        </p:grpSpPr>
        <p:sp>
          <p:nvSpPr>
            <p:cNvPr id="755" name="Google Shape;755;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63"/>
        <p:cNvGrpSpPr/>
        <p:nvPr/>
      </p:nvGrpSpPr>
      <p:grpSpPr>
        <a:xfrm>
          <a:off x="0" y="0"/>
          <a:ext cx="0" cy="0"/>
          <a:chOff x="0" y="0"/>
          <a:chExt cx="0" cy="0"/>
        </a:xfrm>
      </p:grpSpPr>
      <p:sp>
        <p:nvSpPr>
          <p:cNvPr id="764" name="Google Shape;764;p32"/>
          <p:cNvSpPr/>
          <p:nvPr/>
        </p:nvSpPr>
        <p:spPr>
          <a:xfrm rot="-2699901">
            <a:off x="2033647" y="1995011"/>
            <a:ext cx="399523" cy="381115"/>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rot="-2699899">
            <a:off x="2812934" y="2002929"/>
            <a:ext cx="432660" cy="38063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rot="-2699901">
            <a:off x="2810998" y="2796888"/>
            <a:ext cx="418750" cy="380873"/>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rot="-2699901">
            <a:off x="1995586" y="2787188"/>
            <a:ext cx="418750" cy="381115"/>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txBox="1">
            <a:spLocks noGrp="1"/>
          </p:cNvSpPr>
          <p:nvPr>
            <p:ph type="title"/>
          </p:nvPr>
        </p:nvSpPr>
        <p:spPr>
          <a:xfrm>
            <a:off x="4939700" y="1288261"/>
            <a:ext cx="215258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latin typeface="微軟正黑體" pitchFamily="34" charset="-120"/>
                <a:ea typeface="微軟正黑體" pitchFamily="34" charset="-120"/>
              </a:rPr>
              <a:t>一般使用者</a:t>
            </a:r>
            <a:r>
              <a:rPr lang="en-US" altLang="zh-TW" dirty="0" smtClean="0">
                <a:latin typeface="微軟正黑體" pitchFamily="34" charset="-120"/>
                <a:ea typeface="微軟正黑體" pitchFamily="34" charset="-120"/>
              </a:rPr>
              <a:t/>
            </a:r>
            <a:br>
              <a:rPr lang="en-US" altLang="zh-TW" dirty="0" smtClean="0">
                <a:latin typeface="微軟正黑體" pitchFamily="34" charset="-120"/>
                <a:ea typeface="微軟正黑體" pitchFamily="34" charset="-120"/>
              </a:rPr>
            </a:br>
            <a:r>
              <a:rPr lang="zh-TW" altLang="en-US" dirty="0" smtClean="0">
                <a:latin typeface="微軟正黑體" pitchFamily="34" charset="-120"/>
                <a:ea typeface="微軟正黑體" pitchFamily="34" charset="-120"/>
              </a:rPr>
              <a:t>誘因</a:t>
            </a:r>
            <a:endParaRPr dirty="0">
              <a:latin typeface="微軟正黑體" pitchFamily="34" charset="-120"/>
              <a:ea typeface="微軟正黑體" pitchFamily="34" charset="-120"/>
            </a:endParaRPr>
          </a:p>
        </p:txBody>
      </p:sp>
      <p:sp>
        <p:nvSpPr>
          <p:cNvPr id="769" name="Google Shape;769;p32"/>
          <p:cNvSpPr txBox="1">
            <a:spLocks noGrp="1"/>
          </p:cNvSpPr>
          <p:nvPr>
            <p:ph type="body" idx="1"/>
          </p:nvPr>
        </p:nvSpPr>
        <p:spPr>
          <a:xfrm>
            <a:off x="4939700" y="2182538"/>
            <a:ext cx="2944668" cy="1803600"/>
          </a:xfrm>
          <a:prstGeom prst="rect">
            <a:avLst/>
          </a:prstGeom>
        </p:spPr>
        <p:txBody>
          <a:bodyPr spcFirstLastPara="1" wrap="square" lIns="91425" tIns="91425" rIns="91425" bIns="91425" anchor="t" anchorCtr="0">
            <a:noAutofit/>
          </a:bodyPr>
          <a:lstStyle/>
          <a:p>
            <a:pPr marL="0" indent="0">
              <a:buSzPts val="1100"/>
            </a:pPr>
            <a:r>
              <a:rPr lang="zh-TW" altLang="en-US" dirty="0" smtClean="0">
                <a:latin typeface="微軟正黑體" pitchFamily="34" charset="-120"/>
                <a:ea typeface="微軟正黑體" pitchFamily="34" charset="-120"/>
              </a:rPr>
              <a:t>訂閱優質交易策略及市場指標</a:t>
            </a:r>
            <a:r>
              <a:rPr lang="en-US" altLang="zh-TW" dirty="0" smtClean="0">
                <a:latin typeface="微軟正黑體" pitchFamily="34" charset="-120"/>
                <a:ea typeface="微軟正黑體" pitchFamily="34" charset="-120"/>
              </a:rPr>
              <a:t/>
            </a:r>
            <a:br>
              <a:rPr lang="en-US" altLang="zh-TW" dirty="0" smtClean="0">
                <a:latin typeface="微軟正黑體" pitchFamily="34" charset="-120"/>
                <a:ea typeface="微軟正黑體" pitchFamily="34" charset="-120"/>
              </a:rPr>
            </a:br>
            <a:endParaRPr lang="en-US" altLang="zh-TW" dirty="0" smtClean="0">
              <a:latin typeface="微軟正黑體" pitchFamily="34" charset="-120"/>
              <a:ea typeface="微軟正黑體" pitchFamily="34" charset="-120"/>
            </a:endParaRPr>
          </a:p>
          <a:p>
            <a:pPr marL="0" indent="0">
              <a:buSzPts val="1100"/>
            </a:pPr>
            <a:r>
              <a:rPr lang="zh-TW" altLang="en-US" dirty="0" smtClean="0">
                <a:latin typeface="微軟正黑體" pitchFamily="34" charset="-120"/>
                <a:ea typeface="微軟正黑體" pitchFamily="34" charset="-120"/>
              </a:rPr>
              <a:t>檢視訂閱之交易策略回測表現</a:t>
            </a:r>
            <a:r>
              <a:rPr lang="en-US" altLang="zh-TW" dirty="0" smtClean="0">
                <a:latin typeface="微軟正黑體" pitchFamily="34" charset="-120"/>
                <a:ea typeface="微軟正黑體" pitchFamily="34" charset="-120"/>
              </a:rPr>
              <a:t/>
            </a:r>
            <a:br>
              <a:rPr lang="en-US" altLang="zh-TW" dirty="0" smtClean="0">
                <a:latin typeface="微軟正黑體" pitchFamily="34" charset="-120"/>
                <a:ea typeface="微軟正黑體" pitchFamily="34" charset="-120"/>
              </a:rPr>
            </a:br>
            <a:endParaRPr lang="en-US" altLang="zh-TW" dirty="0" smtClean="0">
              <a:latin typeface="微軟正黑體" pitchFamily="34" charset="-120"/>
              <a:ea typeface="微軟正黑體" pitchFamily="34" charset="-120"/>
            </a:endParaRPr>
          </a:p>
          <a:p>
            <a:pPr marL="0" indent="0">
              <a:buSzPts val="1100"/>
            </a:pPr>
            <a:r>
              <a:rPr lang="zh-TW" altLang="en-US" dirty="0" smtClean="0">
                <a:latin typeface="微軟正黑體" pitchFamily="34" charset="-120"/>
                <a:ea typeface="微軟正黑體" pitchFamily="34" charset="-120"/>
              </a:rPr>
              <a:t>可使用簡易策略編寫及回測系統</a:t>
            </a:r>
            <a:r>
              <a:rPr lang="en-US" altLang="zh-TW" dirty="0" smtClean="0">
                <a:latin typeface="微軟正黑體" pitchFamily="34" charset="-120"/>
                <a:ea typeface="微軟正黑體" pitchFamily="34" charset="-120"/>
              </a:rPr>
              <a:t/>
            </a:r>
            <a:br>
              <a:rPr lang="en-US" altLang="zh-TW" dirty="0" smtClean="0">
                <a:latin typeface="微軟正黑體" pitchFamily="34" charset="-120"/>
                <a:ea typeface="微軟正黑體" pitchFamily="34" charset="-120"/>
              </a:rPr>
            </a:br>
            <a:endParaRPr lang="en-US" altLang="zh-TW" dirty="0" smtClean="0">
              <a:latin typeface="微軟正黑體" pitchFamily="34" charset="-120"/>
              <a:ea typeface="微軟正黑體" pitchFamily="34" charset="-120"/>
            </a:endParaRPr>
          </a:p>
          <a:p>
            <a:pPr marL="0" indent="0">
              <a:buSzPts val="1100"/>
            </a:pPr>
            <a:r>
              <a:rPr lang="zh-TW" altLang="en-US" dirty="0" smtClean="0">
                <a:latin typeface="微軟正黑體" pitchFamily="34" charset="-120"/>
                <a:ea typeface="微軟正黑體" pitchFamily="34" charset="-120"/>
              </a:rPr>
              <a:t>多元類型資料庫</a:t>
            </a:r>
            <a:endParaRPr dirty="0">
              <a:latin typeface="微軟正黑體" pitchFamily="34" charset="-120"/>
              <a:ea typeface="微軟正黑體" pitchFamily="34" charset="-120"/>
            </a:endParaRPr>
          </a:p>
          <a:p>
            <a:pPr marL="0" lvl="0" indent="0" algn="l" rtl="0">
              <a:spcBef>
                <a:spcPts val="0"/>
              </a:spcBef>
              <a:spcAft>
                <a:spcPts val="0"/>
              </a:spcAft>
              <a:buNone/>
            </a:pPr>
            <a:endParaRPr dirty="0"/>
          </a:p>
        </p:txBody>
      </p:sp>
      <p:sp>
        <p:nvSpPr>
          <p:cNvPr id="770" name="Google Shape;770;p32"/>
          <p:cNvSpPr/>
          <p:nvPr/>
        </p:nvSpPr>
        <p:spPr>
          <a:xfrm>
            <a:off x="2302605" y="1714888"/>
            <a:ext cx="723471" cy="703838"/>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2774802" y="2271816"/>
            <a:ext cx="793726" cy="704201"/>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2207924" y="2724759"/>
            <a:ext cx="723350" cy="703838"/>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1723484" y="2154711"/>
            <a:ext cx="724922" cy="700332"/>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5" name="Google Shape;775;p32"/>
          <p:cNvGrpSpPr/>
          <p:nvPr/>
        </p:nvGrpSpPr>
        <p:grpSpPr>
          <a:xfrm flipH="1">
            <a:off x="8121500" y="4569046"/>
            <a:ext cx="1022509" cy="572747"/>
            <a:chOff x="-77" y="3784091"/>
            <a:chExt cx="2423582" cy="1357541"/>
          </a:xfrm>
        </p:grpSpPr>
        <p:sp>
          <p:nvSpPr>
            <p:cNvPr id="776" name="Google Shape;776;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32"/>
          <p:cNvGrpSpPr/>
          <p:nvPr/>
        </p:nvGrpSpPr>
        <p:grpSpPr>
          <a:xfrm rot="10800000" flipH="1">
            <a:off x="0" y="-4"/>
            <a:ext cx="1022509" cy="572747"/>
            <a:chOff x="-77" y="3784091"/>
            <a:chExt cx="2423582" cy="1357541"/>
          </a:xfrm>
        </p:grpSpPr>
        <p:sp>
          <p:nvSpPr>
            <p:cNvPr id="782" name="Google Shape;782;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64"/>
        <p:cNvGrpSpPr/>
        <p:nvPr/>
      </p:nvGrpSpPr>
      <p:grpSpPr>
        <a:xfrm>
          <a:off x="0" y="0"/>
          <a:ext cx="0" cy="0"/>
          <a:chOff x="0" y="0"/>
          <a:chExt cx="0" cy="0"/>
        </a:xfrm>
      </p:grpSpPr>
      <p:sp>
        <p:nvSpPr>
          <p:cNvPr id="1565" name="Google Shape;1565;p63"/>
          <p:cNvSpPr txBox="1">
            <a:spLocks noGrp="1"/>
          </p:cNvSpPr>
          <p:nvPr>
            <p:ph type="ctrTitle"/>
          </p:nvPr>
        </p:nvSpPr>
        <p:spPr>
          <a:xfrm>
            <a:off x="1887750" y="611725"/>
            <a:ext cx="5368500" cy="86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T</a:t>
            </a:r>
            <a:r>
              <a:rPr lang="en">
                <a:solidFill>
                  <a:schemeClr val="accent2"/>
                </a:solidFill>
              </a:rPr>
              <a:t>H</a:t>
            </a:r>
            <a:r>
              <a:rPr lang="en">
                <a:solidFill>
                  <a:schemeClr val="accent3"/>
                </a:solidFill>
              </a:rPr>
              <a:t>A</a:t>
            </a:r>
            <a:r>
              <a:rPr lang="en">
                <a:solidFill>
                  <a:schemeClr val="accent4"/>
                </a:solidFill>
              </a:rPr>
              <a:t>N</a:t>
            </a:r>
            <a:r>
              <a:rPr lang="en">
                <a:solidFill>
                  <a:schemeClr val="accent5"/>
                </a:solidFill>
              </a:rPr>
              <a:t>K</a:t>
            </a:r>
            <a:r>
              <a:rPr lang="en">
                <a:solidFill>
                  <a:schemeClr val="accent6"/>
                </a:solidFill>
              </a:rPr>
              <a:t>S</a:t>
            </a:r>
            <a:endParaRPr/>
          </a:p>
        </p:txBody>
      </p:sp>
      <p:sp>
        <p:nvSpPr>
          <p:cNvPr id="1566" name="Google Shape;1566;p63"/>
          <p:cNvSpPr txBox="1">
            <a:spLocks noGrp="1"/>
          </p:cNvSpPr>
          <p:nvPr>
            <p:ph type="subTitle" idx="1"/>
          </p:nvPr>
        </p:nvSpPr>
        <p:spPr>
          <a:xfrm>
            <a:off x="2684635" y="2283718"/>
            <a:ext cx="3831581" cy="10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zh-TW" altLang="en-US" b="1" dirty="0" smtClean="0">
                <a:latin typeface="微軟正黑體" pitchFamily="34" charset="-120"/>
                <a:ea typeface="微軟正黑體" pitchFamily="34" charset="-120"/>
              </a:rPr>
              <a:t>聯絡方式</a:t>
            </a:r>
            <a:endParaRPr lang="en-US" altLang="zh-TW" b="1" dirty="0" smtClean="0">
              <a:latin typeface="微軟正黑體" pitchFamily="34" charset="-120"/>
              <a:ea typeface="微軟正黑體" pitchFamily="34" charset="-120"/>
            </a:endParaRPr>
          </a:p>
          <a:p>
            <a:pPr marL="0" lvl="0" indent="0" algn="ctr" rtl="0">
              <a:spcBef>
                <a:spcPts val="0"/>
              </a:spcBef>
              <a:spcAft>
                <a:spcPts val="0"/>
              </a:spcAft>
              <a:buClr>
                <a:schemeClr val="dk1"/>
              </a:buClr>
              <a:buSzPts val="1100"/>
              <a:buFont typeface="Arial"/>
              <a:buNone/>
            </a:pPr>
            <a:r>
              <a:rPr lang="zh-TW" altLang="en-US" b="1" dirty="0" smtClean="0">
                <a:latin typeface="微軟正黑體" pitchFamily="34" charset="-120"/>
                <a:ea typeface="微軟正黑體" pitchFamily="34" charset="-120"/>
              </a:rPr>
              <a:t>信箱：</a:t>
            </a:r>
            <a:r>
              <a:rPr lang="en-US" altLang="zh-TW" b="1" dirty="0" smtClean="0">
                <a:latin typeface="微軟正黑體" pitchFamily="34" charset="-120"/>
                <a:ea typeface="微軟正黑體" pitchFamily="34" charset="-120"/>
                <a:hlinkClick r:id="rId3"/>
              </a:rPr>
              <a:t>r08723067@ntu.edu.tw</a:t>
            </a:r>
            <a:endParaRPr lang="en-US" altLang="zh-TW" b="1" dirty="0" smtClean="0">
              <a:latin typeface="微軟正黑體" pitchFamily="34" charset="-120"/>
              <a:ea typeface="微軟正黑體" pitchFamily="34" charset="-120"/>
            </a:endParaRPr>
          </a:p>
          <a:p>
            <a:pPr marL="0" lvl="0" indent="0">
              <a:buSzPts val="1100"/>
            </a:pPr>
            <a:r>
              <a:rPr lang="en-US" altLang="zh-TW" b="1" dirty="0" err="1" smtClean="0">
                <a:latin typeface="微軟正黑體" pitchFamily="34" charset="-120"/>
                <a:ea typeface="微軟正黑體" pitchFamily="34" charset="-120"/>
              </a:rPr>
              <a:t>Github</a:t>
            </a:r>
            <a:r>
              <a:rPr lang="zh-TW" altLang="en-US" b="1" dirty="0" smtClean="0">
                <a:latin typeface="微軟正黑體" pitchFamily="34" charset="-120"/>
                <a:ea typeface="微軟正黑體" pitchFamily="34" charset="-120"/>
              </a:rPr>
              <a:t>：</a:t>
            </a:r>
            <a:r>
              <a:rPr lang="en-US" altLang="zh-TW" b="1" dirty="0" smtClean="0">
                <a:latin typeface="微軟正黑體" pitchFamily="34" charset="-120"/>
                <a:ea typeface="微軟正黑體" pitchFamily="34" charset="-120"/>
              </a:rPr>
              <a:t> https://github.com/bray010040</a:t>
            </a:r>
          </a:p>
          <a:p>
            <a:pPr marL="0" lvl="0" indent="0" algn="ctr" rtl="0">
              <a:spcBef>
                <a:spcPts val="0"/>
              </a:spcBef>
              <a:spcAft>
                <a:spcPts val="0"/>
              </a:spcAft>
              <a:buClr>
                <a:schemeClr val="dk1"/>
              </a:buClr>
              <a:buSzPts val="1100"/>
              <a:buFont typeface="Arial"/>
              <a:buNone/>
            </a:pPr>
            <a:r>
              <a:rPr lang="zh-TW" altLang="en-US" b="1" dirty="0" smtClean="0">
                <a:latin typeface="微軟正黑體" pitchFamily="34" charset="-120"/>
                <a:ea typeface="微軟正黑體" pitchFamily="34" charset="-120"/>
              </a:rPr>
              <a:t>電話：</a:t>
            </a:r>
            <a:r>
              <a:rPr lang="en-US" altLang="zh-TW" b="1" dirty="0" smtClean="0">
                <a:latin typeface="微軟正黑體" pitchFamily="34" charset="-120"/>
                <a:ea typeface="微軟正黑體" pitchFamily="34" charset="-120"/>
              </a:rPr>
              <a:t>0900-493763</a:t>
            </a:r>
            <a:endParaRPr b="1" dirty="0">
              <a:latin typeface="微軟正黑體" pitchFamily="34" charset="-120"/>
              <a:ea typeface="微軟正黑體" pitchFamily="34" charset="-120"/>
            </a:endParaRPr>
          </a:p>
        </p:txBody>
      </p:sp>
      <p:sp>
        <p:nvSpPr>
          <p:cNvPr id="1568" name="Google Shape;1568;p63"/>
          <p:cNvSpPr/>
          <p:nvPr/>
        </p:nvSpPr>
        <p:spPr>
          <a:xfrm>
            <a:off x="3847726" y="1619602"/>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9" name="Google Shape;1569;p63"/>
          <p:cNvGrpSpPr/>
          <p:nvPr/>
        </p:nvGrpSpPr>
        <p:grpSpPr>
          <a:xfrm>
            <a:off x="4368267" y="1619540"/>
            <a:ext cx="407432" cy="407391"/>
            <a:chOff x="812101" y="2571761"/>
            <a:chExt cx="417066" cy="417024"/>
          </a:xfrm>
        </p:grpSpPr>
        <p:sp>
          <p:nvSpPr>
            <p:cNvPr id="1570" name="Google Shape;1570;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4" name="Google Shape;1574;p63"/>
          <p:cNvGrpSpPr/>
          <p:nvPr/>
        </p:nvGrpSpPr>
        <p:grpSpPr>
          <a:xfrm>
            <a:off x="4888861" y="1619540"/>
            <a:ext cx="407391" cy="407391"/>
            <a:chOff x="1323129" y="2571761"/>
            <a:chExt cx="417024" cy="417024"/>
          </a:xfrm>
        </p:grpSpPr>
        <p:sp>
          <p:nvSpPr>
            <p:cNvPr id="1575" name="Google Shape;1575;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9" name="Google Shape;1579;p63"/>
          <p:cNvSpPr/>
          <p:nvPr/>
        </p:nvSpPr>
        <p:spPr>
          <a:xfrm>
            <a:off x="11865675" y="1028350"/>
            <a:ext cx="40050" cy="12525"/>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cstate="print">
            <a:alphaModFix/>
          </a:blip>
          <a:stretch>
            <a:fillRect/>
          </a:stretch>
        </a:blipFill>
        <a:effectLst/>
      </p:bgPr>
    </p:bg>
    <p:spTree>
      <p:nvGrpSpPr>
        <p:cNvPr id="1" name="Shape 790"/>
        <p:cNvGrpSpPr/>
        <p:nvPr/>
      </p:nvGrpSpPr>
      <p:grpSpPr>
        <a:xfrm>
          <a:off x="0" y="0"/>
          <a:ext cx="0" cy="0"/>
          <a:chOff x="0" y="0"/>
          <a:chExt cx="0" cy="0"/>
        </a:xfrm>
      </p:grpSpPr>
      <p:sp>
        <p:nvSpPr>
          <p:cNvPr id="791" name="Google Shape;791;p33"/>
          <p:cNvSpPr txBox="1">
            <a:spLocks noGrp="1"/>
          </p:cNvSpPr>
          <p:nvPr>
            <p:ph type="title"/>
          </p:nvPr>
        </p:nvSpPr>
        <p:spPr>
          <a:xfrm>
            <a:off x="1763688" y="606102"/>
            <a:ext cx="4714800" cy="15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b="1" dirty="0" smtClean="0">
                <a:solidFill>
                  <a:schemeClr val="accent1">
                    <a:lumMod val="50000"/>
                  </a:schemeClr>
                </a:solidFill>
                <a:latin typeface="微軟正黑體" pitchFamily="34" charset="-120"/>
                <a:ea typeface="微軟正黑體" pitchFamily="34" charset="-120"/>
              </a:rPr>
              <a:t>使用者功能介紹</a:t>
            </a:r>
            <a:endParaRPr b="1" dirty="0">
              <a:solidFill>
                <a:schemeClr val="accent1">
                  <a:lumMod val="50000"/>
                </a:schemeClr>
              </a:solidFill>
              <a:latin typeface="微軟正黑體" pitchFamily="34" charset="-120"/>
              <a:ea typeface="微軟正黑體" pitchFamily="34" charset="-120"/>
            </a:endParaRPr>
          </a:p>
        </p:txBody>
      </p:sp>
      <p:grpSp>
        <p:nvGrpSpPr>
          <p:cNvPr id="792" name="Google Shape;792;p33"/>
          <p:cNvGrpSpPr/>
          <p:nvPr/>
        </p:nvGrpSpPr>
        <p:grpSpPr>
          <a:xfrm>
            <a:off x="-77" y="3784091"/>
            <a:ext cx="2423582" cy="1357541"/>
            <a:chOff x="-77" y="3784091"/>
            <a:chExt cx="2423582" cy="1357541"/>
          </a:xfrm>
        </p:grpSpPr>
        <p:sp>
          <p:nvSpPr>
            <p:cNvPr id="793" name="Google Shape;793;p3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33"/>
          <p:cNvGrpSpPr/>
          <p:nvPr/>
        </p:nvGrpSpPr>
        <p:grpSpPr>
          <a:xfrm rot="10800000">
            <a:off x="6720423" y="-9"/>
            <a:ext cx="2423582" cy="1357541"/>
            <a:chOff x="-77" y="3784091"/>
            <a:chExt cx="2423582" cy="1357541"/>
          </a:xfrm>
        </p:grpSpPr>
        <p:sp>
          <p:nvSpPr>
            <p:cNvPr id="799" name="Google Shape;799;p3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微軟正黑體" pitchFamily="34" charset="-120"/>
                <a:ea typeface="微軟正黑體" pitchFamily="34" charset="-120"/>
              </a:rPr>
              <a:t>平台主要功能</a:t>
            </a:r>
            <a:endParaRPr dirty="0">
              <a:latin typeface="微軟正黑體" pitchFamily="34" charset="-120"/>
              <a:ea typeface="微軟正黑體" pitchFamily="34" charset="-120"/>
            </a:endParaRPr>
          </a:p>
        </p:txBody>
      </p:sp>
      <p:sp>
        <p:nvSpPr>
          <p:cNvPr id="709" name="Google Shape;709;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smtClean="0">
                <a:latin typeface="微軟正黑體" pitchFamily="34" charset="-120"/>
                <a:ea typeface="微軟正黑體" pitchFamily="34" charset="-120"/>
              </a:rPr>
              <a:t>程式交易策略編寫</a:t>
            </a:r>
            <a:endParaRPr dirty="0">
              <a:latin typeface="微軟正黑體" pitchFamily="34" charset="-120"/>
              <a:ea typeface="微軟正黑體" pitchFamily="34" charset="-120"/>
            </a:endParaRPr>
          </a:p>
        </p:txBody>
      </p:sp>
      <p:sp>
        <p:nvSpPr>
          <p:cNvPr id="710" name="Google Shape;710;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1" name="Google Shape;711;p29"/>
          <p:cNvSpPr txBox="1">
            <a:spLocks noGrp="1"/>
          </p:cNvSpPr>
          <p:nvPr>
            <p:ph type="subTitle" idx="3"/>
          </p:nvPr>
        </p:nvSpPr>
        <p:spPr>
          <a:xfrm>
            <a:off x="720100" y="2146716"/>
            <a:ext cx="2411740" cy="6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Arial" pitchFamily="34" charset="0"/>
              <a:buChar char="•"/>
            </a:pPr>
            <a:r>
              <a:rPr lang="zh-TW" altLang="en-US" sz="1200" dirty="0" smtClean="0">
                <a:latin typeface="微軟正黑體" pitchFamily="34" charset="-120"/>
                <a:ea typeface="微軟正黑體" pitchFamily="34" charset="-120"/>
              </a:rPr>
              <a:t>簡易型交易策略編寫</a:t>
            </a:r>
            <a:r>
              <a:rPr lang="en-US" altLang="zh-TW" sz="1200" dirty="0" smtClean="0">
                <a:latin typeface="微軟正黑體" pitchFamily="34" charset="-120"/>
                <a:ea typeface="微軟正黑體" pitchFamily="34" charset="-120"/>
              </a:rPr>
              <a:t>(</a:t>
            </a:r>
            <a:r>
              <a:rPr lang="zh-TW" altLang="en-US" sz="1200" dirty="0" smtClean="0">
                <a:latin typeface="微軟正黑體" pitchFamily="34" charset="-120"/>
                <a:ea typeface="微軟正黑體" pitchFamily="34" charset="-120"/>
              </a:rPr>
              <a:t>免費</a:t>
            </a:r>
            <a:r>
              <a:rPr lang="en-US" altLang="zh-TW" sz="1200" dirty="0" smtClean="0">
                <a:latin typeface="微軟正黑體" pitchFamily="34" charset="-120"/>
                <a:ea typeface="微軟正黑體" pitchFamily="34" charset="-120"/>
              </a:rPr>
              <a:t>)</a:t>
            </a:r>
          </a:p>
          <a:p>
            <a:pPr marL="0" lvl="0" indent="0" algn="l" rtl="0">
              <a:spcBef>
                <a:spcPts val="0"/>
              </a:spcBef>
              <a:spcAft>
                <a:spcPts val="0"/>
              </a:spcAft>
              <a:buFont typeface="Arial" pitchFamily="34" charset="0"/>
              <a:buChar char="•"/>
            </a:pPr>
            <a:r>
              <a:rPr lang="zh-TW" altLang="en-US" sz="1200" dirty="0" smtClean="0">
                <a:latin typeface="微軟正黑體" pitchFamily="34" charset="-120"/>
                <a:ea typeface="微軟正黑體" pitchFamily="34" charset="-120"/>
              </a:rPr>
              <a:t>進階型交易策略編寫</a:t>
            </a:r>
            <a:r>
              <a:rPr lang="en-US" altLang="zh-TW" sz="1200" dirty="0" smtClean="0">
                <a:latin typeface="微軟正黑體" pitchFamily="34" charset="-120"/>
                <a:ea typeface="微軟正黑體" pitchFamily="34" charset="-120"/>
              </a:rPr>
              <a:t>(Python)</a:t>
            </a:r>
            <a:endParaRPr sz="1200" dirty="0">
              <a:latin typeface="微軟正黑體" pitchFamily="34" charset="-120"/>
              <a:ea typeface="微軟正黑體" pitchFamily="34" charset="-120"/>
            </a:endParaRPr>
          </a:p>
        </p:txBody>
      </p:sp>
      <p:sp>
        <p:nvSpPr>
          <p:cNvPr id="712" name="Google Shape;712;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smtClean="0">
                <a:latin typeface="微軟正黑體" pitchFamily="34" charset="-120"/>
                <a:ea typeface="微軟正黑體" pitchFamily="34" charset="-120"/>
              </a:rPr>
              <a:t>程式交易策略回測</a:t>
            </a:r>
            <a:endParaRPr dirty="0">
              <a:latin typeface="微軟正黑體" pitchFamily="34" charset="-120"/>
              <a:ea typeface="微軟正黑體" pitchFamily="34" charset="-120"/>
            </a:endParaRPr>
          </a:p>
        </p:txBody>
      </p:sp>
      <p:sp>
        <p:nvSpPr>
          <p:cNvPr id="713" name="Google Shape;713;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4" name="Google Shape;714;p29"/>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Arial" pitchFamily="34" charset="0"/>
              <a:buChar char="•"/>
            </a:pPr>
            <a:r>
              <a:rPr lang="zh-TW" altLang="en-US" sz="1200" dirty="0" smtClean="0">
                <a:latin typeface="微軟正黑體" pitchFamily="34" charset="-120"/>
                <a:ea typeface="微軟正黑體" pitchFamily="34" charset="-120"/>
              </a:rPr>
              <a:t>簡易型交易回測系統</a:t>
            </a:r>
            <a:endParaRPr lang="en-US" altLang="zh-TW" sz="1200" dirty="0" smtClean="0">
              <a:latin typeface="微軟正黑體" pitchFamily="34" charset="-120"/>
              <a:ea typeface="微軟正黑體" pitchFamily="34" charset="-120"/>
            </a:endParaRPr>
          </a:p>
          <a:p>
            <a:pPr marL="0" lvl="0" indent="0" algn="l" rtl="0">
              <a:spcBef>
                <a:spcPts val="0"/>
              </a:spcBef>
              <a:spcAft>
                <a:spcPts val="0"/>
              </a:spcAft>
              <a:buFont typeface="Arial" pitchFamily="34" charset="0"/>
              <a:buChar char="•"/>
            </a:pPr>
            <a:r>
              <a:rPr lang="zh-TW" altLang="en-US" sz="1200" dirty="0" smtClean="0">
                <a:latin typeface="微軟正黑體" pitchFamily="34" charset="-120"/>
                <a:ea typeface="微軟正黑體" pitchFamily="34" charset="-120"/>
              </a:rPr>
              <a:t>進階型交易回測系統</a:t>
            </a:r>
            <a:endParaRPr sz="1200" dirty="0">
              <a:latin typeface="微軟正黑體" pitchFamily="34" charset="-120"/>
              <a:ea typeface="微軟正黑體" pitchFamily="34" charset="-120"/>
            </a:endParaRPr>
          </a:p>
        </p:txBody>
      </p:sp>
      <p:sp>
        <p:nvSpPr>
          <p:cNvPr id="715" name="Google Shape;715;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smtClean="0">
                <a:latin typeface="微軟正黑體" pitchFamily="34" charset="-120"/>
                <a:ea typeface="微軟正黑體" pitchFamily="34" charset="-120"/>
              </a:rPr>
              <a:t>臺股資料庫</a:t>
            </a:r>
            <a:endParaRPr dirty="0">
              <a:latin typeface="微軟正黑體" pitchFamily="34" charset="-120"/>
              <a:ea typeface="微軟正黑體" pitchFamily="34" charset="-120"/>
            </a:endParaRPr>
          </a:p>
        </p:txBody>
      </p:sp>
      <p:sp>
        <p:nvSpPr>
          <p:cNvPr id="716" name="Google Shape;716;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17" name="Google Shape;717;p29"/>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ltLang="en-US" sz="1200" dirty="0" smtClean="0">
                <a:latin typeface="微軟正黑體" pitchFamily="34" charset="-120"/>
                <a:ea typeface="微軟正黑體" pitchFamily="34" charset="-120"/>
              </a:rPr>
              <a:t>多類型臺股資料庫，包含籌碼面、基本面、技術面、總經面</a:t>
            </a:r>
            <a:endParaRPr sz="1200" dirty="0">
              <a:latin typeface="微軟正黑體" pitchFamily="34" charset="-120"/>
              <a:ea typeface="微軟正黑體" pitchFamily="34" charset="-120"/>
            </a:endParaRPr>
          </a:p>
        </p:txBody>
      </p:sp>
      <p:sp>
        <p:nvSpPr>
          <p:cNvPr id="718" name="Google Shape;718;p29"/>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smtClean="0">
                <a:latin typeface="微軟正黑體" pitchFamily="34" charset="-120"/>
                <a:ea typeface="微軟正黑體" pitchFamily="34" charset="-120"/>
              </a:rPr>
              <a:t>市場指標編寫</a:t>
            </a:r>
            <a:endParaRPr dirty="0">
              <a:latin typeface="微軟正黑體" pitchFamily="34" charset="-120"/>
              <a:ea typeface="微軟正黑體" pitchFamily="34" charset="-120"/>
            </a:endParaRPr>
          </a:p>
        </p:txBody>
      </p:sp>
      <p:sp>
        <p:nvSpPr>
          <p:cNvPr id="719" name="Google Shape;719;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20" name="Google Shape;720;p29"/>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Arial" pitchFamily="34" charset="0"/>
              <a:buChar char="•"/>
            </a:pPr>
            <a:r>
              <a:rPr lang="zh-TW" altLang="en-US" sz="1200" dirty="0" smtClean="0">
                <a:latin typeface="微軟正黑體" pitchFamily="34" charset="-120"/>
                <a:ea typeface="微軟正黑體" pitchFamily="34" charset="-120"/>
              </a:rPr>
              <a:t>市場指標編寫</a:t>
            </a:r>
            <a:r>
              <a:rPr lang="en-US" altLang="zh-TW" sz="1200" dirty="0" smtClean="0">
                <a:latin typeface="微軟正黑體" pitchFamily="34" charset="-120"/>
                <a:ea typeface="微軟正黑體" pitchFamily="34" charset="-120"/>
              </a:rPr>
              <a:t>(Python)</a:t>
            </a:r>
            <a:endParaRPr sz="1200" dirty="0">
              <a:latin typeface="微軟正黑體" pitchFamily="34" charset="-120"/>
              <a:ea typeface="微軟正黑體" pitchFamily="34" charset="-120"/>
            </a:endParaRPr>
          </a:p>
        </p:txBody>
      </p:sp>
      <p:sp>
        <p:nvSpPr>
          <p:cNvPr id="721" name="Google Shape;721;p29"/>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smtClean="0">
                <a:latin typeface="微軟正黑體" pitchFamily="34" charset="-120"/>
                <a:ea typeface="微軟正黑體" pitchFamily="34" charset="-120"/>
              </a:rPr>
              <a:t>指標及策略訂閱</a:t>
            </a:r>
            <a:endParaRPr dirty="0">
              <a:latin typeface="微軟正黑體" pitchFamily="34" charset="-120"/>
              <a:ea typeface="微軟正黑體" pitchFamily="34" charset="-120"/>
            </a:endParaRPr>
          </a:p>
        </p:txBody>
      </p:sp>
      <p:sp>
        <p:nvSpPr>
          <p:cNvPr id="722" name="Google Shape;722;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23" name="Google Shape;723;p29"/>
          <p:cNvSpPr txBox="1">
            <a:spLocks noGrp="1"/>
          </p:cNvSpPr>
          <p:nvPr>
            <p:ph type="subTitle" idx="18"/>
          </p:nvPr>
        </p:nvSpPr>
        <p:spPr>
          <a:xfrm>
            <a:off x="3413738" y="3771576"/>
            <a:ext cx="2316900" cy="8163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Arial" pitchFamily="34" charset="0"/>
              <a:buChar char="•"/>
            </a:pPr>
            <a:r>
              <a:rPr lang="zh-TW" altLang="en-US" sz="1200" dirty="0" smtClean="0">
                <a:latin typeface="微軟正黑體" pitchFamily="34" charset="-120"/>
                <a:ea typeface="微軟正黑體" pitchFamily="34" charset="-120"/>
              </a:rPr>
              <a:t>市場指標訂閱服務</a:t>
            </a:r>
            <a:endParaRPr lang="en-US" altLang="zh-TW" sz="1200" dirty="0" smtClean="0">
              <a:latin typeface="微軟正黑體" pitchFamily="34" charset="-120"/>
              <a:ea typeface="微軟正黑體" pitchFamily="34" charset="-120"/>
            </a:endParaRPr>
          </a:p>
          <a:p>
            <a:pPr marL="0" lvl="0" indent="0" algn="l" rtl="0">
              <a:spcBef>
                <a:spcPts val="0"/>
              </a:spcBef>
              <a:spcAft>
                <a:spcPts val="0"/>
              </a:spcAft>
              <a:buFont typeface="Arial" pitchFamily="34" charset="0"/>
              <a:buChar char="•"/>
            </a:pPr>
            <a:r>
              <a:rPr lang="zh-TW" altLang="en-US" sz="1200" dirty="0" smtClean="0">
                <a:latin typeface="微軟正黑體" pitchFamily="34" charset="-120"/>
                <a:ea typeface="微軟正黑體" pitchFamily="34" charset="-120"/>
              </a:rPr>
              <a:t>交易策略訂閱服務</a:t>
            </a:r>
            <a:endParaRPr lang="en-US" altLang="zh-TW" sz="1200" dirty="0" smtClean="0">
              <a:latin typeface="微軟正黑體" pitchFamily="34" charset="-120"/>
              <a:ea typeface="微軟正黑體" pitchFamily="34" charset="-120"/>
            </a:endParaRPr>
          </a:p>
          <a:p>
            <a:pPr marL="0" lvl="0" indent="0" algn="l" rtl="0">
              <a:spcBef>
                <a:spcPts val="0"/>
              </a:spcBef>
              <a:spcAft>
                <a:spcPts val="0"/>
              </a:spcAft>
              <a:buFont typeface="Arial" pitchFamily="34" charset="0"/>
              <a:buChar char="•"/>
            </a:pPr>
            <a:r>
              <a:rPr lang="zh-TW" altLang="en-US" sz="1200" dirty="0" smtClean="0">
                <a:latin typeface="微軟正黑體" pitchFamily="34" charset="-120"/>
                <a:ea typeface="微軟正黑體" pitchFamily="34" charset="-120"/>
              </a:rPr>
              <a:t>明星交易人訂閱服務</a:t>
            </a:r>
            <a:endParaRPr sz="1200" dirty="0">
              <a:latin typeface="微軟正黑體" pitchFamily="34" charset="-120"/>
              <a:ea typeface="微軟正黑體" pitchFamily="34" charset="-120"/>
            </a:endParaRPr>
          </a:p>
        </p:txBody>
      </p:sp>
      <p:sp>
        <p:nvSpPr>
          <p:cNvPr id="724" name="Google Shape;724;p29"/>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smtClean="0">
                <a:latin typeface="微軟正黑體" pitchFamily="34" charset="-120"/>
                <a:ea typeface="微軟正黑體" pitchFamily="34" charset="-120"/>
              </a:rPr>
              <a:t>討論區</a:t>
            </a:r>
            <a:endParaRPr dirty="0">
              <a:latin typeface="微軟正黑體" pitchFamily="34" charset="-120"/>
              <a:ea typeface="微軟正黑體" pitchFamily="34" charset="-120"/>
            </a:endParaRPr>
          </a:p>
        </p:txBody>
      </p:sp>
      <p:sp>
        <p:nvSpPr>
          <p:cNvPr id="725" name="Google Shape;725;p29"/>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726" name="Google Shape;726;p29"/>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Arial" pitchFamily="34" charset="0"/>
              <a:buChar char="•"/>
            </a:pPr>
            <a:r>
              <a:rPr lang="zh-TW" altLang="en-US" sz="1200" dirty="0" smtClean="0">
                <a:latin typeface="微軟正黑體" pitchFamily="34" charset="-120"/>
                <a:ea typeface="微軟正黑體" pitchFamily="34" charset="-120"/>
              </a:rPr>
              <a:t>個股討論區</a:t>
            </a:r>
            <a:endParaRPr lang="en-US" altLang="zh-TW" sz="1200" dirty="0" smtClean="0">
              <a:latin typeface="微軟正黑體" pitchFamily="34" charset="-120"/>
              <a:ea typeface="微軟正黑體" pitchFamily="34" charset="-120"/>
            </a:endParaRPr>
          </a:p>
          <a:p>
            <a:pPr marL="0" lvl="0" indent="0" algn="l" rtl="0">
              <a:spcBef>
                <a:spcPts val="0"/>
              </a:spcBef>
              <a:spcAft>
                <a:spcPts val="0"/>
              </a:spcAft>
              <a:buFont typeface="Arial" pitchFamily="34" charset="0"/>
              <a:buChar char="•"/>
            </a:pPr>
            <a:r>
              <a:rPr lang="zh-TW" altLang="en-US" sz="1200" dirty="0" smtClean="0">
                <a:latin typeface="微軟正黑體" pitchFamily="34" charset="-120"/>
                <a:ea typeface="微軟正黑體" pitchFamily="34" charset="-120"/>
              </a:rPr>
              <a:t>策略及指標討論區</a:t>
            </a:r>
            <a:endParaRPr sz="1200"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00</a:t>
            </a:r>
            <a:endParaRPr dirty="0"/>
          </a:p>
        </p:txBody>
      </p:sp>
      <p:sp>
        <p:nvSpPr>
          <p:cNvPr id="826" name="Google Shape;826;p35"/>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lvl="0"/>
            <a:r>
              <a:rPr lang="zh-TW" altLang="en-US" dirty="0" smtClean="0">
                <a:latin typeface="微軟正黑體" pitchFamily="34" charset="-120"/>
                <a:ea typeface="微軟正黑體" pitchFamily="34" charset="-120"/>
              </a:rPr>
              <a:t>主要看盤區</a:t>
            </a:r>
            <a:endParaRPr lang="zh-TW" altLang="en-US"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pic>
        <p:nvPicPr>
          <p:cNvPr id="9" name="圖片 8" descr="看盤.png"/>
          <p:cNvPicPr>
            <a:picLocks noChangeAspect="1"/>
          </p:cNvPicPr>
          <p:nvPr/>
        </p:nvPicPr>
        <p:blipFill>
          <a:blip r:embed="rId3" cstate="print"/>
          <a:stretch>
            <a:fillRect/>
          </a:stretch>
        </p:blipFill>
        <p:spPr>
          <a:xfrm>
            <a:off x="827584" y="1203598"/>
            <a:ext cx="6366096" cy="3240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64" name="Google Shape;864;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zh-TW" altLang="en-US" dirty="0" smtClean="0">
                <a:latin typeface="微軟正黑體" pitchFamily="34" charset="-120"/>
                <a:ea typeface="微軟正黑體" pitchFamily="34" charset="-120"/>
              </a:rPr>
              <a:t>主要看盤區</a:t>
            </a:r>
            <a:endParaRPr dirty="0"/>
          </a:p>
        </p:txBody>
      </p:sp>
      <p:sp>
        <p:nvSpPr>
          <p:cNvPr id="866" name="Google Shape;866;p36"/>
          <p:cNvSpPr txBox="1"/>
          <p:nvPr/>
        </p:nvSpPr>
        <p:spPr>
          <a:xfrm>
            <a:off x="1259632" y="4443958"/>
            <a:ext cx="3312368"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zh-TW" altLang="en-US" b="1" dirty="0" smtClean="0">
                <a:solidFill>
                  <a:schemeClr val="dk1"/>
                </a:solidFill>
                <a:latin typeface="微軟正黑體" pitchFamily="34" charset="-120"/>
                <a:ea typeface="微軟正黑體" pitchFamily="34" charset="-120"/>
                <a:cs typeface="Roboto"/>
                <a:sym typeface="Roboto"/>
              </a:rPr>
              <a:t>使用者選取之各項數值欄位</a:t>
            </a:r>
            <a:endParaRPr b="1" dirty="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
        <p:nvSpPr>
          <p:cNvPr id="19" name="向右箭號 18"/>
          <p:cNvSpPr/>
          <p:nvPr/>
        </p:nvSpPr>
        <p:spPr>
          <a:xfrm rot="13934190">
            <a:off x="1261290" y="4212829"/>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Google Shape;866;p36"/>
          <p:cNvSpPr txBox="1"/>
          <p:nvPr/>
        </p:nvSpPr>
        <p:spPr>
          <a:xfrm>
            <a:off x="4572000" y="1563638"/>
            <a:ext cx="3312368"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zh-TW" altLang="en-US" sz="1600" b="1" dirty="0" smtClean="0">
                <a:solidFill>
                  <a:schemeClr val="accent1">
                    <a:lumMod val="50000"/>
                  </a:schemeClr>
                </a:solidFill>
                <a:latin typeface="微軟正黑體" pitchFamily="34" charset="-120"/>
                <a:ea typeface="微軟正黑體" pitchFamily="34" charset="-120"/>
                <a:cs typeface="Roboto"/>
                <a:sym typeface="Roboto"/>
              </a:rPr>
              <a:t>圖表線圖區</a:t>
            </a:r>
            <a:endParaRPr sz="1600" b="1" dirty="0">
              <a:solidFill>
                <a:schemeClr val="accent1">
                  <a:lumMod val="50000"/>
                </a:schemeClr>
              </a:solidFill>
              <a:latin typeface="微軟正黑體" pitchFamily="34" charset="-120"/>
              <a:ea typeface="微軟正黑體" pitchFamily="34" charset="-120"/>
              <a:cs typeface="Roboto"/>
              <a:sym typeface="Roboto"/>
            </a:endParaRP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826" name="Google Shape;826;p35"/>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lvl="0"/>
            <a:r>
              <a:rPr lang="zh-TW" altLang="en-US" dirty="0" smtClean="0">
                <a:latin typeface="微軟正黑體" pitchFamily="34" charset="-120"/>
                <a:ea typeface="微軟正黑體" pitchFamily="34" charset="-120"/>
              </a:rPr>
              <a:t>程式交易</a:t>
            </a:r>
            <a:r>
              <a:rPr lang="en-US" altLang="zh-TW" dirty="0" smtClean="0">
                <a:latin typeface="微軟正黑體" pitchFamily="34" charset="-120"/>
                <a:ea typeface="微軟正黑體" pitchFamily="34" charset="-120"/>
              </a:rPr>
              <a:t/>
            </a:r>
            <a:br>
              <a:rPr lang="en-US" altLang="zh-TW" dirty="0" smtClean="0">
                <a:latin typeface="微軟正黑體" pitchFamily="34" charset="-120"/>
                <a:ea typeface="微軟正黑體" pitchFamily="34" charset="-120"/>
              </a:rPr>
            </a:br>
            <a:r>
              <a:rPr lang="zh-TW" altLang="en-US" dirty="0" smtClean="0">
                <a:latin typeface="微軟正黑體" pitchFamily="34" charset="-120"/>
                <a:ea typeface="微軟正黑體" pitchFamily="34" charset="-120"/>
              </a:rPr>
              <a:t>策略編寫</a:t>
            </a:r>
            <a:endParaRPr lang="zh-TW" altLang="en-US" dirty="0">
              <a:latin typeface="微軟正黑體" pitchFamily="34" charset="-120"/>
              <a:ea typeface="微軟正黑體" pitchFamily="34" charset="-120"/>
            </a:endParaRPr>
          </a:p>
        </p:txBody>
      </p:sp>
      <p:grpSp>
        <p:nvGrpSpPr>
          <p:cNvPr id="2" name="Google Shape;827;p35"/>
          <p:cNvGrpSpPr/>
          <p:nvPr/>
        </p:nvGrpSpPr>
        <p:grpSpPr>
          <a:xfrm>
            <a:off x="6275049" y="1382979"/>
            <a:ext cx="2377553" cy="2377553"/>
            <a:chOff x="6198197" y="1098851"/>
            <a:chExt cx="2945797" cy="2945797"/>
          </a:xfrm>
        </p:grpSpPr>
        <p:sp>
          <p:nvSpPr>
            <p:cNvPr id="828" name="Google Shape;828;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pic>
        <p:nvPicPr>
          <p:cNvPr id="18" name="圖片 17" descr="籌碼K.png"/>
          <p:cNvPicPr>
            <a:picLocks noChangeAspect="1"/>
          </p:cNvPicPr>
          <p:nvPr/>
        </p:nvPicPr>
        <p:blipFill>
          <a:blip r:embed="rId3" cstate="print"/>
          <a:stretch>
            <a:fillRect/>
          </a:stretch>
        </p:blipFill>
        <p:spPr>
          <a:xfrm>
            <a:off x="805424" y="1203598"/>
            <a:ext cx="6790912" cy="28649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64" name="Google Shape;864;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zh-TW" altLang="en-US" dirty="0" smtClean="0">
                <a:latin typeface="微軟正黑體" pitchFamily="34" charset="-120"/>
                <a:ea typeface="微軟正黑體" pitchFamily="34" charset="-120"/>
              </a:rPr>
              <a:t>簡易型交易策略編寫</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免費</a:t>
            </a:r>
            <a:r>
              <a:rPr lang="en-US" altLang="zh-TW" dirty="0" smtClean="0">
                <a:latin typeface="微軟正黑體" pitchFamily="34" charset="-120"/>
                <a:ea typeface="微軟正黑體" pitchFamily="34" charset="-120"/>
              </a:rPr>
              <a:t>)</a:t>
            </a:r>
            <a:endParaRPr dirty="0"/>
          </a:p>
        </p:txBody>
      </p:sp>
      <p:sp>
        <p:nvSpPr>
          <p:cNvPr id="866" name="Google Shape;866;p36"/>
          <p:cNvSpPr txBox="1"/>
          <p:nvPr/>
        </p:nvSpPr>
        <p:spPr>
          <a:xfrm>
            <a:off x="1259632" y="4227934"/>
            <a:ext cx="3312368"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zh-TW" altLang="en-US" b="1" dirty="0" smtClean="0">
                <a:solidFill>
                  <a:schemeClr val="dk1"/>
                </a:solidFill>
                <a:latin typeface="微軟正黑體" pitchFamily="34" charset="-120"/>
                <a:ea typeface="微軟正黑體" pitchFamily="34" charset="-120"/>
                <a:cs typeface="Roboto"/>
                <a:sym typeface="Roboto"/>
              </a:rPr>
              <a:t>使用者可以勾選希望使用之指標</a:t>
            </a:r>
            <a:endParaRPr lang="en-US" altLang="zh-TW" b="1" dirty="0" smtClean="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Clr>
                <a:srgbClr val="000000"/>
              </a:buClr>
              <a:buSzPts val="1100"/>
              <a:buFont typeface="Arial"/>
              <a:buNone/>
            </a:pPr>
            <a:r>
              <a:rPr lang="zh-TW" altLang="en-US" b="1" dirty="0" smtClean="0">
                <a:solidFill>
                  <a:schemeClr val="dk1"/>
                </a:solidFill>
                <a:latin typeface="微軟正黑體" pitchFamily="34" charset="-120"/>
                <a:ea typeface="微軟正黑體" pitchFamily="34" charset="-120"/>
                <a:cs typeface="Roboto"/>
                <a:sym typeface="Roboto"/>
              </a:rPr>
              <a:t>免費方案將提供基礎指標</a:t>
            </a:r>
            <a:endParaRPr lang="en-US" altLang="zh-TW" b="1" dirty="0" smtClean="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Clr>
                <a:srgbClr val="000000"/>
              </a:buClr>
              <a:buSzPts val="1100"/>
              <a:buFont typeface="Arial"/>
              <a:buNone/>
            </a:pPr>
            <a:r>
              <a:rPr lang="zh-TW" altLang="en-US" b="1" dirty="0" smtClean="0">
                <a:solidFill>
                  <a:schemeClr val="dk1"/>
                </a:solidFill>
                <a:latin typeface="微軟正黑體" pitchFamily="34" charset="-120"/>
                <a:ea typeface="微軟正黑體" pitchFamily="34" charset="-120"/>
                <a:cs typeface="Roboto"/>
                <a:sym typeface="Roboto"/>
              </a:rPr>
              <a:t>若有付費訂閱指標亦可使用</a:t>
            </a:r>
            <a:endParaRPr b="1" dirty="0">
              <a:solidFill>
                <a:schemeClr val="dk1"/>
              </a:solidFill>
              <a:latin typeface="微軟正黑體" pitchFamily="34" charset="-120"/>
              <a:ea typeface="微軟正黑體" pitchFamily="34" charset="-120"/>
              <a:cs typeface="Roboto"/>
              <a:sym typeface="Roboto"/>
            </a:endParaRP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
        <p:nvSpPr>
          <p:cNvPr id="867" name="Google Shape;867;p36"/>
          <p:cNvSpPr txBox="1"/>
          <p:nvPr/>
        </p:nvSpPr>
        <p:spPr>
          <a:xfrm>
            <a:off x="4788024" y="1635646"/>
            <a:ext cx="2952328"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altLang="en-US" sz="1100" b="1" dirty="0" smtClean="0">
                <a:solidFill>
                  <a:schemeClr val="accent1">
                    <a:lumMod val="25000"/>
                  </a:schemeClr>
                </a:solidFill>
                <a:latin typeface="微軟正黑體" pitchFamily="34" charset="-120"/>
                <a:ea typeface="微軟正黑體" pitchFamily="34" charset="-120"/>
                <a:cs typeface="Roboto"/>
                <a:sym typeface="Roboto"/>
              </a:rPr>
              <a:t>按下歷史回測</a:t>
            </a:r>
            <a:endParaRPr lang="en-US" altLang="zh-TW" sz="1100" b="1" dirty="0" smtClean="0">
              <a:solidFill>
                <a:schemeClr val="accent1">
                  <a:lumMod val="25000"/>
                </a:schemeClr>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None/>
            </a:pPr>
            <a:r>
              <a:rPr lang="zh-TW" altLang="en-US" sz="1100" b="1" dirty="0" smtClean="0">
                <a:solidFill>
                  <a:schemeClr val="accent1">
                    <a:lumMod val="25000"/>
                  </a:schemeClr>
                </a:solidFill>
                <a:latin typeface="微軟正黑體" pitchFamily="34" charset="-120"/>
                <a:ea typeface="微軟正黑體" pitchFamily="34" charset="-120"/>
                <a:cs typeface="Roboto"/>
                <a:sym typeface="Roboto"/>
              </a:rPr>
              <a:t>便可以看出用此指標做買賣的歷史回測表現</a:t>
            </a:r>
            <a:endParaRPr sz="1100" b="1" dirty="0">
              <a:solidFill>
                <a:schemeClr val="accent1">
                  <a:lumMod val="25000"/>
                </a:schemeClr>
              </a:solidFill>
              <a:latin typeface="微軟正黑體" pitchFamily="34" charset="-120"/>
              <a:ea typeface="微軟正黑體" pitchFamily="34" charset="-120"/>
              <a:cs typeface="Roboto"/>
              <a:sym typeface="Roboto"/>
            </a:endParaRPr>
          </a:p>
          <a:p>
            <a:pPr marL="0" lvl="0" indent="0" algn="l" rtl="0">
              <a:lnSpc>
                <a:spcPct val="100000"/>
              </a:lnSpc>
              <a:spcBef>
                <a:spcPts val="0"/>
              </a:spcBef>
              <a:spcAft>
                <a:spcPts val="0"/>
              </a:spcAft>
              <a:buNone/>
            </a:pPr>
            <a:endParaRPr dirty="0">
              <a:solidFill>
                <a:schemeClr val="dk1"/>
              </a:solidFill>
              <a:latin typeface="Roboto"/>
              <a:ea typeface="Roboto"/>
              <a:cs typeface="Roboto"/>
              <a:sym typeface="Roboto"/>
            </a:endParaRPr>
          </a:p>
        </p:txBody>
      </p:sp>
      <p:sp>
        <p:nvSpPr>
          <p:cNvPr id="868" name="Google Shape;868;p36"/>
          <p:cNvSpPr txBox="1"/>
          <p:nvPr/>
        </p:nvSpPr>
        <p:spPr>
          <a:xfrm>
            <a:off x="5868144" y="4011910"/>
            <a:ext cx="1872208" cy="28803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zh-TW" altLang="en-US" sz="1000" dirty="0" smtClean="0">
                <a:solidFill>
                  <a:schemeClr val="dk1"/>
                </a:solidFill>
                <a:latin typeface="微軟正黑體" pitchFamily="34" charset="-120"/>
                <a:ea typeface="微軟正黑體" pitchFamily="34" charset="-120"/>
                <a:cs typeface="Roboto"/>
                <a:sym typeface="Roboto"/>
              </a:rPr>
              <a:t>參考模板改編自「籌碼</a:t>
            </a:r>
            <a:r>
              <a:rPr lang="en-US" altLang="zh-TW" sz="1000" dirty="0" smtClean="0">
                <a:solidFill>
                  <a:schemeClr val="dk1"/>
                </a:solidFill>
                <a:latin typeface="微軟正黑體" pitchFamily="34" charset="-120"/>
                <a:ea typeface="微軟正黑體" pitchFamily="34" charset="-120"/>
                <a:cs typeface="Roboto"/>
                <a:sym typeface="Roboto"/>
              </a:rPr>
              <a:t>K</a:t>
            </a:r>
            <a:r>
              <a:rPr lang="zh-TW" altLang="en-US" sz="1000" dirty="0" smtClean="0">
                <a:solidFill>
                  <a:schemeClr val="dk1"/>
                </a:solidFill>
                <a:latin typeface="微軟正黑體" pitchFamily="34" charset="-120"/>
                <a:ea typeface="微軟正黑體" pitchFamily="34" charset="-120"/>
                <a:cs typeface="Roboto"/>
                <a:sym typeface="Roboto"/>
              </a:rPr>
              <a:t>線」</a:t>
            </a:r>
            <a:endParaRPr sz="1000" dirty="0">
              <a:solidFill>
                <a:schemeClr val="dk1"/>
              </a:solidFill>
              <a:latin typeface="微軟正黑體" pitchFamily="34" charset="-120"/>
              <a:ea typeface="微軟正黑體" pitchFamily="34" charset="-120"/>
              <a:cs typeface="Roboto"/>
              <a:sym typeface="Roboto"/>
            </a:endParaRPr>
          </a:p>
        </p:txBody>
      </p:sp>
      <p:sp>
        <p:nvSpPr>
          <p:cNvPr id="19" name="向右箭號 18"/>
          <p:cNvSpPr/>
          <p:nvPr/>
        </p:nvSpPr>
        <p:spPr>
          <a:xfrm rot="13934190">
            <a:off x="1405307" y="3924798"/>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向右箭號 19"/>
          <p:cNvSpPr/>
          <p:nvPr/>
        </p:nvSpPr>
        <p:spPr>
          <a:xfrm rot="10125657">
            <a:off x="2993348" y="2034896"/>
            <a:ext cx="1791449" cy="232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2341</TotalTime>
  <Words>856</Words>
  <Application>Microsoft Office PowerPoint</Application>
  <PresentationFormat>如螢幕大小 (16:9)</PresentationFormat>
  <Paragraphs>159</Paragraphs>
  <Slides>32</Slides>
  <Notes>32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32</vt:i4>
      </vt:variant>
    </vt:vector>
  </HeadingPairs>
  <TitlesOfParts>
    <vt:vector size="42" baseType="lpstr">
      <vt:lpstr>Arial</vt:lpstr>
      <vt:lpstr>新細明體</vt:lpstr>
      <vt:lpstr>微軟正黑體</vt:lpstr>
      <vt:lpstr>Oswald</vt:lpstr>
      <vt:lpstr>Roboto</vt:lpstr>
      <vt:lpstr>Livvic</vt:lpstr>
      <vt:lpstr>Raleway</vt:lpstr>
      <vt:lpstr>標楷體</vt:lpstr>
      <vt:lpstr>Roboto Condensed Light</vt:lpstr>
      <vt:lpstr>Software Development Bussines Plan by Slidesgo</vt:lpstr>
      <vt:lpstr>量化策略交易平台</vt:lpstr>
      <vt:lpstr>題目 -市場資訊供應 - 新興平台 </vt:lpstr>
      <vt:lpstr>主畫面</vt:lpstr>
      <vt:lpstr>使用者功能介紹</vt:lpstr>
      <vt:lpstr>平台主要功能</vt:lpstr>
      <vt:lpstr>00</vt:lpstr>
      <vt:lpstr>主要看盤區</vt:lpstr>
      <vt:lpstr>01</vt:lpstr>
      <vt:lpstr>簡易型交易策略編寫(免費)</vt:lpstr>
      <vt:lpstr>進階型交易策略編寫(Python)</vt:lpstr>
      <vt:lpstr>02</vt:lpstr>
      <vt:lpstr>簡易型交易策略回測(免費)</vt:lpstr>
      <vt:lpstr>進階型交易策略回測</vt:lpstr>
      <vt:lpstr>策略回測權益曲線</vt:lpstr>
      <vt:lpstr>策略回測交易明細</vt:lpstr>
      <vt:lpstr>03</vt:lpstr>
      <vt:lpstr>資料庫組織圖</vt:lpstr>
      <vt:lpstr>資料庫檢視</vt:lpstr>
      <vt:lpstr>資料庫檢視</vt:lpstr>
      <vt:lpstr>04</vt:lpstr>
      <vt:lpstr>市場指標編寫(Python)</vt:lpstr>
      <vt:lpstr>市場指標顯示</vt:lpstr>
      <vt:lpstr>05</vt:lpstr>
      <vt:lpstr>訂閱策略及指標</vt:lpstr>
      <vt:lpstr>訂閱策略及指標</vt:lpstr>
      <vt:lpstr>06</vt:lpstr>
      <vt:lpstr>策略討論區</vt:lpstr>
      <vt:lpstr>比較表</vt:lpstr>
      <vt:lpstr>交易軟體比較</vt:lpstr>
      <vt:lpstr>策略開發者誘因</vt:lpstr>
      <vt:lpstr>一般使用者 誘因</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量化策略交易平台</dc:title>
  <cp:lastModifiedBy>user</cp:lastModifiedBy>
  <cp:revision>65</cp:revision>
  <dcterms:modified xsi:type="dcterms:W3CDTF">2020-12-31T13:25:34Z</dcterms:modified>
</cp:coreProperties>
</file>