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4" r:id="rId8"/>
    <p:sldId id="265" r:id="rId9"/>
    <p:sldId id="267" r:id="rId10"/>
    <p:sldId id="268"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51FE9A-5F95-43E6-890B-5DCC3B9BF48A}" type="doc">
      <dgm:prSet loTypeId="urn:microsoft.com/office/officeart/2005/8/layout/chevron1" loCatId="process" qsTypeId="urn:microsoft.com/office/officeart/2005/8/quickstyle/simple1" qsCatId="simple" csTypeId="urn:microsoft.com/office/officeart/2005/8/colors/accent1_2" csCatId="accent1" phldr="1"/>
      <dgm:spPr/>
    </dgm:pt>
    <dgm:pt modelId="{2B833303-FB7E-4F6D-BF29-FE19787FEB58}">
      <dgm:prSet phldrT="[文字]" custT="1"/>
      <dgm:spPr/>
      <dgm:t>
        <a:bodyPr/>
        <a:lstStyle/>
        <a:p>
          <a:r>
            <a:rPr lang="zh-TW" altLang="en-US" sz="1800" dirty="0" smtClean="0">
              <a:latin typeface="微軟正黑體 Light" pitchFamily="34" charset="-120"/>
              <a:ea typeface="微軟正黑體 Light" pitchFamily="34" charset="-120"/>
            </a:rPr>
            <a:t>爬取</a:t>
          </a:r>
          <a:r>
            <a:rPr lang="en-US" altLang="zh-TW" sz="1800" dirty="0" smtClean="0">
              <a:latin typeface="微軟正黑體 Light" pitchFamily="34" charset="-120"/>
              <a:ea typeface="微軟正黑體 Light" pitchFamily="34" charset="-120"/>
            </a:rPr>
            <a:t>FOMC</a:t>
          </a:r>
          <a:r>
            <a:rPr lang="zh-TW" altLang="en-US" sz="1800" dirty="0" smtClean="0">
              <a:latin typeface="微軟正黑體 Light" pitchFamily="34" charset="-120"/>
              <a:ea typeface="微軟正黑體 Light" pitchFamily="34" charset="-120"/>
            </a:rPr>
            <a:t>褐皮書之文本</a:t>
          </a:r>
          <a:endParaRPr lang="en-US" altLang="zh-TW" sz="1800" dirty="0">
            <a:latin typeface="微軟正黑體 Light" pitchFamily="34" charset="-120"/>
            <a:ea typeface="微軟正黑體 Light" pitchFamily="34" charset="-120"/>
          </a:endParaRPr>
        </a:p>
      </dgm:t>
    </dgm:pt>
    <dgm:pt modelId="{5DD31778-D0DA-421F-8D11-40188949109B}" type="parTrans" cxnId="{60283133-3B62-4640-A6CA-12A2F2B743A9}">
      <dgm:prSet/>
      <dgm:spPr/>
      <dgm:t>
        <a:bodyPr/>
        <a:lstStyle/>
        <a:p>
          <a:endParaRPr lang="zh-TW" altLang="en-US">
            <a:latin typeface="微軟正黑體 Light" pitchFamily="34" charset="-120"/>
            <a:ea typeface="微軟正黑體 Light" pitchFamily="34" charset="-120"/>
          </a:endParaRPr>
        </a:p>
      </dgm:t>
    </dgm:pt>
    <dgm:pt modelId="{05797597-1DAD-44C7-92DB-C90FF8886EC7}" type="sibTrans" cxnId="{60283133-3B62-4640-A6CA-12A2F2B743A9}">
      <dgm:prSet/>
      <dgm:spPr/>
      <dgm:t>
        <a:bodyPr/>
        <a:lstStyle/>
        <a:p>
          <a:endParaRPr lang="zh-TW" altLang="en-US">
            <a:latin typeface="微軟正黑體 Light" pitchFamily="34" charset="-120"/>
            <a:ea typeface="微軟正黑體 Light" pitchFamily="34" charset="-120"/>
          </a:endParaRPr>
        </a:p>
      </dgm:t>
    </dgm:pt>
    <dgm:pt modelId="{A5CD2FDC-9FF5-44A3-B377-7E9BA46A29DA}">
      <dgm:prSet phldrT="[文字]" custT="1"/>
      <dgm:spPr/>
      <dgm:t>
        <a:bodyPr/>
        <a:lstStyle/>
        <a:p>
          <a:r>
            <a:rPr lang="zh-TW" altLang="en-US" sz="1800" dirty="0" smtClean="0">
              <a:latin typeface="微軟正黑體 Light" pitchFamily="34" charset="-120"/>
              <a:ea typeface="微軟正黑體 Light" pitchFamily="34" charset="-120"/>
            </a:rPr>
            <a:t>建置資料庫</a:t>
          </a:r>
          <a:endParaRPr lang="en-US" altLang="zh-TW" sz="1800" dirty="0">
            <a:latin typeface="微軟正黑體 Light" pitchFamily="34" charset="-120"/>
            <a:ea typeface="微軟正黑體 Light" pitchFamily="34" charset="-120"/>
          </a:endParaRPr>
        </a:p>
      </dgm:t>
    </dgm:pt>
    <dgm:pt modelId="{C7415340-2959-4566-AD9A-D825EE0E4D55}" type="parTrans" cxnId="{9A0C9BDC-94B9-47AA-9F14-0F68173E58E2}">
      <dgm:prSet/>
      <dgm:spPr/>
      <dgm:t>
        <a:bodyPr/>
        <a:lstStyle/>
        <a:p>
          <a:endParaRPr lang="zh-TW" altLang="en-US">
            <a:latin typeface="微軟正黑體 Light" pitchFamily="34" charset="-120"/>
            <a:ea typeface="微軟正黑體 Light" pitchFamily="34" charset="-120"/>
          </a:endParaRPr>
        </a:p>
      </dgm:t>
    </dgm:pt>
    <dgm:pt modelId="{DD7D9C22-6B63-400A-B031-E541F242A4F5}" type="sibTrans" cxnId="{9A0C9BDC-94B9-47AA-9F14-0F68173E58E2}">
      <dgm:prSet/>
      <dgm:spPr/>
      <dgm:t>
        <a:bodyPr/>
        <a:lstStyle/>
        <a:p>
          <a:endParaRPr lang="zh-TW" altLang="en-US">
            <a:latin typeface="微軟正黑體 Light" pitchFamily="34" charset="-120"/>
            <a:ea typeface="微軟正黑體 Light" pitchFamily="34" charset="-120"/>
          </a:endParaRPr>
        </a:p>
      </dgm:t>
    </dgm:pt>
    <dgm:pt modelId="{730A9606-510E-4B00-8BED-856BEFD4C70A}">
      <dgm:prSet phldrT="[文字]" custT="1"/>
      <dgm:spPr/>
      <dgm:t>
        <a:bodyPr/>
        <a:lstStyle/>
        <a:p>
          <a:r>
            <a:rPr lang="zh-TW" altLang="en-US" sz="1800" dirty="0" smtClean="0">
              <a:latin typeface="微軟正黑體 Light" pitchFamily="34" charset="-120"/>
              <a:ea typeface="微軟正黑體 Light" pitchFamily="34" charset="-120"/>
            </a:rPr>
            <a:t>斷詞</a:t>
          </a:r>
          <a:r>
            <a:rPr lang="en-US" altLang="zh-TW" sz="1800" dirty="0" smtClean="0">
              <a:latin typeface="微軟正黑體 Light" pitchFamily="34" charset="-120"/>
              <a:ea typeface="微軟正黑體 Light" pitchFamily="34" charset="-120"/>
            </a:rPr>
            <a:t>/</a:t>
          </a:r>
          <a:r>
            <a:rPr lang="zh-TW" altLang="en-US" sz="1800" dirty="0" smtClean="0">
              <a:latin typeface="微軟正黑體 Light" pitchFamily="34" charset="-120"/>
              <a:ea typeface="微軟正黑體 Light" pitchFamily="34" charset="-120"/>
            </a:rPr>
            <a:t>停詞</a:t>
          </a:r>
          <a:r>
            <a:rPr lang="en-US" altLang="zh-TW" sz="1800" dirty="0" smtClean="0">
              <a:latin typeface="微軟正黑體 Light" pitchFamily="34" charset="-120"/>
              <a:ea typeface="微軟正黑體 Light" pitchFamily="34" charset="-120"/>
            </a:rPr>
            <a:t>/</a:t>
          </a:r>
          <a:r>
            <a:rPr lang="zh-TW" altLang="en-US" sz="1800" dirty="0" smtClean="0">
              <a:latin typeface="微軟正黑體 Light" pitchFamily="34" charset="-120"/>
              <a:ea typeface="微軟正黑體 Light" pitchFamily="34" charset="-120"/>
            </a:rPr>
            <a:t>時態還原</a:t>
          </a:r>
          <a:endParaRPr lang="zh-TW" altLang="en-US" sz="1800" dirty="0">
            <a:latin typeface="微軟正黑體 Light" pitchFamily="34" charset="-120"/>
            <a:ea typeface="微軟正黑體 Light" pitchFamily="34" charset="-120"/>
          </a:endParaRPr>
        </a:p>
      </dgm:t>
    </dgm:pt>
    <dgm:pt modelId="{F5E5D6AB-AC75-4EFD-9819-D51320D3FD66}" type="parTrans" cxnId="{320A951B-9D42-4252-801B-B5FB980AC928}">
      <dgm:prSet/>
      <dgm:spPr/>
      <dgm:t>
        <a:bodyPr/>
        <a:lstStyle/>
        <a:p>
          <a:endParaRPr lang="zh-TW" altLang="en-US">
            <a:latin typeface="微軟正黑體 Light" pitchFamily="34" charset="-120"/>
            <a:ea typeface="微軟正黑體 Light" pitchFamily="34" charset="-120"/>
          </a:endParaRPr>
        </a:p>
      </dgm:t>
    </dgm:pt>
    <dgm:pt modelId="{EC99F2A1-3F43-4BEC-8091-99EF92AD0594}" type="sibTrans" cxnId="{320A951B-9D42-4252-801B-B5FB980AC928}">
      <dgm:prSet/>
      <dgm:spPr/>
      <dgm:t>
        <a:bodyPr/>
        <a:lstStyle/>
        <a:p>
          <a:endParaRPr lang="zh-TW" altLang="en-US">
            <a:latin typeface="微軟正黑體 Light" pitchFamily="34" charset="-120"/>
            <a:ea typeface="微軟正黑體 Light" pitchFamily="34" charset="-120"/>
          </a:endParaRPr>
        </a:p>
      </dgm:t>
    </dgm:pt>
    <dgm:pt modelId="{7198B394-F5D0-4BAB-985B-70F01851BD11}" type="pres">
      <dgm:prSet presAssocID="{B951FE9A-5F95-43E6-890B-5DCC3B9BF48A}" presName="Name0" presStyleCnt="0">
        <dgm:presLayoutVars>
          <dgm:dir/>
          <dgm:animLvl val="lvl"/>
          <dgm:resizeHandles val="exact"/>
        </dgm:presLayoutVars>
      </dgm:prSet>
      <dgm:spPr/>
    </dgm:pt>
    <dgm:pt modelId="{F67D01C3-2E79-4010-BBA1-5F4457BAF2A9}" type="pres">
      <dgm:prSet presAssocID="{2B833303-FB7E-4F6D-BF29-FE19787FEB58}" presName="parTxOnly" presStyleLbl="node1" presStyleIdx="0" presStyleCnt="3" custScaleX="113057">
        <dgm:presLayoutVars>
          <dgm:chMax val="0"/>
          <dgm:chPref val="0"/>
          <dgm:bulletEnabled val="1"/>
        </dgm:presLayoutVars>
      </dgm:prSet>
      <dgm:spPr/>
      <dgm:t>
        <a:bodyPr/>
        <a:lstStyle/>
        <a:p>
          <a:endParaRPr lang="zh-TW" altLang="en-US"/>
        </a:p>
      </dgm:t>
    </dgm:pt>
    <dgm:pt modelId="{4DF9FD34-D846-4591-A8CD-906EE3AA7241}" type="pres">
      <dgm:prSet presAssocID="{05797597-1DAD-44C7-92DB-C90FF8886EC7}" presName="parTxOnlySpace" presStyleCnt="0"/>
      <dgm:spPr/>
    </dgm:pt>
    <dgm:pt modelId="{1CE5AF31-1B75-4CEC-A0B8-54525B4E3B41}" type="pres">
      <dgm:prSet presAssocID="{A5CD2FDC-9FF5-44A3-B377-7E9BA46A29DA}" presName="parTxOnly" presStyleLbl="node1" presStyleIdx="1" presStyleCnt="3">
        <dgm:presLayoutVars>
          <dgm:chMax val="0"/>
          <dgm:chPref val="0"/>
          <dgm:bulletEnabled val="1"/>
        </dgm:presLayoutVars>
      </dgm:prSet>
      <dgm:spPr/>
      <dgm:t>
        <a:bodyPr/>
        <a:lstStyle/>
        <a:p>
          <a:endParaRPr lang="zh-TW" altLang="en-US"/>
        </a:p>
      </dgm:t>
    </dgm:pt>
    <dgm:pt modelId="{4F40B868-1400-43E2-8692-A7EE292FE27E}" type="pres">
      <dgm:prSet presAssocID="{DD7D9C22-6B63-400A-B031-E541F242A4F5}" presName="parTxOnlySpace" presStyleCnt="0"/>
      <dgm:spPr/>
    </dgm:pt>
    <dgm:pt modelId="{33C3A500-E116-4866-A6E5-6E1BD08E02A4}" type="pres">
      <dgm:prSet presAssocID="{730A9606-510E-4B00-8BED-856BEFD4C70A}" presName="parTxOnly" presStyleLbl="node1" presStyleIdx="2" presStyleCnt="3">
        <dgm:presLayoutVars>
          <dgm:chMax val="0"/>
          <dgm:chPref val="0"/>
          <dgm:bulletEnabled val="1"/>
        </dgm:presLayoutVars>
      </dgm:prSet>
      <dgm:spPr/>
      <dgm:t>
        <a:bodyPr/>
        <a:lstStyle/>
        <a:p>
          <a:endParaRPr lang="zh-TW" altLang="en-US"/>
        </a:p>
      </dgm:t>
    </dgm:pt>
  </dgm:ptLst>
  <dgm:cxnLst>
    <dgm:cxn modelId="{320A951B-9D42-4252-801B-B5FB980AC928}" srcId="{B951FE9A-5F95-43E6-890B-5DCC3B9BF48A}" destId="{730A9606-510E-4B00-8BED-856BEFD4C70A}" srcOrd="2" destOrd="0" parTransId="{F5E5D6AB-AC75-4EFD-9819-D51320D3FD66}" sibTransId="{EC99F2A1-3F43-4BEC-8091-99EF92AD0594}"/>
    <dgm:cxn modelId="{9A0C9BDC-94B9-47AA-9F14-0F68173E58E2}" srcId="{B951FE9A-5F95-43E6-890B-5DCC3B9BF48A}" destId="{A5CD2FDC-9FF5-44A3-B377-7E9BA46A29DA}" srcOrd="1" destOrd="0" parTransId="{C7415340-2959-4566-AD9A-D825EE0E4D55}" sibTransId="{DD7D9C22-6B63-400A-B031-E541F242A4F5}"/>
    <dgm:cxn modelId="{F67700A0-E1D2-4274-8EDD-2314A81AA8C1}" type="presOf" srcId="{B951FE9A-5F95-43E6-890B-5DCC3B9BF48A}" destId="{7198B394-F5D0-4BAB-985B-70F01851BD11}" srcOrd="0" destOrd="0" presId="urn:microsoft.com/office/officeart/2005/8/layout/chevron1"/>
    <dgm:cxn modelId="{F9F2FBC8-A1F1-421B-846F-CEB45751FA7F}" type="presOf" srcId="{A5CD2FDC-9FF5-44A3-B377-7E9BA46A29DA}" destId="{1CE5AF31-1B75-4CEC-A0B8-54525B4E3B41}" srcOrd="0" destOrd="0" presId="urn:microsoft.com/office/officeart/2005/8/layout/chevron1"/>
    <dgm:cxn modelId="{896DDF18-A10D-4804-98C5-4653EA518FC3}" type="presOf" srcId="{2B833303-FB7E-4F6D-BF29-FE19787FEB58}" destId="{F67D01C3-2E79-4010-BBA1-5F4457BAF2A9}" srcOrd="0" destOrd="0" presId="urn:microsoft.com/office/officeart/2005/8/layout/chevron1"/>
    <dgm:cxn modelId="{A9D8407D-ED73-49CF-A91A-794DFD6053EC}" type="presOf" srcId="{730A9606-510E-4B00-8BED-856BEFD4C70A}" destId="{33C3A500-E116-4866-A6E5-6E1BD08E02A4}" srcOrd="0" destOrd="0" presId="urn:microsoft.com/office/officeart/2005/8/layout/chevron1"/>
    <dgm:cxn modelId="{60283133-3B62-4640-A6CA-12A2F2B743A9}" srcId="{B951FE9A-5F95-43E6-890B-5DCC3B9BF48A}" destId="{2B833303-FB7E-4F6D-BF29-FE19787FEB58}" srcOrd="0" destOrd="0" parTransId="{5DD31778-D0DA-421F-8D11-40188949109B}" sibTransId="{05797597-1DAD-44C7-92DB-C90FF8886EC7}"/>
    <dgm:cxn modelId="{528621C6-636C-4AA0-8440-725C0B7A7FE9}" type="presParOf" srcId="{7198B394-F5D0-4BAB-985B-70F01851BD11}" destId="{F67D01C3-2E79-4010-BBA1-5F4457BAF2A9}" srcOrd="0" destOrd="0" presId="urn:microsoft.com/office/officeart/2005/8/layout/chevron1"/>
    <dgm:cxn modelId="{0BB7151B-6837-41E4-AAB6-8E7A4A6D8D83}" type="presParOf" srcId="{7198B394-F5D0-4BAB-985B-70F01851BD11}" destId="{4DF9FD34-D846-4591-A8CD-906EE3AA7241}" srcOrd="1" destOrd="0" presId="urn:microsoft.com/office/officeart/2005/8/layout/chevron1"/>
    <dgm:cxn modelId="{8CEECB4B-50B3-4975-B098-21A05A2D163C}" type="presParOf" srcId="{7198B394-F5D0-4BAB-985B-70F01851BD11}" destId="{1CE5AF31-1B75-4CEC-A0B8-54525B4E3B41}" srcOrd="2" destOrd="0" presId="urn:microsoft.com/office/officeart/2005/8/layout/chevron1"/>
    <dgm:cxn modelId="{2D3B8B92-49A9-4061-A0CE-356DB4B2DB33}" type="presParOf" srcId="{7198B394-F5D0-4BAB-985B-70F01851BD11}" destId="{4F40B868-1400-43E2-8692-A7EE292FE27E}" srcOrd="3" destOrd="0" presId="urn:microsoft.com/office/officeart/2005/8/layout/chevron1"/>
    <dgm:cxn modelId="{E178DC45-B457-4C16-9528-EBBA43176F2D}" type="presParOf" srcId="{7198B394-F5D0-4BAB-985B-70F01851BD11}" destId="{33C3A500-E116-4866-A6E5-6E1BD08E02A4}" srcOrd="4"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BCE333-72B3-4784-8566-A4E40B03F435}" type="doc">
      <dgm:prSet loTypeId="urn:microsoft.com/office/officeart/2005/8/layout/chevron1" loCatId="process" qsTypeId="urn:microsoft.com/office/officeart/2005/8/quickstyle/simple1" qsCatId="simple" csTypeId="urn:microsoft.com/office/officeart/2005/8/colors/accent1_2" csCatId="accent1" phldr="1"/>
      <dgm:spPr/>
    </dgm:pt>
    <dgm:pt modelId="{41B9083E-C783-43F9-8E5F-4EBC4CE80F54}">
      <dgm:prSet phldrT="[文字]" custT="1"/>
      <dgm:spPr/>
      <dgm:t>
        <a:bodyPr/>
        <a:lstStyle/>
        <a:p>
          <a:r>
            <a:rPr lang="zh-TW" altLang="en-US" sz="1800" dirty="0" smtClean="0">
              <a:latin typeface="微軟正黑體 Light" pitchFamily="34" charset="-120"/>
              <a:ea typeface="微軟正黑體 Light" pitchFamily="34" charset="-120"/>
            </a:rPr>
            <a:t>進行標註</a:t>
          </a:r>
          <a:endParaRPr lang="en-US" altLang="zh-TW" sz="1800" dirty="0">
            <a:latin typeface="微軟正黑體 Light" pitchFamily="34" charset="-120"/>
            <a:ea typeface="微軟正黑體 Light" pitchFamily="34" charset="-120"/>
          </a:endParaRPr>
        </a:p>
      </dgm:t>
    </dgm:pt>
    <dgm:pt modelId="{714417CD-4E63-4E53-A104-BDF26F388C52}" type="parTrans" cxnId="{966817AB-AD12-4F8B-AD28-9F822B54BD36}">
      <dgm:prSet/>
      <dgm:spPr/>
      <dgm:t>
        <a:bodyPr/>
        <a:lstStyle/>
        <a:p>
          <a:endParaRPr lang="zh-TW" altLang="en-US">
            <a:latin typeface="微軟正黑體 Light" pitchFamily="34" charset="-120"/>
            <a:ea typeface="微軟正黑體 Light" pitchFamily="34" charset="-120"/>
          </a:endParaRPr>
        </a:p>
      </dgm:t>
    </dgm:pt>
    <dgm:pt modelId="{0876F74B-16BA-4A07-B101-49F296BF26D2}" type="sibTrans" cxnId="{966817AB-AD12-4F8B-AD28-9F822B54BD36}">
      <dgm:prSet/>
      <dgm:spPr/>
      <dgm:t>
        <a:bodyPr/>
        <a:lstStyle/>
        <a:p>
          <a:endParaRPr lang="zh-TW" altLang="en-US">
            <a:latin typeface="微軟正黑體 Light" pitchFamily="34" charset="-120"/>
            <a:ea typeface="微軟正黑體 Light" pitchFamily="34" charset="-120"/>
          </a:endParaRPr>
        </a:p>
      </dgm:t>
    </dgm:pt>
    <dgm:pt modelId="{D561C2BC-B2F8-4ACB-A35A-FABE119CDF64}">
      <dgm:prSet phldrT="[文字]" custT="1"/>
      <dgm:spPr/>
      <dgm:t>
        <a:bodyPr/>
        <a:lstStyle/>
        <a:p>
          <a:r>
            <a:rPr lang="zh-TW" altLang="en-US" sz="1800" dirty="0" smtClean="0">
              <a:latin typeface="微軟正黑體 Light" pitchFamily="34" charset="-120"/>
              <a:ea typeface="微軟正黑體 Light" pitchFamily="34" charset="-120"/>
            </a:rPr>
            <a:t>進行</a:t>
          </a:r>
          <a:r>
            <a:rPr lang="en-US" altLang="zh-TW" sz="1800" dirty="0" smtClean="0">
              <a:latin typeface="微軟正黑體 Light" pitchFamily="34" charset="-120"/>
              <a:ea typeface="微軟正黑體 Light" pitchFamily="34" charset="-120"/>
            </a:rPr>
            <a:t>Word Embedding</a:t>
          </a:r>
          <a:r>
            <a:rPr lang="zh-TW" altLang="en-US" sz="1800" dirty="0" smtClean="0">
              <a:latin typeface="微軟正黑體 Light" pitchFamily="34" charset="-120"/>
              <a:ea typeface="微軟正黑體 Light" pitchFamily="34" charset="-120"/>
            </a:rPr>
            <a:t>及建置預測模型</a:t>
          </a:r>
          <a:endParaRPr lang="en-US" altLang="zh-TW" sz="1800" dirty="0">
            <a:latin typeface="微軟正黑體 Light" pitchFamily="34" charset="-120"/>
            <a:ea typeface="微軟正黑體 Light" pitchFamily="34" charset="-120"/>
          </a:endParaRPr>
        </a:p>
      </dgm:t>
    </dgm:pt>
    <dgm:pt modelId="{F1C94D5E-10BE-4E68-A0B7-1AA41C1AC411}" type="parTrans" cxnId="{ECCADCD2-AC0F-445F-9579-90AA3481B631}">
      <dgm:prSet/>
      <dgm:spPr/>
      <dgm:t>
        <a:bodyPr/>
        <a:lstStyle/>
        <a:p>
          <a:endParaRPr lang="zh-TW" altLang="en-US">
            <a:latin typeface="微軟正黑體 Light" pitchFamily="34" charset="-120"/>
            <a:ea typeface="微軟正黑體 Light" pitchFamily="34" charset="-120"/>
          </a:endParaRPr>
        </a:p>
      </dgm:t>
    </dgm:pt>
    <dgm:pt modelId="{178CB373-FA06-4310-90FB-869692700805}" type="sibTrans" cxnId="{ECCADCD2-AC0F-445F-9579-90AA3481B631}">
      <dgm:prSet/>
      <dgm:spPr/>
      <dgm:t>
        <a:bodyPr/>
        <a:lstStyle/>
        <a:p>
          <a:endParaRPr lang="zh-TW" altLang="en-US">
            <a:latin typeface="微軟正黑體 Light" pitchFamily="34" charset="-120"/>
            <a:ea typeface="微軟正黑體 Light" pitchFamily="34" charset="-120"/>
          </a:endParaRPr>
        </a:p>
      </dgm:t>
    </dgm:pt>
    <dgm:pt modelId="{A0FE4B0A-9474-47E1-A9E4-9791C91452D7}">
      <dgm:prSet phldrT="[文字]" custT="1"/>
      <dgm:spPr/>
      <dgm:t>
        <a:bodyPr/>
        <a:lstStyle/>
        <a:p>
          <a:r>
            <a:rPr lang="zh-TW" altLang="en-US" sz="2000" dirty="0" smtClean="0">
              <a:latin typeface="微軟正黑體 Light" pitchFamily="34" charset="-120"/>
              <a:ea typeface="微軟正黑體 Light" pitchFamily="34" charset="-120"/>
            </a:rPr>
            <a:t>結果檢視</a:t>
          </a:r>
          <a:endParaRPr lang="en-US" altLang="zh-TW" sz="2000" dirty="0">
            <a:latin typeface="微軟正黑體 Light" pitchFamily="34" charset="-120"/>
            <a:ea typeface="微軟正黑體 Light" pitchFamily="34" charset="-120"/>
          </a:endParaRPr>
        </a:p>
      </dgm:t>
    </dgm:pt>
    <dgm:pt modelId="{F3D3040E-866D-41C3-8B1D-50BC2B368893}" type="parTrans" cxnId="{5B063C08-2EA8-4284-BC6E-D6320C82BEB8}">
      <dgm:prSet/>
      <dgm:spPr/>
      <dgm:t>
        <a:bodyPr/>
        <a:lstStyle/>
        <a:p>
          <a:endParaRPr lang="zh-TW" altLang="en-US">
            <a:latin typeface="微軟正黑體 Light" pitchFamily="34" charset="-120"/>
            <a:ea typeface="微軟正黑體 Light" pitchFamily="34" charset="-120"/>
          </a:endParaRPr>
        </a:p>
      </dgm:t>
    </dgm:pt>
    <dgm:pt modelId="{75706DF4-F3BF-40BB-B041-869E617BA65D}" type="sibTrans" cxnId="{5B063C08-2EA8-4284-BC6E-D6320C82BEB8}">
      <dgm:prSet/>
      <dgm:spPr/>
      <dgm:t>
        <a:bodyPr/>
        <a:lstStyle/>
        <a:p>
          <a:endParaRPr lang="zh-TW" altLang="en-US">
            <a:latin typeface="微軟正黑體 Light" pitchFamily="34" charset="-120"/>
            <a:ea typeface="微軟正黑體 Light" pitchFamily="34" charset="-120"/>
          </a:endParaRPr>
        </a:p>
      </dgm:t>
    </dgm:pt>
    <dgm:pt modelId="{7F74A01C-1747-459A-9DD3-1E697CF3689F}" type="pres">
      <dgm:prSet presAssocID="{D9BCE333-72B3-4784-8566-A4E40B03F435}" presName="Name0" presStyleCnt="0">
        <dgm:presLayoutVars>
          <dgm:dir/>
          <dgm:animLvl val="lvl"/>
          <dgm:resizeHandles val="exact"/>
        </dgm:presLayoutVars>
      </dgm:prSet>
      <dgm:spPr/>
    </dgm:pt>
    <dgm:pt modelId="{ABE91E78-7DFE-4CC8-A20E-27367E2FD526}" type="pres">
      <dgm:prSet presAssocID="{41B9083E-C783-43F9-8E5F-4EBC4CE80F54}" presName="parTxOnly" presStyleLbl="node1" presStyleIdx="0" presStyleCnt="3">
        <dgm:presLayoutVars>
          <dgm:chMax val="0"/>
          <dgm:chPref val="0"/>
          <dgm:bulletEnabled val="1"/>
        </dgm:presLayoutVars>
      </dgm:prSet>
      <dgm:spPr/>
      <dgm:t>
        <a:bodyPr/>
        <a:lstStyle/>
        <a:p>
          <a:endParaRPr lang="zh-TW" altLang="en-US"/>
        </a:p>
      </dgm:t>
    </dgm:pt>
    <dgm:pt modelId="{332FD424-9237-4C4B-942D-21BA106623FC}" type="pres">
      <dgm:prSet presAssocID="{0876F74B-16BA-4A07-B101-49F296BF26D2}" presName="parTxOnlySpace" presStyleCnt="0"/>
      <dgm:spPr/>
    </dgm:pt>
    <dgm:pt modelId="{9E360E07-5E09-4A83-BBA4-38CBDA06166D}" type="pres">
      <dgm:prSet presAssocID="{D561C2BC-B2F8-4ACB-A35A-FABE119CDF64}" presName="parTxOnly" presStyleLbl="node1" presStyleIdx="1" presStyleCnt="3">
        <dgm:presLayoutVars>
          <dgm:chMax val="0"/>
          <dgm:chPref val="0"/>
          <dgm:bulletEnabled val="1"/>
        </dgm:presLayoutVars>
      </dgm:prSet>
      <dgm:spPr/>
      <dgm:t>
        <a:bodyPr/>
        <a:lstStyle/>
        <a:p>
          <a:endParaRPr lang="zh-TW" altLang="en-US"/>
        </a:p>
      </dgm:t>
    </dgm:pt>
    <dgm:pt modelId="{70F2A592-06B4-4FAD-BF72-C2CA398BE808}" type="pres">
      <dgm:prSet presAssocID="{178CB373-FA06-4310-90FB-869692700805}" presName="parTxOnlySpace" presStyleCnt="0"/>
      <dgm:spPr/>
    </dgm:pt>
    <dgm:pt modelId="{A48DC902-D416-4783-B74B-97F897ACD4AB}" type="pres">
      <dgm:prSet presAssocID="{A0FE4B0A-9474-47E1-A9E4-9791C91452D7}" presName="parTxOnly" presStyleLbl="node1" presStyleIdx="2" presStyleCnt="3">
        <dgm:presLayoutVars>
          <dgm:chMax val="0"/>
          <dgm:chPref val="0"/>
          <dgm:bulletEnabled val="1"/>
        </dgm:presLayoutVars>
      </dgm:prSet>
      <dgm:spPr/>
      <dgm:t>
        <a:bodyPr/>
        <a:lstStyle/>
        <a:p>
          <a:endParaRPr lang="zh-TW" altLang="en-US"/>
        </a:p>
      </dgm:t>
    </dgm:pt>
  </dgm:ptLst>
  <dgm:cxnLst>
    <dgm:cxn modelId="{966817AB-AD12-4F8B-AD28-9F822B54BD36}" srcId="{D9BCE333-72B3-4784-8566-A4E40B03F435}" destId="{41B9083E-C783-43F9-8E5F-4EBC4CE80F54}" srcOrd="0" destOrd="0" parTransId="{714417CD-4E63-4E53-A104-BDF26F388C52}" sibTransId="{0876F74B-16BA-4A07-B101-49F296BF26D2}"/>
    <dgm:cxn modelId="{C5AF1798-80C6-4FD1-AC0B-8309F53964DA}" type="presOf" srcId="{D561C2BC-B2F8-4ACB-A35A-FABE119CDF64}" destId="{9E360E07-5E09-4A83-BBA4-38CBDA06166D}" srcOrd="0" destOrd="0" presId="urn:microsoft.com/office/officeart/2005/8/layout/chevron1"/>
    <dgm:cxn modelId="{A980CF42-CD8D-4F88-B342-EAA10C6810AF}" type="presOf" srcId="{41B9083E-C783-43F9-8E5F-4EBC4CE80F54}" destId="{ABE91E78-7DFE-4CC8-A20E-27367E2FD526}" srcOrd="0" destOrd="0" presId="urn:microsoft.com/office/officeart/2005/8/layout/chevron1"/>
    <dgm:cxn modelId="{5B063C08-2EA8-4284-BC6E-D6320C82BEB8}" srcId="{D9BCE333-72B3-4784-8566-A4E40B03F435}" destId="{A0FE4B0A-9474-47E1-A9E4-9791C91452D7}" srcOrd="2" destOrd="0" parTransId="{F3D3040E-866D-41C3-8B1D-50BC2B368893}" sibTransId="{75706DF4-F3BF-40BB-B041-869E617BA65D}"/>
    <dgm:cxn modelId="{C458C51E-3384-4591-82FB-F8151FBC6348}" type="presOf" srcId="{A0FE4B0A-9474-47E1-A9E4-9791C91452D7}" destId="{A48DC902-D416-4783-B74B-97F897ACD4AB}" srcOrd="0" destOrd="0" presId="urn:microsoft.com/office/officeart/2005/8/layout/chevron1"/>
    <dgm:cxn modelId="{E31AC815-847C-4C26-8DE4-2E76FBBEB763}" type="presOf" srcId="{D9BCE333-72B3-4784-8566-A4E40B03F435}" destId="{7F74A01C-1747-459A-9DD3-1E697CF3689F}" srcOrd="0" destOrd="0" presId="urn:microsoft.com/office/officeart/2005/8/layout/chevron1"/>
    <dgm:cxn modelId="{ECCADCD2-AC0F-445F-9579-90AA3481B631}" srcId="{D9BCE333-72B3-4784-8566-A4E40B03F435}" destId="{D561C2BC-B2F8-4ACB-A35A-FABE119CDF64}" srcOrd="1" destOrd="0" parTransId="{F1C94D5E-10BE-4E68-A0B7-1AA41C1AC411}" sibTransId="{178CB373-FA06-4310-90FB-869692700805}"/>
    <dgm:cxn modelId="{BEF39560-D024-4BB4-B266-E14171FD1345}" type="presParOf" srcId="{7F74A01C-1747-459A-9DD3-1E697CF3689F}" destId="{ABE91E78-7DFE-4CC8-A20E-27367E2FD526}" srcOrd="0" destOrd="0" presId="urn:microsoft.com/office/officeart/2005/8/layout/chevron1"/>
    <dgm:cxn modelId="{C9A93C2A-15BE-40BE-8110-74A3B25D2AC8}" type="presParOf" srcId="{7F74A01C-1747-459A-9DD3-1E697CF3689F}" destId="{332FD424-9237-4C4B-942D-21BA106623FC}" srcOrd="1" destOrd="0" presId="urn:microsoft.com/office/officeart/2005/8/layout/chevron1"/>
    <dgm:cxn modelId="{D8E2B384-D3FB-4287-A28A-97C505469153}" type="presParOf" srcId="{7F74A01C-1747-459A-9DD3-1E697CF3689F}" destId="{9E360E07-5E09-4A83-BBA4-38CBDA06166D}" srcOrd="2" destOrd="0" presId="urn:microsoft.com/office/officeart/2005/8/layout/chevron1"/>
    <dgm:cxn modelId="{CE41538A-1B9A-493E-8B13-52A84BF2163D}" type="presParOf" srcId="{7F74A01C-1747-459A-9DD3-1E697CF3689F}" destId="{70F2A592-06B4-4FAD-BF72-C2CA398BE808}" srcOrd="3" destOrd="0" presId="urn:microsoft.com/office/officeart/2005/8/layout/chevron1"/>
    <dgm:cxn modelId="{7A27AD13-CAAE-4ADB-B397-4B8DEDEA827C}" type="presParOf" srcId="{7F74A01C-1747-459A-9DD3-1E697CF3689F}" destId="{A48DC902-D416-4783-B74B-97F897ACD4AB}" srcOrd="4" destOrd="0" presId="urn:microsoft.com/office/officeart/2005/8/layout/chevron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7D01C3-2E79-4010-BBA1-5F4457BAF2A9}">
      <dsp:nvSpPr>
        <dsp:cNvPr id="0" name=""/>
        <dsp:cNvSpPr/>
      </dsp:nvSpPr>
      <dsp:spPr>
        <a:xfrm>
          <a:off x="5183" y="2121593"/>
          <a:ext cx="3322407" cy="11754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微軟正黑體 Light" pitchFamily="34" charset="-120"/>
              <a:ea typeface="微軟正黑體 Light" pitchFamily="34" charset="-120"/>
            </a:rPr>
            <a:t>爬取</a:t>
          </a:r>
          <a:r>
            <a:rPr lang="en-US" altLang="zh-TW" sz="1800" kern="1200" dirty="0" smtClean="0">
              <a:latin typeface="微軟正黑體 Light" pitchFamily="34" charset="-120"/>
              <a:ea typeface="微軟正黑體 Light" pitchFamily="34" charset="-120"/>
            </a:rPr>
            <a:t>FOMC</a:t>
          </a:r>
          <a:r>
            <a:rPr lang="zh-TW" altLang="en-US" sz="1800" kern="1200" dirty="0" smtClean="0">
              <a:latin typeface="微軟正黑體 Light" pitchFamily="34" charset="-120"/>
              <a:ea typeface="微軟正黑體 Light" pitchFamily="34" charset="-120"/>
            </a:rPr>
            <a:t>褐皮書之文本</a:t>
          </a:r>
          <a:endParaRPr lang="en-US" altLang="zh-TW" sz="1800" kern="1200" dirty="0">
            <a:latin typeface="微軟正黑體 Light" pitchFamily="34" charset="-120"/>
            <a:ea typeface="微軟正黑體 Light" pitchFamily="34" charset="-120"/>
          </a:endParaRPr>
        </a:p>
      </dsp:txBody>
      <dsp:txXfrm>
        <a:off x="5183" y="2121593"/>
        <a:ext cx="3322407" cy="1175480"/>
      </dsp:txXfrm>
    </dsp:sp>
    <dsp:sp modelId="{1CE5AF31-1B75-4CEC-A0B8-54525B4E3B41}">
      <dsp:nvSpPr>
        <dsp:cNvPr id="0" name=""/>
        <dsp:cNvSpPr/>
      </dsp:nvSpPr>
      <dsp:spPr>
        <a:xfrm>
          <a:off x="3033720" y="2121593"/>
          <a:ext cx="2938701" cy="11754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微軟正黑體 Light" pitchFamily="34" charset="-120"/>
              <a:ea typeface="微軟正黑體 Light" pitchFamily="34" charset="-120"/>
            </a:rPr>
            <a:t>建置資料庫</a:t>
          </a:r>
          <a:endParaRPr lang="en-US" altLang="zh-TW" sz="1800" kern="1200" dirty="0">
            <a:latin typeface="微軟正黑體 Light" pitchFamily="34" charset="-120"/>
            <a:ea typeface="微軟正黑體 Light" pitchFamily="34" charset="-120"/>
          </a:endParaRPr>
        </a:p>
      </dsp:txBody>
      <dsp:txXfrm>
        <a:off x="3033720" y="2121593"/>
        <a:ext cx="2938701" cy="1175480"/>
      </dsp:txXfrm>
    </dsp:sp>
    <dsp:sp modelId="{33C3A500-E116-4866-A6E5-6E1BD08E02A4}">
      <dsp:nvSpPr>
        <dsp:cNvPr id="0" name=""/>
        <dsp:cNvSpPr/>
      </dsp:nvSpPr>
      <dsp:spPr>
        <a:xfrm>
          <a:off x="5678552" y="2121593"/>
          <a:ext cx="2938701" cy="11754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微軟正黑體 Light" pitchFamily="34" charset="-120"/>
              <a:ea typeface="微軟正黑體 Light" pitchFamily="34" charset="-120"/>
            </a:rPr>
            <a:t>斷詞</a:t>
          </a:r>
          <a:r>
            <a:rPr lang="en-US" altLang="zh-TW" sz="1800" kern="1200" dirty="0" smtClean="0">
              <a:latin typeface="微軟正黑體 Light" pitchFamily="34" charset="-120"/>
              <a:ea typeface="微軟正黑體 Light" pitchFamily="34" charset="-120"/>
            </a:rPr>
            <a:t>/</a:t>
          </a:r>
          <a:r>
            <a:rPr lang="zh-TW" altLang="en-US" sz="1800" kern="1200" dirty="0" smtClean="0">
              <a:latin typeface="微軟正黑體 Light" pitchFamily="34" charset="-120"/>
              <a:ea typeface="微軟正黑體 Light" pitchFamily="34" charset="-120"/>
            </a:rPr>
            <a:t>停詞</a:t>
          </a:r>
          <a:r>
            <a:rPr lang="en-US" altLang="zh-TW" sz="1800" kern="1200" dirty="0" smtClean="0">
              <a:latin typeface="微軟正黑體 Light" pitchFamily="34" charset="-120"/>
              <a:ea typeface="微軟正黑體 Light" pitchFamily="34" charset="-120"/>
            </a:rPr>
            <a:t>/</a:t>
          </a:r>
          <a:r>
            <a:rPr lang="zh-TW" altLang="en-US" sz="1800" kern="1200" dirty="0" smtClean="0">
              <a:latin typeface="微軟正黑體 Light" pitchFamily="34" charset="-120"/>
              <a:ea typeface="微軟正黑體 Light" pitchFamily="34" charset="-120"/>
            </a:rPr>
            <a:t>時態還原</a:t>
          </a:r>
          <a:endParaRPr lang="zh-TW" altLang="en-US" sz="1800" kern="1200" dirty="0">
            <a:latin typeface="微軟正黑體 Light" pitchFamily="34" charset="-120"/>
            <a:ea typeface="微軟正黑體 Light" pitchFamily="34" charset="-120"/>
          </a:endParaRPr>
        </a:p>
      </dsp:txBody>
      <dsp:txXfrm>
        <a:off x="5678552" y="2121593"/>
        <a:ext cx="2938701" cy="11754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BE91E78-7DFE-4CC8-A20E-27367E2FD526}">
      <dsp:nvSpPr>
        <dsp:cNvPr id="0" name=""/>
        <dsp:cNvSpPr/>
      </dsp:nvSpPr>
      <dsp:spPr>
        <a:xfrm>
          <a:off x="2553" y="2087170"/>
          <a:ext cx="3110814" cy="124432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微軟正黑體 Light" pitchFamily="34" charset="-120"/>
              <a:ea typeface="微軟正黑體 Light" pitchFamily="34" charset="-120"/>
            </a:rPr>
            <a:t>進行標註</a:t>
          </a:r>
          <a:endParaRPr lang="en-US" altLang="zh-TW" sz="1800" kern="1200" dirty="0">
            <a:latin typeface="微軟正黑體 Light" pitchFamily="34" charset="-120"/>
            <a:ea typeface="微軟正黑體 Light" pitchFamily="34" charset="-120"/>
          </a:endParaRPr>
        </a:p>
      </dsp:txBody>
      <dsp:txXfrm>
        <a:off x="2553" y="2087170"/>
        <a:ext cx="3110814" cy="1244325"/>
      </dsp:txXfrm>
    </dsp:sp>
    <dsp:sp modelId="{9E360E07-5E09-4A83-BBA4-38CBDA06166D}">
      <dsp:nvSpPr>
        <dsp:cNvPr id="0" name=""/>
        <dsp:cNvSpPr/>
      </dsp:nvSpPr>
      <dsp:spPr>
        <a:xfrm>
          <a:off x="2802285" y="2087170"/>
          <a:ext cx="3110814" cy="124432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微軟正黑體 Light" pitchFamily="34" charset="-120"/>
              <a:ea typeface="微軟正黑體 Light" pitchFamily="34" charset="-120"/>
            </a:rPr>
            <a:t>進行</a:t>
          </a:r>
          <a:r>
            <a:rPr lang="en-US" altLang="zh-TW" sz="1800" kern="1200" dirty="0" smtClean="0">
              <a:latin typeface="微軟正黑體 Light" pitchFamily="34" charset="-120"/>
              <a:ea typeface="微軟正黑體 Light" pitchFamily="34" charset="-120"/>
            </a:rPr>
            <a:t>Word Embedding</a:t>
          </a:r>
          <a:r>
            <a:rPr lang="zh-TW" altLang="en-US" sz="1800" kern="1200" dirty="0" smtClean="0">
              <a:latin typeface="微軟正黑體 Light" pitchFamily="34" charset="-120"/>
              <a:ea typeface="微軟正黑體 Light" pitchFamily="34" charset="-120"/>
            </a:rPr>
            <a:t>及建置預測模型</a:t>
          </a:r>
          <a:endParaRPr lang="en-US" altLang="zh-TW" sz="1800" kern="1200" dirty="0">
            <a:latin typeface="微軟正黑體 Light" pitchFamily="34" charset="-120"/>
            <a:ea typeface="微軟正黑體 Light" pitchFamily="34" charset="-120"/>
          </a:endParaRPr>
        </a:p>
      </dsp:txBody>
      <dsp:txXfrm>
        <a:off x="2802285" y="2087170"/>
        <a:ext cx="3110814" cy="1244325"/>
      </dsp:txXfrm>
    </dsp:sp>
    <dsp:sp modelId="{A48DC902-D416-4783-B74B-97F897ACD4AB}">
      <dsp:nvSpPr>
        <dsp:cNvPr id="0" name=""/>
        <dsp:cNvSpPr/>
      </dsp:nvSpPr>
      <dsp:spPr>
        <a:xfrm>
          <a:off x="5602018" y="2087170"/>
          <a:ext cx="3110814" cy="124432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微軟正黑體 Light" pitchFamily="34" charset="-120"/>
              <a:ea typeface="微軟正黑體 Light" pitchFamily="34" charset="-120"/>
            </a:rPr>
            <a:t>結果檢視</a:t>
          </a:r>
          <a:endParaRPr lang="en-US" altLang="zh-TW" sz="2000" kern="1200" dirty="0">
            <a:latin typeface="微軟正黑體 Light" pitchFamily="34" charset="-120"/>
            <a:ea typeface="微軟正黑體 Light" pitchFamily="34" charset="-120"/>
          </a:endParaRPr>
        </a:p>
      </dsp:txBody>
      <dsp:txXfrm>
        <a:off x="5602018" y="2087170"/>
        <a:ext cx="3110814" cy="12443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BCFB159-66E4-4017-A6BC-6A49B0C1463B}"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AD91C1-EA97-4E54-9366-FBED58810258}"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BCFB159-66E4-4017-A6BC-6A49B0C1463B}"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AD91C1-EA97-4E54-9366-FBED58810258}"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BCFB159-66E4-4017-A6BC-6A49B0C1463B}"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AD91C1-EA97-4E54-9366-FBED58810258}"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BCFB159-66E4-4017-A6BC-6A49B0C1463B}"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AD91C1-EA97-4E54-9366-FBED58810258}"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BCFB159-66E4-4017-A6BC-6A49B0C1463B}"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AD91C1-EA97-4E54-9366-FBED58810258}"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BCFB159-66E4-4017-A6BC-6A49B0C1463B}" type="datetimeFigureOut">
              <a:rPr lang="zh-TW" altLang="en-US" smtClean="0"/>
              <a:t>2021/3/23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DAD91C1-EA97-4E54-9366-FBED58810258}"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BCFB159-66E4-4017-A6BC-6A49B0C1463B}" type="datetimeFigureOut">
              <a:rPr lang="zh-TW" altLang="en-US" smtClean="0"/>
              <a:t>2021/3/23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DAD91C1-EA97-4E54-9366-FBED58810258}"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BCFB159-66E4-4017-A6BC-6A49B0C1463B}" type="datetimeFigureOut">
              <a:rPr lang="zh-TW" altLang="en-US" smtClean="0"/>
              <a:t>2021/3/23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DAD91C1-EA97-4E54-9366-FBED58810258}"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BCFB159-66E4-4017-A6BC-6A49B0C1463B}" type="datetimeFigureOut">
              <a:rPr lang="zh-TW" altLang="en-US" smtClean="0"/>
              <a:t>2021/3/23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DAD91C1-EA97-4E54-9366-FBED58810258}"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BCFB159-66E4-4017-A6BC-6A49B0C1463B}" type="datetimeFigureOut">
              <a:rPr lang="zh-TW" altLang="en-US" smtClean="0"/>
              <a:t>2021/3/23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DAD91C1-EA97-4E54-9366-FBED58810258}"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BCFB159-66E4-4017-A6BC-6A49B0C1463B}" type="datetimeFigureOut">
              <a:rPr lang="zh-TW" altLang="en-US" smtClean="0"/>
              <a:t>2021/3/23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DAD91C1-EA97-4E54-9366-FBED58810258}"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FB159-66E4-4017-A6BC-6A49B0C1463B}" type="datetimeFigureOut">
              <a:rPr lang="zh-TW" altLang="en-US" smtClean="0"/>
              <a:t>2021/3/23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D91C1-EA97-4E54-9366-FBED58810258}"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zh-TW" b="1" cap="all" dirty="0">
                <a:latin typeface="微軟正黑體" pitchFamily="34" charset="-120"/>
                <a:ea typeface="微軟正黑體" pitchFamily="34" charset="-120"/>
              </a:rPr>
              <a:t>以</a:t>
            </a:r>
            <a:r>
              <a:rPr lang="en-US" altLang="zh-TW" b="1" cap="all" dirty="0" err="1">
                <a:latin typeface="微軟正黑體" pitchFamily="34" charset="-120"/>
                <a:ea typeface="微軟正黑體" pitchFamily="34" charset="-120"/>
              </a:rPr>
              <a:t>fomc</a:t>
            </a:r>
            <a:r>
              <a:rPr lang="zh-TW" altLang="zh-TW" b="1" cap="all" dirty="0">
                <a:latin typeface="微軟正黑體" pitchFamily="34" charset="-120"/>
                <a:ea typeface="微軟正黑體" pitchFamily="34" charset="-120"/>
              </a:rPr>
              <a:t>發言預測利率</a:t>
            </a:r>
            <a:r>
              <a:rPr lang="zh-TW" altLang="zh-TW" b="1" cap="all" dirty="0" smtClean="0">
                <a:latin typeface="微軟正黑體" pitchFamily="34" charset="-120"/>
                <a:ea typeface="微軟正黑體" pitchFamily="34" charset="-120"/>
              </a:rPr>
              <a:t>走勢</a:t>
            </a:r>
            <a:endParaRPr lang="zh-TW" altLang="en-US" dirty="0">
              <a:latin typeface="微軟正黑體" pitchFamily="34" charset="-120"/>
              <a:ea typeface="微軟正黑體" pitchFamily="34" charset="-120"/>
            </a:endParaRPr>
          </a:p>
        </p:txBody>
      </p:sp>
      <p:sp>
        <p:nvSpPr>
          <p:cNvPr id="3" name="副標題 2"/>
          <p:cNvSpPr>
            <a:spLocks noGrp="1"/>
          </p:cNvSpPr>
          <p:nvPr>
            <p:ph type="subTitle" idx="1"/>
          </p:nvPr>
        </p:nvSpPr>
        <p:spPr/>
        <p:txBody>
          <a:bodyPr>
            <a:normAutofit fontScale="85000" lnSpcReduction="20000"/>
          </a:bodyPr>
          <a:lstStyle/>
          <a:p>
            <a:r>
              <a:rPr lang="en-US" altLang="zh-TW" dirty="0" smtClean="0">
                <a:latin typeface="微軟正黑體" pitchFamily="34" charset="-120"/>
                <a:ea typeface="微軟正黑體" pitchFamily="34" charset="-120"/>
              </a:rPr>
              <a:t>Crawler:</a:t>
            </a:r>
            <a:r>
              <a:rPr lang="zh-TW" altLang="en-US" dirty="0" smtClean="0">
                <a:latin typeface="微軟正黑體" pitchFamily="34" charset="-120"/>
                <a:ea typeface="微軟正黑體" pitchFamily="34" charset="-120"/>
              </a:rPr>
              <a:t>邱子軒</a:t>
            </a:r>
            <a:endParaRPr lang="en-US" altLang="zh-TW" dirty="0" smtClean="0">
              <a:latin typeface="微軟正黑體" pitchFamily="34" charset="-120"/>
              <a:ea typeface="微軟正黑體" pitchFamily="34" charset="-120"/>
            </a:endParaRPr>
          </a:p>
          <a:p>
            <a:r>
              <a:rPr lang="en-US" altLang="zh-TW" dirty="0" smtClean="0">
                <a:latin typeface="微軟正黑體" pitchFamily="34" charset="-120"/>
                <a:ea typeface="微軟正黑體" pitchFamily="34" charset="-120"/>
              </a:rPr>
              <a:t>Database:</a:t>
            </a:r>
            <a:r>
              <a:rPr lang="zh-TW" altLang="en-US" dirty="0" smtClean="0">
                <a:latin typeface="微軟正黑體" pitchFamily="34" charset="-120"/>
                <a:ea typeface="微軟正黑體" pitchFamily="34" charset="-120"/>
              </a:rPr>
              <a:t>鄭元甦</a:t>
            </a:r>
            <a:endParaRPr lang="en-US" altLang="zh-TW" dirty="0" smtClean="0">
              <a:latin typeface="微軟正黑體" pitchFamily="34" charset="-120"/>
              <a:ea typeface="微軟正黑體" pitchFamily="34" charset="-120"/>
            </a:endParaRPr>
          </a:p>
          <a:p>
            <a:r>
              <a:rPr lang="en-US" altLang="zh-TW" dirty="0" err="1" smtClean="0">
                <a:latin typeface="微軟正黑體" pitchFamily="34" charset="-120"/>
                <a:ea typeface="微軟正黑體" pitchFamily="34" charset="-120"/>
              </a:rPr>
              <a:t>Word_Embedding</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余柏叡</a:t>
            </a:r>
            <a:endParaRPr lang="en-US" altLang="zh-TW" dirty="0" smtClean="0">
              <a:latin typeface="微軟正黑體" pitchFamily="34" charset="-120"/>
              <a:ea typeface="微軟正黑體" pitchFamily="34" charset="-120"/>
            </a:endParaRPr>
          </a:p>
          <a:p>
            <a:r>
              <a:rPr lang="en-US" altLang="zh-TW" dirty="0" err="1" smtClean="0">
                <a:latin typeface="微軟正黑體" pitchFamily="34" charset="-120"/>
                <a:ea typeface="微軟正黑體" pitchFamily="34" charset="-120"/>
              </a:rPr>
              <a:t>Prediction_Model</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黃煒翔</a:t>
            </a:r>
            <a:endParaRPr lang="zh-TW" altLang="en-US" dirty="0">
              <a:latin typeface="微軟正黑體" pitchFamily="34" charset="-120"/>
              <a:ea typeface="微軟正黑體"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itchFamily="34" charset="-120"/>
                <a:ea typeface="微軟正黑體" pitchFamily="34" charset="-120"/>
              </a:rPr>
              <a:t>改進方向</a:t>
            </a:r>
            <a:endParaRPr lang="zh-TW" altLang="en-US" dirty="0">
              <a:latin typeface="微軟正黑體" pitchFamily="34" charset="-120"/>
              <a:ea typeface="微軟正黑體" pitchFamily="34" charset="-120"/>
            </a:endParaRPr>
          </a:p>
        </p:txBody>
      </p:sp>
      <p:sp>
        <p:nvSpPr>
          <p:cNvPr id="3" name="內容版面配置區 2"/>
          <p:cNvSpPr>
            <a:spLocks noGrp="1"/>
          </p:cNvSpPr>
          <p:nvPr>
            <p:ph idx="1"/>
          </p:nvPr>
        </p:nvSpPr>
        <p:spPr>
          <a:xfrm>
            <a:off x="457200" y="1711349"/>
            <a:ext cx="8229600" cy="3805883"/>
          </a:xfrm>
        </p:spPr>
        <p:txBody>
          <a:bodyPr/>
          <a:lstStyle/>
          <a:p>
            <a:r>
              <a:rPr lang="zh-TW" altLang="en-US" dirty="0" smtClean="0">
                <a:latin typeface="微軟正黑體" pitchFamily="34" charset="-120"/>
                <a:ea typeface="微軟正黑體" pitchFamily="34" charset="-120"/>
              </a:rPr>
              <a:t>套入更多更新機器學習方法降低誤差值</a:t>
            </a:r>
            <a:endParaRPr lang="en-US" altLang="zh-TW" dirty="0" smtClean="0">
              <a:latin typeface="微軟正黑體" pitchFamily="34" charset="-120"/>
              <a:ea typeface="微軟正黑體" pitchFamily="34" charset="-120"/>
            </a:endParaRPr>
          </a:p>
          <a:p>
            <a:endParaRPr lang="en-US" altLang="zh-TW" dirty="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納入媒體新聞看法，擴充樣本</a:t>
            </a:r>
            <a:endParaRPr lang="en-US" altLang="zh-TW" dirty="0" smtClean="0">
              <a:latin typeface="微軟正黑體" pitchFamily="34" charset="-120"/>
              <a:ea typeface="微軟正黑體" pitchFamily="34" charset="-120"/>
            </a:endParaRPr>
          </a:p>
          <a:p>
            <a:endParaRPr lang="en-US" altLang="zh-TW" dirty="0">
              <a:latin typeface="微軟正黑體" pitchFamily="34" charset="-120"/>
              <a:ea typeface="微軟正黑體" pitchFamily="34" charset="-120"/>
            </a:endParaRPr>
          </a:p>
          <a:p>
            <a:r>
              <a:rPr lang="zh-TW" altLang="en-US" dirty="0">
                <a:latin typeface="微軟正黑體" pitchFamily="34" charset="-120"/>
                <a:ea typeface="微軟正黑體" pitchFamily="34" charset="-120"/>
              </a:rPr>
              <a:t>觀察</a:t>
            </a:r>
            <a:r>
              <a:rPr lang="zh-TW" altLang="en-US" dirty="0" smtClean="0">
                <a:latin typeface="微軟正黑體" pitchFamily="34" charset="-120"/>
                <a:ea typeface="微軟正黑體" pitchFamily="34" charset="-120"/>
              </a:rPr>
              <a:t>改</a:t>
            </a:r>
            <a:r>
              <a:rPr lang="zh-TW" altLang="en-US" dirty="0">
                <a:latin typeface="微軟正黑體" pitchFamily="34" charset="-120"/>
                <a:ea typeface="微軟正黑體" pitchFamily="34" charset="-120"/>
              </a:rPr>
              <a:t>為</a:t>
            </a:r>
            <a:r>
              <a:rPr lang="zh-TW" altLang="en-US" dirty="0" smtClean="0">
                <a:latin typeface="微軟正黑體" pitchFamily="34" charset="-120"/>
                <a:ea typeface="微軟正黑體" pitchFamily="34" charset="-120"/>
              </a:rPr>
              <a:t>分類預測之結果</a:t>
            </a:r>
            <a:endParaRPr lang="zh-TW" altLang="en-US" dirty="0">
              <a:latin typeface="微軟正黑體" pitchFamily="34" charset="-120"/>
              <a:ea typeface="微軟正黑體"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itchFamily="34" charset="-120"/>
                <a:ea typeface="微軟正黑體" pitchFamily="34" charset="-120"/>
              </a:rPr>
              <a:t>專案說明</a:t>
            </a:r>
            <a:endParaRPr lang="zh-TW" altLang="en-US" dirty="0">
              <a:latin typeface="微軟正黑體" pitchFamily="34" charset="-120"/>
              <a:ea typeface="微軟正黑體" pitchFamily="34" charset="-120"/>
            </a:endParaRPr>
          </a:p>
        </p:txBody>
      </p:sp>
      <p:sp>
        <p:nvSpPr>
          <p:cNvPr id="3" name="內容版面配置區 2"/>
          <p:cNvSpPr>
            <a:spLocks noGrp="1"/>
          </p:cNvSpPr>
          <p:nvPr>
            <p:ph idx="1"/>
          </p:nvPr>
        </p:nvSpPr>
        <p:spPr/>
        <p:txBody>
          <a:bodyPr>
            <a:normAutofit/>
          </a:bodyPr>
          <a:lstStyle/>
          <a:p>
            <a:r>
              <a:rPr lang="zh-TW" altLang="en-US" sz="2400" dirty="0" smtClean="0">
                <a:latin typeface="微軟正黑體" pitchFamily="34" charset="-120"/>
                <a:ea typeface="微軟正黑體" pitchFamily="34" charset="-120"/>
              </a:rPr>
              <a:t>目標：</a:t>
            </a:r>
            <a:r>
              <a:rPr lang="en-US" altLang="zh-TW" sz="2000" dirty="0" smtClean="0">
                <a:latin typeface="微軟正黑體" pitchFamily="34" charset="-120"/>
                <a:ea typeface="微軟正黑體" pitchFamily="34" charset="-120"/>
              </a:rPr>
              <a:t/>
            </a:r>
            <a:br>
              <a:rPr lang="en-US" altLang="zh-TW" sz="2000" dirty="0" smtClean="0">
                <a:latin typeface="微軟正黑體" pitchFamily="34" charset="-120"/>
                <a:ea typeface="微軟正黑體" pitchFamily="34" charset="-120"/>
              </a:rPr>
            </a:br>
            <a:r>
              <a:rPr lang="zh-TW" altLang="en-US" sz="2000" dirty="0" smtClean="0">
                <a:solidFill>
                  <a:schemeClr val="tx2">
                    <a:lumMod val="75000"/>
                  </a:schemeClr>
                </a:solidFill>
                <a:latin typeface="微軟正黑體" pitchFamily="34" charset="-120"/>
                <a:ea typeface="微軟正黑體" pitchFamily="34" charset="-120"/>
              </a:rPr>
              <a:t>以</a:t>
            </a:r>
            <a:r>
              <a:rPr lang="en-US" altLang="zh-TW" sz="2000" dirty="0" smtClean="0">
                <a:solidFill>
                  <a:schemeClr val="tx2">
                    <a:lumMod val="75000"/>
                  </a:schemeClr>
                </a:solidFill>
                <a:latin typeface="微軟正黑體" pitchFamily="34" charset="-120"/>
                <a:ea typeface="微軟正黑體" pitchFamily="34" charset="-120"/>
              </a:rPr>
              <a:t>NLP</a:t>
            </a:r>
            <a:r>
              <a:rPr lang="zh-TW" altLang="en-US" sz="2000" dirty="0" smtClean="0">
                <a:solidFill>
                  <a:schemeClr val="tx2">
                    <a:lumMod val="75000"/>
                  </a:schemeClr>
                </a:solidFill>
                <a:latin typeface="微軟正黑體" pitchFamily="34" charset="-120"/>
                <a:ea typeface="微軟正黑體" pitchFamily="34" charset="-120"/>
              </a:rPr>
              <a:t>之方式建置利率決議預測模型，運用</a:t>
            </a:r>
            <a:r>
              <a:rPr lang="en-US" altLang="zh-TW" sz="2000" dirty="0" smtClean="0">
                <a:solidFill>
                  <a:schemeClr val="tx2">
                    <a:lumMod val="75000"/>
                  </a:schemeClr>
                </a:solidFill>
                <a:latin typeface="微軟正黑體" pitchFamily="34" charset="-120"/>
                <a:ea typeface="微軟正黑體" pitchFamily="34" charset="-120"/>
              </a:rPr>
              <a:t>FOMC</a:t>
            </a:r>
            <a:r>
              <a:rPr lang="zh-TW" altLang="en-US" sz="2000" dirty="0" smtClean="0">
                <a:solidFill>
                  <a:schemeClr val="tx2">
                    <a:lumMod val="75000"/>
                  </a:schemeClr>
                </a:solidFill>
                <a:latin typeface="微軟正黑體" pitchFamily="34" charset="-120"/>
                <a:ea typeface="微軟正黑體" pitchFamily="34" charset="-120"/>
              </a:rPr>
              <a:t>褐皮書對</a:t>
            </a:r>
            <a:r>
              <a:rPr lang="en-US" altLang="zh-TW" sz="2000" dirty="0" smtClean="0">
                <a:solidFill>
                  <a:schemeClr val="tx2">
                    <a:lumMod val="75000"/>
                  </a:schemeClr>
                </a:solidFill>
                <a:latin typeface="微軟正黑體" pitchFamily="34" charset="-120"/>
                <a:ea typeface="微軟正黑體" pitchFamily="34" charset="-120"/>
              </a:rPr>
              <a:t>FED</a:t>
            </a:r>
            <a:r>
              <a:rPr lang="zh-TW" altLang="en-US" sz="2000" dirty="0" smtClean="0">
                <a:solidFill>
                  <a:schemeClr val="tx2">
                    <a:lumMod val="75000"/>
                  </a:schemeClr>
                </a:solidFill>
                <a:latin typeface="微軟正黑體" pitchFamily="34" charset="-120"/>
                <a:ea typeface="微軟正黑體" pitchFamily="34" charset="-120"/>
              </a:rPr>
              <a:t>利率決議進行預測</a:t>
            </a:r>
            <a:endParaRPr lang="en-US" altLang="zh-TW" sz="2000" dirty="0" smtClean="0">
              <a:solidFill>
                <a:schemeClr val="tx2">
                  <a:lumMod val="75000"/>
                </a:schemeClr>
              </a:solidFill>
              <a:latin typeface="微軟正黑體" pitchFamily="34" charset="-120"/>
              <a:ea typeface="微軟正黑體" pitchFamily="34" charset="-120"/>
            </a:endParaRPr>
          </a:p>
          <a:p>
            <a:endParaRPr lang="en-US" altLang="zh-TW" sz="2000" dirty="0">
              <a:latin typeface="微軟正黑體" pitchFamily="34" charset="-120"/>
              <a:ea typeface="微軟正黑體" pitchFamily="34" charset="-120"/>
            </a:endParaRPr>
          </a:p>
          <a:p>
            <a:r>
              <a:rPr lang="zh-TW" altLang="en-US" sz="2400" dirty="0" smtClean="0">
                <a:latin typeface="微軟正黑體" pitchFamily="34" charset="-120"/>
                <a:ea typeface="微軟正黑體" pitchFamily="34" charset="-120"/>
              </a:rPr>
              <a:t>什麼是</a:t>
            </a:r>
            <a:r>
              <a:rPr lang="en-US" altLang="zh-TW" sz="2400" dirty="0" smtClean="0">
                <a:latin typeface="微軟正黑體" pitchFamily="34" charset="-120"/>
                <a:ea typeface="微軟正黑體" pitchFamily="34" charset="-120"/>
              </a:rPr>
              <a:t>FED</a:t>
            </a:r>
            <a:r>
              <a:rPr lang="zh-TW" altLang="en-US" sz="2400" dirty="0" smtClean="0">
                <a:latin typeface="微軟正黑體" pitchFamily="34" charset="-120"/>
                <a:ea typeface="微軟正黑體" pitchFamily="34" charset="-120"/>
              </a:rPr>
              <a:t>？</a:t>
            </a:r>
            <a:r>
              <a:rPr lang="en-US" altLang="zh-TW" sz="2000" dirty="0" smtClean="0">
                <a:latin typeface="微軟正黑體" pitchFamily="34" charset="-120"/>
                <a:ea typeface="微軟正黑體" pitchFamily="34" charset="-120"/>
              </a:rPr>
              <a:t/>
            </a:r>
            <a:br>
              <a:rPr lang="en-US" altLang="zh-TW" sz="2000" dirty="0" smtClean="0">
                <a:latin typeface="微軟正黑體" pitchFamily="34" charset="-120"/>
                <a:ea typeface="微軟正黑體" pitchFamily="34" charset="-120"/>
              </a:rPr>
            </a:br>
            <a:r>
              <a:rPr lang="en-US" altLang="zh-TW" sz="2000" dirty="0" smtClean="0">
                <a:latin typeface="微軟正黑體" pitchFamily="34" charset="-120"/>
                <a:ea typeface="微軟正黑體" pitchFamily="34" charset="-120"/>
              </a:rPr>
              <a:t>A:</a:t>
            </a:r>
            <a:r>
              <a:rPr lang="zh-TW" altLang="en-US" sz="2000" dirty="0" smtClean="0">
                <a:latin typeface="微軟正黑體" pitchFamily="34" charset="-120"/>
                <a:ea typeface="微軟正黑體" pitchFamily="34" charset="-120"/>
              </a:rPr>
              <a:t> </a:t>
            </a:r>
            <a:r>
              <a:rPr lang="en-US" altLang="zh-TW" sz="2000" dirty="0" smtClean="0">
                <a:solidFill>
                  <a:schemeClr val="tx2">
                    <a:lumMod val="75000"/>
                  </a:schemeClr>
                </a:solidFill>
                <a:latin typeface="微軟正黑體" pitchFamily="34" charset="-120"/>
                <a:ea typeface="微軟正黑體" pitchFamily="34" charset="-120"/>
              </a:rPr>
              <a:t>FED</a:t>
            </a:r>
            <a:r>
              <a:rPr lang="zh-TW" altLang="en-US" sz="2000" dirty="0" smtClean="0">
                <a:solidFill>
                  <a:schemeClr val="tx2">
                    <a:lumMod val="75000"/>
                  </a:schemeClr>
                </a:solidFill>
                <a:latin typeface="微軟正黑體" pitchFamily="34" charset="-120"/>
                <a:ea typeface="微軟正黑體" pitchFamily="34" charset="-120"/>
              </a:rPr>
              <a:t>即聯準會，是</a:t>
            </a:r>
            <a:r>
              <a:rPr lang="zh-TW" altLang="en-US" sz="2000" dirty="0" smtClean="0">
                <a:solidFill>
                  <a:schemeClr val="accent2">
                    <a:lumMod val="75000"/>
                  </a:schemeClr>
                </a:solidFill>
                <a:latin typeface="微軟正黑體" pitchFamily="34" charset="-120"/>
                <a:ea typeface="微軟正黑體" pitchFamily="34" charset="-120"/>
              </a:rPr>
              <a:t>美國的中央銀行</a:t>
            </a:r>
            <a:r>
              <a:rPr lang="zh-TW" altLang="en-US" sz="2000" dirty="0" smtClean="0">
                <a:solidFill>
                  <a:schemeClr val="tx2">
                    <a:lumMod val="75000"/>
                  </a:schemeClr>
                </a:solidFill>
                <a:latin typeface="微軟正黑體" pitchFamily="34" charset="-120"/>
                <a:ea typeface="微軟正黑體" pitchFamily="34" charset="-120"/>
              </a:rPr>
              <a:t>，可以</a:t>
            </a:r>
            <a:r>
              <a:rPr lang="zh-TW" altLang="en-US" sz="2000" dirty="0" smtClean="0">
                <a:solidFill>
                  <a:schemeClr val="accent2">
                    <a:lumMod val="75000"/>
                  </a:schemeClr>
                </a:solidFill>
                <a:latin typeface="微軟正黑體" pitchFamily="34" charset="-120"/>
                <a:ea typeface="微軟正黑體" pitchFamily="34" charset="-120"/>
              </a:rPr>
              <a:t>決定國家貨幣政策</a:t>
            </a:r>
            <a:r>
              <a:rPr lang="zh-TW" altLang="en-US" sz="2000" dirty="0" smtClean="0">
                <a:solidFill>
                  <a:schemeClr val="tx2">
                    <a:lumMod val="75000"/>
                  </a:schemeClr>
                </a:solidFill>
                <a:latin typeface="微軟正黑體" pitchFamily="34" charset="-120"/>
                <a:ea typeface="微軟正黑體" pitchFamily="34" charset="-120"/>
              </a:rPr>
              <a:t>，貨幣政策的決定</a:t>
            </a:r>
            <a:r>
              <a:rPr lang="en-US" altLang="zh-TW" sz="2000" dirty="0" smtClean="0">
                <a:solidFill>
                  <a:schemeClr val="tx2">
                    <a:lumMod val="75000"/>
                  </a:schemeClr>
                </a:solidFill>
                <a:latin typeface="微軟正黑體" pitchFamily="34" charset="-120"/>
                <a:ea typeface="微軟正黑體" pitchFamily="34" charset="-120"/>
              </a:rPr>
              <a:t>(</a:t>
            </a:r>
            <a:r>
              <a:rPr lang="zh-TW" altLang="en-US" sz="2000" dirty="0">
                <a:solidFill>
                  <a:schemeClr val="tx2">
                    <a:lumMod val="75000"/>
                  </a:schemeClr>
                </a:solidFill>
                <a:latin typeface="微軟正黑體" pitchFamily="34" charset="-120"/>
                <a:ea typeface="微軟正黑體" pitchFamily="34" charset="-120"/>
              </a:rPr>
              <a:t>升</a:t>
            </a:r>
            <a:r>
              <a:rPr lang="zh-TW" altLang="en-US" sz="2000" dirty="0" smtClean="0">
                <a:solidFill>
                  <a:schemeClr val="tx2">
                    <a:lumMod val="75000"/>
                  </a:schemeClr>
                </a:solidFill>
                <a:latin typeface="微軟正黑體" pitchFamily="34" charset="-120"/>
                <a:ea typeface="微軟正黑體" pitchFamily="34" charset="-120"/>
              </a:rPr>
              <a:t>息、降息、維持</a:t>
            </a:r>
            <a:r>
              <a:rPr lang="en-US" altLang="zh-TW" sz="2000" dirty="0" smtClean="0">
                <a:solidFill>
                  <a:schemeClr val="tx2">
                    <a:lumMod val="75000"/>
                  </a:schemeClr>
                </a:solidFill>
                <a:latin typeface="微軟正黑體" pitchFamily="34" charset="-120"/>
                <a:ea typeface="微軟正黑體" pitchFamily="34" charset="-120"/>
              </a:rPr>
              <a:t>)</a:t>
            </a:r>
            <a:r>
              <a:rPr lang="zh-TW" altLang="en-US" sz="2000" dirty="0" smtClean="0">
                <a:solidFill>
                  <a:schemeClr val="tx2">
                    <a:lumMod val="75000"/>
                  </a:schemeClr>
                </a:solidFill>
                <a:latin typeface="微軟正黑體" pitchFamily="34" charset="-120"/>
                <a:ea typeface="微軟正黑體" pitchFamily="34" charset="-120"/>
              </a:rPr>
              <a:t>攸關整體金融市場之環境。</a:t>
            </a:r>
            <a:r>
              <a:rPr lang="en-US" altLang="zh-TW" sz="2000" dirty="0" smtClean="0">
                <a:solidFill>
                  <a:schemeClr val="tx2">
                    <a:lumMod val="75000"/>
                  </a:schemeClr>
                </a:solidFill>
                <a:latin typeface="微軟正黑體" pitchFamily="34" charset="-120"/>
                <a:ea typeface="微軟正黑體" pitchFamily="34" charset="-120"/>
              </a:rPr>
              <a:t>FED</a:t>
            </a:r>
            <a:r>
              <a:rPr lang="zh-TW" altLang="en-US" sz="2000" dirty="0" smtClean="0">
                <a:solidFill>
                  <a:schemeClr val="tx2">
                    <a:lumMod val="75000"/>
                  </a:schemeClr>
                </a:solidFill>
                <a:latin typeface="微軟正黑體" pitchFamily="34" charset="-120"/>
                <a:ea typeface="微軟正黑體" pitchFamily="34" charset="-120"/>
              </a:rPr>
              <a:t>為國際金融市場最具影響力之央行，眾多金融資產以</a:t>
            </a:r>
            <a:r>
              <a:rPr lang="en-US" altLang="zh-TW" sz="2000" dirty="0" smtClean="0">
                <a:solidFill>
                  <a:schemeClr val="tx2">
                    <a:lumMod val="75000"/>
                  </a:schemeClr>
                </a:solidFill>
                <a:latin typeface="微軟正黑體" pitchFamily="34" charset="-120"/>
                <a:ea typeface="微軟正黑體" pitchFamily="34" charset="-120"/>
              </a:rPr>
              <a:t>FED</a:t>
            </a:r>
            <a:r>
              <a:rPr lang="zh-TW" altLang="en-US" sz="2000" dirty="0" smtClean="0">
                <a:solidFill>
                  <a:schemeClr val="tx2">
                    <a:lumMod val="75000"/>
                  </a:schemeClr>
                </a:solidFill>
                <a:latin typeface="微軟正黑體" pitchFamily="34" charset="-120"/>
                <a:ea typeface="微軟正黑體" pitchFamily="34" charset="-120"/>
              </a:rPr>
              <a:t>之利率作為訂價依據，故許多金融機構相當重視預測</a:t>
            </a:r>
            <a:r>
              <a:rPr lang="en-US" altLang="zh-TW" sz="2000" dirty="0" smtClean="0">
                <a:solidFill>
                  <a:schemeClr val="tx2">
                    <a:lumMod val="75000"/>
                  </a:schemeClr>
                </a:solidFill>
                <a:latin typeface="微軟正黑體" pitchFamily="34" charset="-120"/>
                <a:ea typeface="微軟正黑體" pitchFamily="34" charset="-120"/>
              </a:rPr>
              <a:t>FED</a:t>
            </a:r>
            <a:r>
              <a:rPr lang="zh-TW" altLang="en-US" sz="2000" dirty="0" smtClean="0">
                <a:solidFill>
                  <a:schemeClr val="tx2">
                    <a:lumMod val="75000"/>
                  </a:schemeClr>
                </a:solidFill>
                <a:latin typeface="微軟正黑體" pitchFamily="34" charset="-120"/>
                <a:ea typeface="微軟正黑體" pitchFamily="34" charset="-120"/>
              </a:rPr>
              <a:t>利率決議。</a:t>
            </a:r>
            <a:endParaRPr lang="en-US" altLang="zh-TW" sz="2000" dirty="0" smtClean="0">
              <a:solidFill>
                <a:schemeClr val="tx2">
                  <a:lumMod val="75000"/>
                </a:schemeClr>
              </a:solidFill>
              <a:latin typeface="微軟正黑體" pitchFamily="34" charset="-120"/>
              <a:ea typeface="微軟正黑體" pitchFamily="34" charset="-120"/>
            </a:endParaRPr>
          </a:p>
          <a:p>
            <a:endParaRPr lang="en-US" altLang="zh-TW" sz="2000" dirty="0">
              <a:latin typeface="微軟正黑體" pitchFamily="34" charset="-120"/>
              <a:ea typeface="微軟正黑體" pitchFamily="34" charset="-120"/>
            </a:endParaRPr>
          </a:p>
          <a:p>
            <a:r>
              <a:rPr lang="zh-TW" altLang="en-US" sz="2400" dirty="0" smtClean="0">
                <a:latin typeface="微軟正黑體" pitchFamily="34" charset="-120"/>
                <a:ea typeface="微軟正黑體" pitchFamily="34" charset="-120"/>
              </a:rPr>
              <a:t>什麼是</a:t>
            </a:r>
            <a:r>
              <a:rPr lang="en-US" altLang="zh-TW" sz="2400" dirty="0" smtClean="0">
                <a:latin typeface="微軟正黑體" pitchFamily="34" charset="-120"/>
                <a:ea typeface="微軟正黑體" pitchFamily="34" charset="-120"/>
              </a:rPr>
              <a:t>FOMC</a:t>
            </a:r>
            <a:r>
              <a:rPr lang="zh-TW" altLang="en-US" sz="2400" dirty="0" smtClean="0">
                <a:latin typeface="微軟正黑體" pitchFamily="34" charset="-120"/>
                <a:ea typeface="微軟正黑體" pitchFamily="34" charset="-120"/>
              </a:rPr>
              <a:t>？</a:t>
            </a:r>
            <a:r>
              <a:rPr lang="en-US" altLang="zh-TW" sz="2000" dirty="0" smtClean="0">
                <a:latin typeface="微軟正黑體" pitchFamily="34" charset="-120"/>
                <a:ea typeface="微軟正黑體" pitchFamily="34" charset="-120"/>
              </a:rPr>
              <a:t/>
            </a:r>
            <a:br>
              <a:rPr lang="en-US" altLang="zh-TW" sz="2000" dirty="0" smtClean="0">
                <a:latin typeface="微軟正黑體" pitchFamily="34" charset="-120"/>
                <a:ea typeface="微軟正黑體" pitchFamily="34" charset="-120"/>
              </a:rPr>
            </a:br>
            <a:r>
              <a:rPr lang="en-US" altLang="zh-TW" sz="2000" dirty="0" smtClean="0">
                <a:latin typeface="微軟正黑體" pitchFamily="34" charset="-120"/>
                <a:ea typeface="微軟正黑體" pitchFamily="34" charset="-120"/>
              </a:rPr>
              <a:t>A:</a:t>
            </a:r>
            <a:r>
              <a:rPr lang="en-US" altLang="zh-TW" sz="2000" dirty="0" smtClean="0">
                <a:solidFill>
                  <a:schemeClr val="tx2">
                    <a:lumMod val="75000"/>
                  </a:schemeClr>
                </a:solidFill>
                <a:latin typeface="微軟正黑體" pitchFamily="34" charset="-120"/>
                <a:ea typeface="微軟正黑體" pitchFamily="34" charset="-120"/>
              </a:rPr>
              <a:t>FOMC</a:t>
            </a:r>
            <a:r>
              <a:rPr lang="zh-TW" altLang="en-US" sz="2000" dirty="0" smtClean="0">
                <a:solidFill>
                  <a:schemeClr val="tx2">
                    <a:lumMod val="75000"/>
                  </a:schemeClr>
                </a:solidFill>
                <a:latin typeface="微軟正黑體" pitchFamily="34" charset="-120"/>
                <a:ea typeface="微軟正黑體" pitchFamily="34" charset="-120"/>
              </a:rPr>
              <a:t>為聯準會進行</a:t>
            </a:r>
            <a:r>
              <a:rPr lang="zh-TW" altLang="en-US" sz="2000" dirty="0" smtClean="0">
                <a:solidFill>
                  <a:schemeClr val="accent2">
                    <a:lumMod val="75000"/>
                  </a:schemeClr>
                </a:solidFill>
                <a:latin typeface="微軟正黑體" pitchFamily="34" charset="-120"/>
                <a:ea typeface="微軟正黑體" pitchFamily="34" charset="-120"/>
              </a:rPr>
              <a:t>貨幣決策前的討論委員會</a:t>
            </a:r>
            <a:r>
              <a:rPr lang="zh-TW" altLang="en-US" sz="2000" dirty="0" smtClean="0">
                <a:solidFill>
                  <a:schemeClr val="tx2">
                    <a:lumMod val="75000"/>
                  </a:schemeClr>
                </a:solidFill>
                <a:latin typeface="微軟正黑體" pitchFamily="34" charset="-120"/>
                <a:ea typeface="微軟正黑體" pitchFamily="34" charset="-120"/>
              </a:rPr>
              <a:t>，決策必須在經濟成長與通膨之間取得平衡</a:t>
            </a:r>
            <a:endParaRPr lang="en-US" altLang="zh-TW" sz="2000" dirty="0" smtClean="0">
              <a:solidFill>
                <a:schemeClr val="tx2">
                  <a:lumMod val="75000"/>
                </a:schemeClr>
              </a:solidFill>
              <a:latin typeface="微軟正黑體" pitchFamily="34" charset="-120"/>
              <a:ea typeface="微軟正黑體"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資料庫圖表 5">
            <a:extLst>
              <a:ext uri="{FF2B5EF4-FFF2-40B4-BE49-F238E27FC236}">
                <a16:creationId xmlns:a16="http://schemas.microsoft.com/office/drawing/2014/main" xmlns="" id="{3C2C0B5C-0507-4B13-8016-F5C82108DAAB}"/>
              </a:ext>
            </a:extLst>
          </p:cNvPr>
          <p:cNvGraphicFramePr/>
          <p:nvPr>
            <p:extLst>
              <p:ext uri="{D42A27DB-BD31-4B8C-83A1-F6EECF244321}">
                <p14:modId xmlns:p14="http://schemas.microsoft.com/office/powerpoint/2010/main" xmlns="" val="2020927099"/>
              </p:ext>
            </p:extLst>
          </p:nvPr>
        </p:nvGraphicFramePr>
        <p:xfrm>
          <a:off x="260782" y="170573"/>
          <a:ext cx="862243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標題 1">
            <a:extLst>
              <a:ext uri="{FF2B5EF4-FFF2-40B4-BE49-F238E27FC236}">
                <a16:creationId xmlns:a16="http://schemas.microsoft.com/office/drawing/2014/main" xmlns="" id="{2E63E15B-174C-4A18-8C9C-95C5F1A3E0AE}"/>
              </a:ext>
            </a:extLst>
          </p:cNvPr>
          <p:cNvSpPr>
            <a:spLocks noGrp="1"/>
          </p:cNvSpPr>
          <p:nvPr>
            <p:ph type="title"/>
          </p:nvPr>
        </p:nvSpPr>
        <p:spPr>
          <a:xfrm>
            <a:off x="611560" y="404664"/>
            <a:ext cx="7886700" cy="1325563"/>
          </a:xfrm>
        </p:spPr>
        <p:txBody>
          <a:bodyPr/>
          <a:lstStyle/>
          <a:p>
            <a:r>
              <a:rPr lang="zh-TW" altLang="en-US" dirty="0">
                <a:latin typeface="微軟正黑體 Light" pitchFamily="34" charset="-120"/>
                <a:ea typeface="微軟正黑體 Light" pitchFamily="34" charset="-120"/>
              </a:rPr>
              <a:t>專案</a:t>
            </a:r>
            <a:r>
              <a:rPr lang="zh-TW" altLang="en-US" dirty="0" smtClean="0">
                <a:latin typeface="微軟正黑體 Light" pitchFamily="34" charset="-120"/>
                <a:ea typeface="微軟正黑體 Light" pitchFamily="34" charset="-120"/>
              </a:rPr>
              <a:t>流程</a:t>
            </a:r>
            <a:endParaRPr lang="zh-TW" altLang="en-US" dirty="0">
              <a:latin typeface="微軟正黑體 Light" pitchFamily="34" charset="-120"/>
              <a:ea typeface="微軟正黑體 Light" pitchFamily="34" charset="-120"/>
            </a:endParaRPr>
          </a:p>
        </p:txBody>
      </p:sp>
      <p:graphicFrame>
        <p:nvGraphicFramePr>
          <p:cNvPr id="7" name="資料庫圖表 6">
            <a:extLst>
              <a:ext uri="{FF2B5EF4-FFF2-40B4-BE49-F238E27FC236}">
                <a16:creationId xmlns:a16="http://schemas.microsoft.com/office/drawing/2014/main" xmlns="" id="{B83AB312-F1EE-4A42-B2ED-E2214DCBA5EC}"/>
              </a:ext>
            </a:extLst>
          </p:cNvPr>
          <p:cNvGraphicFramePr/>
          <p:nvPr>
            <p:extLst>
              <p:ext uri="{D42A27DB-BD31-4B8C-83A1-F6EECF244321}">
                <p14:modId xmlns:p14="http://schemas.microsoft.com/office/powerpoint/2010/main" xmlns="" val="2490550383"/>
              </p:ext>
            </p:extLst>
          </p:nvPr>
        </p:nvGraphicFramePr>
        <p:xfrm>
          <a:off x="260782" y="2330813"/>
          <a:ext cx="8715386"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2064286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itchFamily="34" charset="-120"/>
                <a:ea typeface="微軟正黑體" pitchFamily="34" charset="-120"/>
              </a:rPr>
              <a:t>流程一：網路爬蟲</a:t>
            </a:r>
            <a:endParaRPr lang="zh-TW" altLang="en-US" dirty="0">
              <a:latin typeface="微軟正黑體" pitchFamily="34" charset="-120"/>
              <a:ea typeface="微軟正黑體" pitchFamily="34" charset="-120"/>
            </a:endParaRPr>
          </a:p>
        </p:txBody>
      </p:sp>
      <p:sp>
        <p:nvSpPr>
          <p:cNvPr id="3" name="內容版面配置區 2"/>
          <p:cNvSpPr>
            <a:spLocks noGrp="1"/>
          </p:cNvSpPr>
          <p:nvPr>
            <p:ph idx="1"/>
          </p:nvPr>
        </p:nvSpPr>
        <p:spPr>
          <a:xfrm>
            <a:off x="457200" y="1600201"/>
            <a:ext cx="8229600" cy="2044824"/>
          </a:xfrm>
        </p:spPr>
        <p:txBody>
          <a:bodyPr/>
          <a:lstStyle/>
          <a:p>
            <a:r>
              <a:rPr lang="zh-TW" altLang="en-US" sz="2000" dirty="0" smtClean="0">
                <a:latin typeface="微軟正黑體" pitchFamily="34" charset="-120"/>
                <a:ea typeface="微軟正黑體" pitchFamily="34" charset="-120"/>
              </a:rPr>
              <a:t>說明：</a:t>
            </a:r>
            <a:r>
              <a:rPr lang="en-US" altLang="zh-TW" sz="2000" dirty="0" smtClean="0">
                <a:latin typeface="微軟正黑體" pitchFamily="34" charset="-120"/>
                <a:ea typeface="微軟正黑體" pitchFamily="34" charset="-120"/>
              </a:rPr>
              <a:t/>
            </a:r>
            <a:br>
              <a:rPr lang="en-US" altLang="zh-TW" sz="2000" dirty="0" smtClean="0">
                <a:latin typeface="微軟正黑體" pitchFamily="34" charset="-120"/>
                <a:ea typeface="微軟正黑體" pitchFamily="34" charset="-120"/>
              </a:rPr>
            </a:br>
            <a:r>
              <a:rPr lang="zh-TW" altLang="zh-TW" sz="2000" dirty="0" smtClean="0">
                <a:latin typeface="微軟正黑體" pitchFamily="34" charset="-120"/>
                <a:ea typeface="微軟正黑體" pitchFamily="34" charset="-120"/>
              </a:rPr>
              <a:t>我們</a:t>
            </a:r>
            <a:r>
              <a:rPr lang="zh-TW" altLang="zh-TW" sz="2000" dirty="0">
                <a:latin typeface="微軟正黑體" pitchFamily="34" charset="-120"/>
                <a:ea typeface="微軟正黑體" pitchFamily="34" charset="-120"/>
              </a:rPr>
              <a:t>使用</a:t>
            </a:r>
            <a:r>
              <a:rPr lang="en-GB" altLang="zh-TW" sz="2000" dirty="0">
                <a:latin typeface="微軟正黑體" pitchFamily="34" charset="-120"/>
                <a:ea typeface="微軟正黑體" pitchFamily="34" charset="-120"/>
              </a:rPr>
              <a:t>python </a:t>
            </a:r>
            <a:r>
              <a:rPr lang="en-GB" altLang="zh-TW" sz="2000" dirty="0" err="1">
                <a:latin typeface="微軟正黑體" pitchFamily="34" charset="-120"/>
                <a:ea typeface="微軟正黑體" pitchFamily="34" charset="-120"/>
              </a:rPr>
              <a:t>BeautifulSoup</a:t>
            </a:r>
            <a:r>
              <a:rPr lang="zh-TW" altLang="zh-TW" sz="2000" dirty="0" smtClean="0">
                <a:latin typeface="微軟正黑體" pitchFamily="34" charset="-120"/>
                <a:ea typeface="微軟正黑體" pitchFamily="34" charset="-120"/>
              </a:rPr>
              <a:t>套件進行</a:t>
            </a:r>
            <a:r>
              <a:rPr lang="zh-TW" altLang="zh-TW" sz="2000" dirty="0">
                <a:latin typeface="微軟正黑體" pitchFamily="34" charset="-120"/>
                <a:ea typeface="微軟正黑體" pitchFamily="34" charset="-120"/>
              </a:rPr>
              <a:t>資料整理。首先必須克服的問題是如何有效大量且短時間一次下載所有的文檔。這必須要去研究聯邦公開市場委員會網站</a:t>
            </a:r>
            <a:r>
              <a:rPr lang="zh-TW" altLang="zh-TW" sz="2000" dirty="0" smtClean="0">
                <a:latin typeface="微軟正黑體" pitchFamily="34" charset="-120"/>
                <a:ea typeface="微軟正黑體" pitchFamily="34" charset="-120"/>
              </a:rPr>
              <a:t>的</a:t>
            </a:r>
            <a:r>
              <a:rPr lang="en-US" altLang="zh-TW" sz="2000" dirty="0" smtClean="0">
                <a:latin typeface="微軟正黑體" pitchFamily="34" charset="-120"/>
                <a:ea typeface="微軟正黑體" pitchFamily="34" charset="-120"/>
              </a:rPr>
              <a:t>HTML</a:t>
            </a:r>
            <a:r>
              <a:rPr lang="zh-TW" altLang="zh-TW" sz="2000" dirty="0" smtClean="0">
                <a:latin typeface="微軟正黑體" pitchFamily="34" charset="-120"/>
                <a:ea typeface="微軟正黑體" pitchFamily="34" charset="-120"/>
              </a:rPr>
              <a:t>代碼</a:t>
            </a:r>
            <a:r>
              <a:rPr lang="zh-TW" altLang="zh-TW" sz="2000" dirty="0">
                <a:latin typeface="微軟正黑體" pitchFamily="34" charset="-120"/>
                <a:ea typeface="微軟正黑體" pitchFamily="34" charset="-120"/>
              </a:rPr>
              <a:t>。之後再把下載的檔案轉成</a:t>
            </a:r>
            <a:r>
              <a:rPr lang="en-US" altLang="zh-TW" sz="2000" dirty="0" err="1">
                <a:latin typeface="微軟正黑體" pitchFamily="34" charset="-120"/>
                <a:ea typeface="微軟正黑體" pitchFamily="34" charset="-120"/>
              </a:rPr>
              <a:t>json</a:t>
            </a:r>
            <a:r>
              <a:rPr lang="zh-TW" altLang="zh-TW" sz="2000" dirty="0">
                <a:latin typeface="微軟正黑體" pitchFamily="34" charset="-120"/>
                <a:ea typeface="微軟正黑體" pitchFamily="34" charset="-120"/>
              </a:rPr>
              <a:t>檔方便建立資料庫。</a:t>
            </a:r>
          </a:p>
          <a:p>
            <a:endParaRPr lang="zh-TW" altLang="en-US" dirty="0"/>
          </a:p>
        </p:txBody>
      </p:sp>
      <p:pic>
        <p:nvPicPr>
          <p:cNvPr id="4" name="圖片 3" descr="FOMC爬蟲.png"/>
          <p:cNvPicPr>
            <a:picLocks noChangeAspect="1"/>
          </p:cNvPicPr>
          <p:nvPr/>
        </p:nvPicPr>
        <p:blipFill>
          <a:blip r:embed="rId2" cstate="print"/>
          <a:srcRect/>
          <a:stretch>
            <a:fillRect/>
          </a:stretch>
        </p:blipFill>
        <p:spPr>
          <a:xfrm>
            <a:off x="1187624" y="3717032"/>
            <a:ext cx="6927170" cy="2448272"/>
          </a:xfrm>
          <a:prstGeom prst="rect">
            <a:avLst/>
          </a:prstGeom>
        </p:spPr>
      </p:pic>
      <p:sp>
        <p:nvSpPr>
          <p:cNvPr id="5" name="文字方塊 4"/>
          <p:cNvSpPr txBox="1"/>
          <p:nvPr/>
        </p:nvSpPr>
        <p:spPr>
          <a:xfrm>
            <a:off x="2843808" y="6237312"/>
            <a:ext cx="3240360" cy="369332"/>
          </a:xfrm>
          <a:prstGeom prst="rect">
            <a:avLst/>
          </a:prstGeom>
          <a:noFill/>
        </p:spPr>
        <p:txBody>
          <a:bodyPr wrap="square" rtlCol="0">
            <a:spAutoFit/>
          </a:bodyPr>
          <a:lstStyle/>
          <a:p>
            <a:pPr algn="ctr"/>
            <a:r>
              <a:rPr lang="zh-TW" altLang="en-US" dirty="0" smtClean="0">
                <a:latin typeface="微軟正黑體" pitchFamily="34" charset="-120"/>
                <a:ea typeface="微軟正黑體" pitchFamily="34" charset="-120"/>
              </a:rPr>
              <a:t>示範碼</a:t>
            </a:r>
            <a:endParaRPr lang="zh-TW" altLang="en-US" dirty="0">
              <a:latin typeface="微軟正黑體" pitchFamily="34" charset="-120"/>
              <a:ea typeface="微軟正黑體" pitchFamily="3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itchFamily="34" charset="-120"/>
                <a:ea typeface="微軟正黑體" pitchFamily="34" charset="-120"/>
              </a:rPr>
              <a:t>流程二：建置資料庫</a:t>
            </a:r>
            <a:endParaRPr lang="zh-TW" altLang="en-US" dirty="0">
              <a:latin typeface="微軟正黑體" pitchFamily="34" charset="-120"/>
              <a:ea typeface="微軟正黑體" pitchFamily="34" charset="-120"/>
            </a:endParaRPr>
          </a:p>
        </p:txBody>
      </p:sp>
      <p:sp>
        <p:nvSpPr>
          <p:cNvPr id="3" name="內容版面配置區 2"/>
          <p:cNvSpPr>
            <a:spLocks noGrp="1"/>
          </p:cNvSpPr>
          <p:nvPr>
            <p:ph idx="1"/>
          </p:nvPr>
        </p:nvSpPr>
        <p:spPr>
          <a:xfrm>
            <a:off x="457200" y="1600201"/>
            <a:ext cx="8229600" cy="1828800"/>
          </a:xfrm>
        </p:spPr>
        <p:txBody>
          <a:bodyPr>
            <a:normAutofit fontScale="62500" lnSpcReduction="20000"/>
          </a:bodyPr>
          <a:lstStyle/>
          <a:p>
            <a:r>
              <a:rPr lang="zh-TW" altLang="en-US" dirty="0" smtClean="0">
                <a:latin typeface="微軟正黑體" pitchFamily="34" charset="-120"/>
                <a:ea typeface="微軟正黑體" pitchFamily="34" charset="-120"/>
              </a:rPr>
              <a:t>說明：</a:t>
            </a:r>
            <a:r>
              <a:rPr lang="en-US" altLang="zh-TW" dirty="0">
                <a:latin typeface="微軟正黑體" pitchFamily="34" charset="-120"/>
                <a:ea typeface="微軟正黑體" pitchFamily="34" charset="-120"/>
              </a:rPr>
              <a:t/>
            </a:r>
            <a:br>
              <a:rPr lang="en-US" altLang="zh-TW" dirty="0">
                <a:latin typeface="微軟正黑體" pitchFamily="34" charset="-120"/>
                <a:ea typeface="微軟正黑體" pitchFamily="34" charset="-120"/>
              </a:rPr>
            </a:br>
            <a:r>
              <a:rPr lang="zh-TW" altLang="zh-TW" dirty="0" smtClean="0">
                <a:latin typeface="微軟正黑體" pitchFamily="34" charset="-120"/>
                <a:ea typeface="微軟正黑體" pitchFamily="34" charset="-120"/>
              </a:rPr>
              <a:t>本</a:t>
            </a:r>
            <a:r>
              <a:rPr lang="zh-TW" altLang="zh-TW" dirty="0">
                <a:latin typeface="微軟正黑體" pitchFamily="34" charset="-120"/>
                <a:ea typeface="微軟正黑體" pitchFamily="34" charset="-120"/>
              </a:rPr>
              <a:t>組使用</a:t>
            </a:r>
            <a:r>
              <a:rPr lang="zh-TW" altLang="zh-TW" dirty="0">
                <a:solidFill>
                  <a:schemeClr val="accent2">
                    <a:lumMod val="75000"/>
                  </a:schemeClr>
                </a:solidFill>
                <a:latin typeface="微軟正黑體" pitchFamily="34" charset="-120"/>
                <a:ea typeface="微軟正黑體" pitchFamily="34" charset="-120"/>
              </a:rPr>
              <a:t>非關聯式</a:t>
            </a:r>
            <a:r>
              <a:rPr lang="zh-TW" altLang="zh-TW" dirty="0" smtClean="0">
                <a:solidFill>
                  <a:schemeClr val="accent2">
                    <a:lumMod val="75000"/>
                  </a:schemeClr>
                </a:solidFill>
                <a:latin typeface="微軟正黑體" pitchFamily="34" charset="-120"/>
                <a:ea typeface="微軟正黑體" pitchFamily="34" charset="-120"/>
              </a:rPr>
              <a:t>資料庫</a:t>
            </a:r>
            <a:r>
              <a:rPr lang="en-US" altLang="zh-TW" dirty="0" smtClean="0">
                <a:solidFill>
                  <a:schemeClr val="accent2">
                    <a:lumMod val="75000"/>
                  </a:schemeClr>
                </a:solidFill>
                <a:latin typeface="微軟正黑體" pitchFamily="34" charset="-120"/>
                <a:ea typeface="微軟正黑體" pitchFamily="34" charset="-120"/>
              </a:rPr>
              <a:t>(</a:t>
            </a:r>
            <a:r>
              <a:rPr lang="en-GB" altLang="zh-TW" dirty="0" err="1" smtClean="0">
                <a:solidFill>
                  <a:schemeClr val="accent2">
                    <a:lumMod val="75000"/>
                  </a:schemeClr>
                </a:solidFill>
                <a:latin typeface="微軟正黑體" pitchFamily="34" charset="-120"/>
                <a:ea typeface="微軟正黑體" pitchFamily="34" charset="-120"/>
              </a:rPr>
              <a:t>MongoDB</a:t>
            </a:r>
            <a:r>
              <a:rPr lang="en-GB" altLang="zh-TW" dirty="0" smtClean="0">
                <a:solidFill>
                  <a:schemeClr val="accent2">
                    <a:lumMod val="75000"/>
                  </a:schemeClr>
                </a:solidFill>
                <a:latin typeface="微軟正黑體" pitchFamily="34" charset="-120"/>
                <a:ea typeface="微軟正黑體" pitchFamily="34" charset="-120"/>
              </a:rPr>
              <a:t>)</a:t>
            </a:r>
            <a:r>
              <a:rPr lang="zh-TW" altLang="zh-TW" dirty="0" smtClean="0">
                <a:latin typeface="微軟正黑體" pitchFamily="34" charset="-120"/>
                <a:ea typeface="微軟正黑體" pitchFamily="34" charset="-120"/>
              </a:rPr>
              <a:t>來</a:t>
            </a:r>
            <a:r>
              <a:rPr lang="zh-TW" altLang="zh-TW" dirty="0">
                <a:latin typeface="微軟正黑體" pitchFamily="34" charset="-120"/>
                <a:ea typeface="微軟正黑體" pitchFamily="34" charset="-120"/>
              </a:rPr>
              <a:t>儲存爬蟲結果</a:t>
            </a:r>
            <a:r>
              <a:rPr lang="zh-TW" altLang="zh-TW" dirty="0" smtClean="0">
                <a:latin typeface="微軟正黑體" pitchFamily="34" charset="-120"/>
                <a:ea typeface="微軟正黑體" pitchFamily="34" charset="-120"/>
              </a:rPr>
              <a:t>。</a:t>
            </a:r>
            <a:r>
              <a:rPr lang="zh-TW" altLang="en-US" dirty="0">
                <a:latin typeface="微軟正黑體" pitchFamily="34" charset="-120"/>
                <a:ea typeface="微軟正黑體" pitchFamily="34" charset="-120"/>
              </a:rPr>
              <a:t>因</a:t>
            </a:r>
            <a:r>
              <a:rPr lang="zh-TW" altLang="zh-TW" dirty="0" smtClean="0">
                <a:latin typeface="微軟正黑體" pitchFamily="34" charset="-120"/>
                <a:ea typeface="微軟正黑體" pitchFamily="34" charset="-120"/>
              </a:rPr>
              <a:t>非</a:t>
            </a:r>
            <a:r>
              <a:rPr lang="zh-TW" altLang="zh-TW" dirty="0">
                <a:latin typeface="微軟正黑體" pitchFamily="34" charset="-120"/>
                <a:ea typeface="微軟正黑體" pitchFamily="34" charset="-120"/>
              </a:rPr>
              <a:t>關聯式資料庫較關聯式資料庫具儲存彈性；</a:t>
            </a:r>
            <a:r>
              <a:rPr lang="zh-TW" altLang="zh-TW" dirty="0" smtClean="0">
                <a:latin typeface="微軟正黑體" pitchFamily="34" charset="-120"/>
                <a:ea typeface="微軟正黑體" pitchFamily="34" charset="-120"/>
              </a:rPr>
              <a:t>且</a:t>
            </a:r>
            <a:r>
              <a:rPr lang="zh-TW" altLang="en-US" dirty="0" smtClean="0">
                <a:latin typeface="微軟正黑體" pitchFamily="34" charset="-120"/>
                <a:ea typeface="微軟正黑體" pitchFamily="34" charset="-120"/>
              </a:rPr>
              <a:t>文本</a:t>
            </a:r>
            <a:r>
              <a:rPr lang="zh-TW" altLang="zh-TW" dirty="0" smtClean="0">
                <a:latin typeface="微軟正黑體" pitchFamily="34" charset="-120"/>
                <a:ea typeface="微軟正黑體" pitchFamily="34" charset="-120"/>
              </a:rPr>
              <a:t>檔案</a:t>
            </a:r>
            <a:r>
              <a:rPr lang="zh-TW" altLang="zh-TW" dirty="0">
                <a:latin typeface="微軟正黑體" pitchFamily="34" charset="-120"/>
                <a:ea typeface="微軟正黑體" pitchFamily="34" charset="-120"/>
              </a:rPr>
              <a:t>較大，使用非關聯式資料庫在讀取上較具效率</a:t>
            </a:r>
            <a:r>
              <a:rPr lang="zh-TW" altLang="zh-TW" dirty="0" smtClean="0">
                <a:latin typeface="微軟正黑體" pitchFamily="34" charset="-120"/>
                <a:ea typeface="微軟正黑體" pitchFamily="34" charset="-120"/>
              </a:rPr>
              <a:t>。建立</a:t>
            </a:r>
            <a:r>
              <a:rPr lang="zh-TW" altLang="zh-TW" dirty="0">
                <a:latin typeface="微軟正黑體" pitchFamily="34" charset="-120"/>
                <a:ea typeface="微軟正黑體" pitchFamily="34" charset="-120"/>
              </a:rPr>
              <a:t>資料庫的過程除了在</a:t>
            </a:r>
            <a:r>
              <a:rPr lang="en-GB" altLang="zh-TW" dirty="0" err="1">
                <a:latin typeface="微軟正黑體" pitchFamily="34" charset="-120"/>
                <a:ea typeface="微軟正黑體" pitchFamily="34" charset="-120"/>
              </a:rPr>
              <a:t>MongoDB</a:t>
            </a:r>
            <a:r>
              <a:rPr lang="zh-TW" altLang="zh-TW" dirty="0">
                <a:latin typeface="微軟正黑體" pitchFamily="34" charset="-120"/>
                <a:ea typeface="微軟正黑體" pitchFamily="34" charset="-120"/>
              </a:rPr>
              <a:t>建立帳號並且設定存取權、安裝之外，在本地使用</a:t>
            </a:r>
            <a:r>
              <a:rPr lang="en-GB" altLang="zh-TW" dirty="0" err="1">
                <a:latin typeface="微軟正黑體" pitchFamily="34" charset="-120"/>
                <a:ea typeface="微軟正黑體" pitchFamily="34" charset="-120"/>
              </a:rPr>
              <a:t>MongoDB</a:t>
            </a:r>
            <a:r>
              <a:rPr lang="en-GB" altLang="zh-TW" dirty="0">
                <a:latin typeface="微軟正黑體" pitchFamily="34" charset="-120"/>
                <a:ea typeface="微軟正黑體" pitchFamily="34" charset="-120"/>
              </a:rPr>
              <a:t> Compass</a:t>
            </a:r>
            <a:r>
              <a:rPr lang="zh-TW" altLang="zh-TW" dirty="0">
                <a:latin typeface="微軟正黑體" pitchFamily="34" charset="-120"/>
                <a:ea typeface="微軟正黑體" pitchFamily="34" charset="-120"/>
              </a:rPr>
              <a:t>以便確認資料庫是否能夠正常連線及確保爬蟲的結果能夠順利地儲存在資料庫內</a:t>
            </a:r>
            <a:r>
              <a:rPr lang="zh-TW" altLang="zh-TW"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p:txBody>
      </p:sp>
      <p:pic>
        <p:nvPicPr>
          <p:cNvPr id="4" name="圖片 3"/>
          <p:cNvPicPr/>
          <p:nvPr/>
        </p:nvPicPr>
        <p:blipFill>
          <a:blip r:embed="rId2" cstate="print"/>
          <a:srcRect/>
          <a:stretch>
            <a:fillRect/>
          </a:stretch>
        </p:blipFill>
        <p:spPr>
          <a:xfrm>
            <a:off x="1403648" y="3501008"/>
            <a:ext cx="6480720" cy="2736304"/>
          </a:xfrm>
          <a:prstGeom prst="rect">
            <a:avLst/>
          </a:prstGeom>
        </p:spPr>
      </p:pic>
      <p:sp>
        <p:nvSpPr>
          <p:cNvPr id="5" name="文字方塊 4"/>
          <p:cNvSpPr txBox="1"/>
          <p:nvPr/>
        </p:nvSpPr>
        <p:spPr>
          <a:xfrm>
            <a:off x="3707904" y="6309320"/>
            <a:ext cx="1800200" cy="369332"/>
          </a:xfrm>
          <a:prstGeom prst="rect">
            <a:avLst/>
          </a:prstGeom>
          <a:noFill/>
        </p:spPr>
        <p:txBody>
          <a:bodyPr wrap="square" rtlCol="0">
            <a:spAutoFit/>
          </a:bodyPr>
          <a:lstStyle/>
          <a:p>
            <a:pPr algn="ctr"/>
            <a:r>
              <a:rPr lang="zh-TW" altLang="en-US" dirty="0" smtClean="0">
                <a:latin typeface="微軟正黑體" pitchFamily="34" charset="-120"/>
                <a:ea typeface="微軟正黑體" pitchFamily="34" charset="-120"/>
              </a:rPr>
              <a:t>資料庫顯示</a:t>
            </a:r>
            <a:endParaRPr lang="zh-TW" altLang="en-US" dirty="0">
              <a:latin typeface="微軟正黑體" pitchFamily="34" charset="-120"/>
              <a:ea typeface="微軟正黑體" pitchFamily="34"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E63E15B-174C-4A18-8C9C-95C5F1A3E0AE}"/>
              </a:ext>
            </a:extLst>
          </p:cNvPr>
          <p:cNvSpPr>
            <a:spLocks noGrp="1"/>
          </p:cNvSpPr>
          <p:nvPr>
            <p:ph type="title"/>
          </p:nvPr>
        </p:nvSpPr>
        <p:spPr>
          <a:xfrm>
            <a:off x="0" y="188640"/>
            <a:ext cx="9144000" cy="1325563"/>
          </a:xfrm>
        </p:spPr>
        <p:txBody>
          <a:bodyPr>
            <a:normAutofit/>
          </a:bodyPr>
          <a:lstStyle/>
          <a:p>
            <a:r>
              <a:rPr lang="zh-TW" altLang="en-US" dirty="0">
                <a:latin typeface="微軟正黑體 Light" pitchFamily="34" charset="-120"/>
                <a:ea typeface="微軟正黑體 Light" pitchFamily="34" charset="-120"/>
              </a:rPr>
              <a:t>流程三</a:t>
            </a:r>
            <a:r>
              <a:rPr lang="zh-TW" altLang="en-US" dirty="0" smtClean="0">
                <a:latin typeface="微軟正黑體 Light" pitchFamily="34" charset="-120"/>
                <a:ea typeface="微軟正黑體 Light" pitchFamily="34" charset="-120"/>
              </a:rPr>
              <a:t>─</a:t>
            </a:r>
            <a:r>
              <a:rPr lang="zh-TW" altLang="en-US" dirty="0">
                <a:latin typeface="微軟正黑體 Light" pitchFamily="34" charset="-120"/>
                <a:ea typeface="微軟正黑體 Light" pitchFamily="34" charset="-120"/>
              </a:rPr>
              <a:t>詞性還原</a:t>
            </a:r>
            <a:r>
              <a:rPr lang="en-US" altLang="zh-TW" dirty="0">
                <a:latin typeface="微軟正黑體 Light" pitchFamily="34" charset="-120"/>
                <a:ea typeface="微軟正黑體 Light" pitchFamily="34" charset="-120"/>
              </a:rPr>
              <a:t>(Lemmatization)</a:t>
            </a:r>
            <a:endParaRPr lang="zh-TW" altLang="en-US" dirty="0">
              <a:latin typeface="微軟正黑體 Light" pitchFamily="34" charset="-120"/>
              <a:ea typeface="微軟正黑體 Light" pitchFamily="34" charset="-120"/>
            </a:endParaRPr>
          </a:p>
        </p:txBody>
      </p:sp>
      <p:sp>
        <p:nvSpPr>
          <p:cNvPr id="3" name="文字方塊 2">
            <a:extLst>
              <a:ext uri="{FF2B5EF4-FFF2-40B4-BE49-F238E27FC236}">
                <a16:creationId xmlns:a16="http://schemas.microsoft.com/office/drawing/2014/main" xmlns="" id="{FBA5A617-2110-4682-B414-7F3B14AF524A}"/>
              </a:ext>
            </a:extLst>
          </p:cNvPr>
          <p:cNvSpPr txBox="1"/>
          <p:nvPr/>
        </p:nvSpPr>
        <p:spPr>
          <a:xfrm>
            <a:off x="827584" y="1529497"/>
            <a:ext cx="7483876" cy="1323439"/>
          </a:xfrm>
          <a:prstGeom prst="rect">
            <a:avLst/>
          </a:prstGeom>
          <a:noFill/>
        </p:spPr>
        <p:txBody>
          <a:bodyPr wrap="square" rtlCol="0">
            <a:spAutoFit/>
          </a:bodyPr>
          <a:lstStyle/>
          <a:p>
            <a:r>
              <a:rPr lang="zh-TW" altLang="en-US" sz="2000" dirty="0">
                <a:latin typeface="微軟正黑體 Light" pitchFamily="34" charset="-120"/>
                <a:ea typeface="微軟正黑體 Light" pitchFamily="34" charset="-120"/>
              </a:rPr>
              <a:t>英文單字會因時態、單複數不同而變化，若不處理會造成文字探勘研究的偏誤，例如 </a:t>
            </a:r>
            <a:r>
              <a:rPr lang="en-US" altLang="zh-TW" sz="2000" dirty="0">
                <a:latin typeface="微軟正黑體 Light" pitchFamily="34" charset="-120"/>
                <a:ea typeface="微軟正黑體 Light" pitchFamily="34" charset="-120"/>
              </a:rPr>
              <a:t>the performance looks good</a:t>
            </a:r>
            <a:r>
              <a:rPr lang="zh-TW" altLang="en-US" sz="2000" dirty="0">
                <a:latin typeface="微軟正黑體 Light" pitchFamily="34" charset="-120"/>
                <a:ea typeface="微軟正黑體 Light" pitchFamily="34" charset="-120"/>
              </a:rPr>
              <a:t> 和 </a:t>
            </a:r>
            <a:r>
              <a:rPr lang="en-US" altLang="zh-TW" sz="2000" dirty="0">
                <a:latin typeface="微軟正黑體 Light" pitchFamily="34" charset="-120"/>
                <a:ea typeface="微軟正黑體 Light" pitchFamily="34" charset="-120"/>
              </a:rPr>
              <a:t>the performance</a:t>
            </a:r>
            <a:r>
              <a:rPr lang="zh-TW" altLang="en-US" sz="2000" dirty="0">
                <a:latin typeface="微軟正黑體 Light" pitchFamily="34" charset="-120"/>
                <a:ea typeface="微軟正黑體 Light" pitchFamily="34" charset="-120"/>
              </a:rPr>
              <a:t> </a:t>
            </a:r>
            <a:r>
              <a:rPr lang="en-US" altLang="zh-TW" sz="2000" dirty="0">
                <a:latin typeface="微軟正黑體 Light" pitchFamily="34" charset="-120"/>
                <a:ea typeface="微軟正黑體 Light" pitchFamily="34" charset="-120"/>
              </a:rPr>
              <a:t>is better than last year</a:t>
            </a:r>
            <a:r>
              <a:rPr lang="zh-TW" altLang="en-US" sz="2000" dirty="0">
                <a:latin typeface="微軟正黑體 Light" pitchFamily="34" charset="-120"/>
                <a:ea typeface="微軟正黑體 Light" pitchFamily="34" charset="-120"/>
              </a:rPr>
              <a:t> 兩句話的 </a:t>
            </a:r>
            <a:r>
              <a:rPr lang="en-US" altLang="zh-TW" sz="2000" dirty="0">
                <a:latin typeface="微軟正黑體 Light" pitchFamily="34" charset="-120"/>
                <a:ea typeface="微軟正黑體 Light" pitchFamily="34" charset="-120"/>
              </a:rPr>
              <a:t>good</a:t>
            </a:r>
            <a:r>
              <a:rPr lang="zh-TW" altLang="en-US" sz="2000" dirty="0">
                <a:latin typeface="微軟正黑體 Light" pitchFamily="34" charset="-120"/>
                <a:ea typeface="微軟正黑體 Light" pitchFamily="34" charset="-120"/>
              </a:rPr>
              <a:t> 和 </a:t>
            </a:r>
            <a:r>
              <a:rPr lang="en-US" altLang="zh-TW" sz="2000" dirty="0">
                <a:latin typeface="微軟正黑體 Light" pitchFamily="34" charset="-120"/>
                <a:ea typeface="微軟正黑體 Light" pitchFamily="34" charset="-120"/>
              </a:rPr>
              <a:t>better</a:t>
            </a:r>
            <a:r>
              <a:rPr lang="zh-TW" altLang="en-US" sz="2000" dirty="0">
                <a:latin typeface="微軟正黑體 Light" pitchFamily="34" charset="-120"/>
                <a:ea typeface="微軟正黑體 Light" pitchFamily="34" charset="-120"/>
              </a:rPr>
              <a:t> 是比較級關係，卻會被當成兩個不同的單字</a:t>
            </a:r>
          </a:p>
        </p:txBody>
      </p:sp>
      <p:sp>
        <p:nvSpPr>
          <p:cNvPr id="4" name="文字方塊 3">
            <a:extLst>
              <a:ext uri="{FF2B5EF4-FFF2-40B4-BE49-F238E27FC236}">
                <a16:creationId xmlns:a16="http://schemas.microsoft.com/office/drawing/2014/main" xmlns="" id="{DAE7F1A6-6525-41C7-B463-8A8A30E8DC6D}"/>
              </a:ext>
            </a:extLst>
          </p:cNvPr>
          <p:cNvSpPr txBox="1"/>
          <p:nvPr/>
        </p:nvSpPr>
        <p:spPr>
          <a:xfrm>
            <a:off x="539552" y="2865998"/>
            <a:ext cx="7597066" cy="2939266"/>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zh-TW" altLang="en-US" sz="2000" dirty="0">
                <a:latin typeface="微軟正黑體 Light" pitchFamily="34" charset="-120"/>
                <a:ea typeface="微軟正黑體 Light" pitchFamily="34" charset="-120"/>
              </a:rPr>
              <a:t>使用套件：</a:t>
            </a:r>
            <a:r>
              <a:rPr lang="en-US" altLang="zh-TW" sz="2000" dirty="0">
                <a:latin typeface="微軟正黑體 Light" pitchFamily="34" charset="-120"/>
                <a:ea typeface="微軟正黑體 Light" pitchFamily="34" charset="-120"/>
              </a:rPr>
              <a:t>NLTK</a:t>
            </a:r>
            <a:r>
              <a:rPr lang="zh-TW" altLang="en-US" sz="2000" dirty="0">
                <a:latin typeface="微軟正黑體 Light" pitchFamily="34" charset="-120"/>
                <a:ea typeface="微軟正黑體 Light" pitchFamily="34" charset="-120"/>
              </a:rPr>
              <a:t> </a:t>
            </a:r>
            <a:r>
              <a:rPr lang="en-US" altLang="zh-TW" sz="2000" dirty="0">
                <a:latin typeface="微軟正黑體 Light" pitchFamily="34" charset="-120"/>
                <a:ea typeface="微軟正黑體 Light" pitchFamily="34" charset="-120"/>
              </a:rPr>
              <a:t>+</a:t>
            </a:r>
            <a:r>
              <a:rPr lang="zh-TW" altLang="en-US" sz="2000" dirty="0">
                <a:latin typeface="微軟正黑體 Light" pitchFamily="34" charset="-120"/>
                <a:ea typeface="微軟正黑體 Light" pitchFamily="34" charset="-120"/>
              </a:rPr>
              <a:t> </a:t>
            </a:r>
            <a:r>
              <a:rPr lang="en-US" altLang="zh-TW" sz="2000" dirty="0">
                <a:latin typeface="微軟正黑體 Light" pitchFamily="34" charset="-120"/>
                <a:ea typeface="微軟正黑體 Light" pitchFamily="34" charset="-120"/>
              </a:rPr>
              <a:t>Stanza(</a:t>
            </a:r>
            <a:r>
              <a:rPr lang="zh-TW" altLang="en-US" sz="2000" dirty="0">
                <a:latin typeface="微軟正黑體 Light" pitchFamily="34" charset="-120"/>
                <a:ea typeface="微軟正黑體 Light" pitchFamily="34" charset="-120"/>
              </a:rPr>
              <a:t>美國 </a:t>
            </a:r>
            <a:r>
              <a:rPr lang="en-US" altLang="zh-TW" sz="2000" dirty="0">
                <a:latin typeface="微軟正黑體 Light" pitchFamily="34" charset="-120"/>
                <a:ea typeface="微軟正黑體 Light" pitchFamily="34" charset="-120"/>
              </a:rPr>
              <a:t>Stanford</a:t>
            </a:r>
            <a:r>
              <a:rPr lang="zh-TW" altLang="en-US" sz="2000" dirty="0">
                <a:latin typeface="微軟正黑體 Light" pitchFamily="34" charset="-120"/>
                <a:ea typeface="微軟正黑體 Light" pitchFamily="34" charset="-120"/>
              </a:rPr>
              <a:t>大學開發之語言處理套件</a:t>
            </a:r>
            <a:r>
              <a:rPr lang="en-US" altLang="zh-TW" sz="2000" dirty="0">
                <a:latin typeface="微軟正黑體 Light" pitchFamily="34" charset="-120"/>
                <a:ea typeface="微軟正黑體 Light" pitchFamily="34" charset="-120"/>
              </a:rPr>
              <a:t>)</a:t>
            </a:r>
          </a:p>
          <a:p>
            <a:pPr marL="742950" lvl="1" indent="-285750">
              <a:spcBef>
                <a:spcPts val="600"/>
              </a:spcBef>
              <a:buFont typeface="Arial" panose="020B0604020202020204" pitchFamily="34" charset="0"/>
              <a:buChar char="•"/>
            </a:pPr>
            <a:r>
              <a:rPr lang="zh-TW" altLang="en-US" sz="2000" dirty="0">
                <a:latin typeface="微軟正黑體 Light" pitchFamily="34" charset="-120"/>
                <a:ea typeface="微軟正黑體 Light" pitchFamily="34" charset="-120"/>
              </a:rPr>
              <a:t>以 </a:t>
            </a:r>
            <a:r>
              <a:rPr lang="en-US" altLang="zh-TW" sz="2000" dirty="0">
                <a:solidFill>
                  <a:srgbClr val="00B0F0"/>
                </a:solidFill>
                <a:latin typeface="微軟正黑體 Light" pitchFamily="34" charset="-120"/>
                <a:ea typeface="微軟正黑體 Light" pitchFamily="34" charset="-120"/>
              </a:rPr>
              <a:t>it’s better than before</a:t>
            </a:r>
            <a:r>
              <a:rPr lang="zh-TW" altLang="en-US" sz="2000" dirty="0">
                <a:solidFill>
                  <a:srgbClr val="00B0F0"/>
                </a:solidFill>
                <a:latin typeface="微軟正黑體 Light" pitchFamily="34" charset="-120"/>
                <a:ea typeface="微軟正黑體 Light" pitchFamily="34" charset="-120"/>
              </a:rPr>
              <a:t> </a:t>
            </a:r>
            <a:r>
              <a:rPr lang="zh-TW" altLang="en-US" sz="2000" dirty="0">
                <a:latin typeface="微軟正黑體 Light" pitchFamily="34" charset="-120"/>
                <a:ea typeface="微軟正黑體 Light" pitchFamily="34" charset="-120"/>
              </a:rPr>
              <a:t>為例</a:t>
            </a:r>
            <a:endParaRPr lang="en-US" altLang="zh-TW" sz="2000" dirty="0">
              <a:latin typeface="微軟正黑體 Light" pitchFamily="34" charset="-120"/>
              <a:ea typeface="微軟正黑體 Light" pitchFamily="34" charset="-120"/>
            </a:endParaRPr>
          </a:p>
          <a:p>
            <a:pPr marL="742950" lvl="1" indent="-285750">
              <a:spcBef>
                <a:spcPts val="600"/>
              </a:spcBef>
              <a:buFont typeface="Arial" panose="020B0604020202020204" pitchFamily="34" charset="0"/>
              <a:buChar char="•"/>
            </a:pPr>
            <a:r>
              <a:rPr lang="en-US" altLang="zh-TW" sz="2000" dirty="0">
                <a:latin typeface="微軟正黑體 Light" pitchFamily="34" charset="-120"/>
                <a:ea typeface="微軟正黑體 Light" pitchFamily="34" charset="-120"/>
              </a:rPr>
              <a:t>NLTK:</a:t>
            </a:r>
            <a:r>
              <a:rPr lang="zh-TW" altLang="en-US" sz="2000" dirty="0">
                <a:latin typeface="微軟正黑體 Light" pitchFamily="34" charset="-120"/>
                <a:ea typeface="微軟正黑體 Light" pitchFamily="34" charset="-120"/>
              </a:rPr>
              <a:t> </a:t>
            </a:r>
            <a:r>
              <a:rPr lang="en-US" altLang="zh-TW" sz="2000" dirty="0">
                <a:solidFill>
                  <a:srgbClr val="00B0F0"/>
                </a:solidFill>
                <a:latin typeface="微軟正黑體 Light" pitchFamily="34" charset="-120"/>
                <a:ea typeface="微軟正黑體 Light" pitchFamily="34" charset="-120"/>
              </a:rPr>
              <a:t>it </a:t>
            </a:r>
            <a:r>
              <a:rPr lang="en-US" altLang="zh-TW" sz="2000" dirty="0">
                <a:solidFill>
                  <a:srgbClr val="FF0000"/>
                </a:solidFill>
                <a:latin typeface="微軟正黑體 Light" pitchFamily="34" charset="-120"/>
                <a:ea typeface="微軟正黑體 Light" pitchFamily="34" charset="-120"/>
              </a:rPr>
              <a:t>‘s</a:t>
            </a:r>
            <a:r>
              <a:rPr lang="en-US" altLang="zh-TW" sz="2000" dirty="0">
                <a:solidFill>
                  <a:srgbClr val="00B0F0"/>
                </a:solidFill>
                <a:latin typeface="微軟正黑體 Light" pitchFamily="34" charset="-120"/>
                <a:ea typeface="微軟正黑體 Light" pitchFamily="34" charset="-120"/>
              </a:rPr>
              <a:t> </a:t>
            </a:r>
            <a:r>
              <a:rPr lang="en-US" altLang="zh-TW" sz="2000" dirty="0">
                <a:solidFill>
                  <a:srgbClr val="FF0000"/>
                </a:solidFill>
                <a:latin typeface="微軟正黑體 Light" pitchFamily="34" charset="-120"/>
                <a:ea typeface="微軟正黑體 Light" pitchFamily="34" charset="-120"/>
              </a:rPr>
              <a:t>good</a:t>
            </a:r>
            <a:r>
              <a:rPr lang="en-US" altLang="zh-TW" sz="2000" dirty="0">
                <a:solidFill>
                  <a:srgbClr val="00B0F0"/>
                </a:solidFill>
                <a:latin typeface="微軟正黑體 Light" pitchFamily="34" charset="-120"/>
                <a:ea typeface="微軟正黑體 Light" pitchFamily="34" charset="-120"/>
              </a:rPr>
              <a:t> than before</a:t>
            </a:r>
          </a:p>
          <a:p>
            <a:pPr marL="742950" lvl="1" indent="-285750">
              <a:spcBef>
                <a:spcPts val="600"/>
              </a:spcBef>
              <a:buFont typeface="Arial" panose="020B0604020202020204" pitchFamily="34" charset="0"/>
              <a:buChar char="•"/>
            </a:pPr>
            <a:r>
              <a:rPr lang="en-US" altLang="zh-TW" sz="2000" dirty="0">
                <a:latin typeface="微軟正黑體 Light" pitchFamily="34" charset="-120"/>
                <a:ea typeface="微軟正黑體 Light" pitchFamily="34" charset="-120"/>
              </a:rPr>
              <a:t>Stanza: </a:t>
            </a:r>
            <a:r>
              <a:rPr lang="en-US" altLang="zh-TW" sz="2000" dirty="0">
                <a:solidFill>
                  <a:srgbClr val="00B0F0"/>
                </a:solidFill>
                <a:latin typeface="微軟正黑體 Light" pitchFamily="34" charset="-120"/>
                <a:ea typeface="微軟正黑體 Light" pitchFamily="34" charset="-120"/>
              </a:rPr>
              <a:t>it </a:t>
            </a:r>
            <a:r>
              <a:rPr lang="en-US" altLang="zh-TW" sz="2000" dirty="0">
                <a:solidFill>
                  <a:srgbClr val="FF0000"/>
                </a:solidFill>
                <a:latin typeface="微軟正黑體 Light" pitchFamily="34" charset="-120"/>
                <a:ea typeface="微軟正黑體 Light" pitchFamily="34" charset="-120"/>
              </a:rPr>
              <a:t>be better </a:t>
            </a:r>
            <a:r>
              <a:rPr lang="en-US" altLang="zh-TW" sz="2000" dirty="0">
                <a:solidFill>
                  <a:srgbClr val="00B0F0"/>
                </a:solidFill>
                <a:latin typeface="微軟正黑體 Light" pitchFamily="34" charset="-120"/>
                <a:ea typeface="微軟正黑體 Light" pitchFamily="34" charset="-120"/>
              </a:rPr>
              <a:t>than before</a:t>
            </a:r>
          </a:p>
          <a:p>
            <a:pPr marL="285750" indent="-285750">
              <a:spcBef>
                <a:spcPts val="600"/>
              </a:spcBef>
              <a:buFont typeface="Arial" panose="020B0604020202020204" pitchFamily="34" charset="0"/>
              <a:buChar char="•"/>
            </a:pPr>
            <a:r>
              <a:rPr lang="en-US" altLang="zh-TW" sz="2000" dirty="0">
                <a:latin typeface="微軟正黑體 Light" pitchFamily="34" charset="-120"/>
                <a:ea typeface="微軟正黑體 Light" pitchFamily="34" charset="-120"/>
              </a:rPr>
              <a:t>Stanza</a:t>
            </a:r>
            <a:r>
              <a:rPr lang="zh-TW" altLang="en-US" sz="2000" dirty="0">
                <a:latin typeface="微軟正黑體 Light" pitchFamily="34" charset="-120"/>
                <a:ea typeface="微軟正黑體 Light" pitchFamily="34" charset="-120"/>
              </a:rPr>
              <a:t> 無法處理形容詞之詞性還原、</a:t>
            </a:r>
            <a:r>
              <a:rPr lang="en-US" altLang="zh-TW" sz="2000" dirty="0">
                <a:latin typeface="微軟正黑體 Light" pitchFamily="34" charset="-120"/>
                <a:ea typeface="微軟正黑體 Light" pitchFamily="34" charset="-120"/>
              </a:rPr>
              <a:t>NLTK</a:t>
            </a:r>
            <a:r>
              <a:rPr lang="zh-TW" altLang="en-US" sz="2000" dirty="0">
                <a:latin typeface="微軟正黑體 Light" pitchFamily="34" charset="-120"/>
                <a:ea typeface="微軟正黑體 Light" pitchFamily="34" charset="-120"/>
              </a:rPr>
              <a:t>不夠細緻，縮寫</a:t>
            </a:r>
            <a:r>
              <a:rPr lang="en-US" altLang="zh-TW" sz="2000" dirty="0">
                <a:latin typeface="微軟正黑體 Light" pitchFamily="34" charset="-120"/>
                <a:ea typeface="微軟正黑體 Light" pitchFamily="34" charset="-120"/>
              </a:rPr>
              <a:t>(ex. </a:t>
            </a:r>
            <a:r>
              <a:rPr lang="zh-TW" altLang="en-US" sz="2000" dirty="0">
                <a:latin typeface="微軟正黑體 Light" pitchFamily="34" charset="-120"/>
                <a:ea typeface="微軟正黑體 Light" pitchFamily="34" charset="-120"/>
              </a:rPr>
              <a:t>無法處理 </a:t>
            </a:r>
            <a:r>
              <a:rPr lang="en-US" altLang="zh-TW" sz="2000" dirty="0">
                <a:latin typeface="微軟正黑體 Light" pitchFamily="34" charset="-120"/>
                <a:ea typeface="微軟正黑體 Light" pitchFamily="34" charset="-120"/>
              </a:rPr>
              <a:t>It‘s)</a:t>
            </a:r>
          </a:p>
          <a:p>
            <a:pPr marL="285750" indent="-285750">
              <a:spcBef>
                <a:spcPts val="600"/>
              </a:spcBef>
              <a:buFont typeface="Arial" panose="020B0604020202020204" pitchFamily="34" charset="0"/>
              <a:buChar char="•"/>
            </a:pPr>
            <a:r>
              <a:rPr lang="zh-TW" altLang="en-US" sz="2000" dirty="0">
                <a:latin typeface="微軟正黑體 Light" pitchFamily="34" charset="-120"/>
                <a:ea typeface="微軟正黑體 Light" pitchFamily="34" charset="-120"/>
              </a:rPr>
              <a:t>目標：</a:t>
            </a:r>
            <a:endParaRPr lang="en-US" altLang="zh-TW" sz="2000" dirty="0">
              <a:latin typeface="微軟正黑體 Light" pitchFamily="34" charset="-120"/>
              <a:ea typeface="微軟正黑體 Light" pitchFamily="34" charset="-120"/>
            </a:endParaRPr>
          </a:p>
        </p:txBody>
      </p:sp>
      <p:sp>
        <p:nvSpPr>
          <p:cNvPr id="8" name="文字方塊 7">
            <a:extLst>
              <a:ext uri="{FF2B5EF4-FFF2-40B4-BE49-F238E27FC236}">
                <a16:creationId xmlns:a16="http://schemas.microsoft.com/office/drawing/2014/main" xmlns="" id="{0C63698F-8EAB-4C99-9354-9374A748AC55}"/>
              </a:ext>
            </a:extLst>
          </p:cNvPr>
          <p:cNvSpPr txBox="1"/>
          <p:nvPr/>
        </p:nvSpPr>
        <p:spPr>
          <a:xfrm>
            <a:off x="1547664" y="5373216"/>
            <a:ext cx="2383655" cy="1200329"/>
          </a:xfrm>
          <a:prstGeom prst="rect">
            <a:avLst/>
          </a:prstGeom>
          <a:noFill/>
        </p:spPr>
        <p:txBody>
          <a:bodyPr wrap="square" rtlCol="0">
            <a:spAutoFit/>
          </a:bodyPr>
          <a:lstStyle/>
          <a:p>
            <a:r>
              <a:rPr lang="en-US" altLang="zh-TW" sz="2400" dirty="0">
                <a:solidFill>
                  <a:srgbClr val="00B0F0"/>
                </a:solidFill>
              </a:rPr>
              <a:t>went/ goes </a:t>
            </a:r>
            <a:r>
              <a:rPr lang="zh-TW" altLang="en-US" sz="2400" dirty="0">
                <a:solidFill>
                  <a:srgbClr val="00B0F0"/>
                </a:solidFill>
              </a:rPr>
              <a:t>→ </a:t>
            </a:r>
            <a:r>
              <a:rPr lang="en-US" altLang="zh-TW" sz="2400" dirty="0">
                <a:solidFill>
                  <a:srgbClr val="00B0F0"/>
                </a:solidFill>
              </a:rPr>
              <a:t>go</a:t>
            </a:r>
          </a:p>
          <a:p>
            <a:r>
              <a:rPr lang="en-US" altLang="zh-TW" sz="2400" dirty="0">
                <a:solidFill>
                  <a:srgbClr val="00B0F0"/>
                </a:solidFill>
              </a:rPr>
              <a:t>cars </a:t>
            </a:r>
            <a:r>
              <a:rPr lang="zh-TW" altLang="en-US" sz="2400" dirty="0">
                <a:solidFill>
                  <a:srgbClr val="00B0F0"/>
                </a:solidFill>
              </a:rPr>
              <a:t>→ </a:t>
            </a:r>
            <a:r>
              <a:rPr lang="en-US" altLang="zh-TW" sz="2400" dirty="0">
                <a:solidFill>
                  <a:srgbClr val="00B0F0"/>
                </a:solidFill>
              </a:rPr>
              <a:t>car</a:t>
            </a:r>
          </a:p>
          <a:p>
            <a:r>
              <a:rPr lang="en-US" altLang="zh-TW" sz="2400" dirty="0">
                <a:solidFill>
                  <a:srgbClr val="00B0F0"/>
                </a:solidFill>
              </a:rPr>
              <a:t>better </a:t>
            </a:r>
            <a:r>
              <a:rPr lang="zh-TW" altLang="en-US" sz="2400" dirty="0">
                <a:solidFill>
                  <a:srgbClr val="00B0F0"/>
                </a:solidFill>
              </a:rPr>
              <a:t>→ </a:t>
            </a:r>
            <a:r>
              <a:rPr lang="en-US" altLang="zh-TW" sz="2400" dirty="0">
                <a:solidFill>
                  <a:srgbClr val="00B0F0"/>
                </a:solidFill>
              </a:rPr>
              <a:t>good</a:t>
            </a:r>
            <a:endParaRPr lang="zh-TW" altLang="en-US" sz="2400" dirty="0">
              <a:solidFill>
                <a:srgbClr val="00B0F0"/>
              </a:solidFill>
            </a:endParaRPr>
          </a:p>
        </p:txBody>
      </p:sp>
    </p:spTree>
    <p:extLst>
      <p:ext uri="{BB962C8B-B14F-4D97-AF65-F5344CB8AC3E}">
        <p14:creationId xmlns:p14="http://schemas.microsoft.com/office/powerpoint/2010/main" xmlns="" val="3580667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E63E15B-174C-4A18-8C9C-95C5F1A3E0AE}"/>
              </a:ext>
            </a:extLst>
          </p:cNvPr>
          <p:cNvSpPr>
            <a:spLocks noGrp="1"/>
          </p:cNvSpPr>
          <p:nvPr>
            <p:ph type="title"/>
          </p:nvPr>
        </p:nvSpPr>
        <p:spPr>
          <a:xfrm>
            <a:off x="0" y="205327"/>
            <a:ext cx="9143999" cy="1325563"/>
          </a:xfrm>
        </p:spPr>
        <p:txBody>
          <a:bodyPr/>
          <a:lstStyle/>
          <a:p>
            <a:r>
              <a:rPr lang="zh-TW" altLang="en-US" dirty="0" smtClean="0">
                <a:latin typeface="微軟正黑體" pitchFamily="34" charset="-120"/>
                <a:ea typeface="微軟正黑體" pitchFamily="34" charset="-120"/>
              </a:rPr>
              <a:t>流程三</a:t>
            </a:r>
            <a:r>
              <a:rPr lang="zh-TW" altLang="en-US" dirty="0" smtClean="0">
                <a:latin typeface="微軟正黑體" pitchFamily="34" charset="-120"/>
                <a:ea typeface="微軟正黑體" pitchFamily="34" charset="-120"/>
              </a:rPr>
              <a:t>─</a:t>
            </a:r>
            <a:r>
              <a:rPr lang="zh-TW" altLang="en-US" dirty="0">
                <a:latin typeface="微軟正黑體" pitchFamily="34" charset="-120"/>
                <a:ea typeface="微軟正黑體" pitchFamily="34" charset="-120"/>
              </a:rPr>
              <a:t>斷詞</a:t>
            </a:r>
            <a:r>
              <a:rPr lang="en-US" altLang="zh-TW" dirty="0">
                <a:latin typeface="微軟正黑體" pitchFamily="34" charset="-120"/>
                <a:ea typeface="微軟正黑體" pitchFamily="34" charset="-120"/>
              </a:rPr>
              <a:t>(Segmentation)</a:t>
            </a:r>
            <a:endParaRPr lang="zh-TW" altLang="en-US" dirty="0">
              <a:latin typeface="微軟正黑體" pitchFamily="34" charset="-120"/>
              <a:ea typeface="微軟正黑體" pitchFamily="34" charset="-120"/>
            </a:endParaRPr>
          </a:p>
        </p:txBody>
      </p:sp>
      <p:sp>
        <p:nvSpPr>
          <p:cNvPr id="3" name="文字方塊 2">
            <a:extLst>
              <a:ext uri="{FF2B5EF4-FFF2-40B4-BE49-F238E27FC236}">
                <a16:creationId xmlns:a16="http://schemas.microsoft.com/office/drawing/2014/main" xmlns="" id="{FBA5A617-2110-4682-B414-7F3B14AF524A}"/>
              </a:ext>
            </a:extLst>
          </p:cNvPr>
          <p:cNvSpPr txBox="1"/>
          <p:nvPr/>
        </p:nvSpPr>
        <p:spPr>
          <a:xfrm>
            <a:off x="976556" y="1424970"/>
            <a:ext cx="7483876" cy="646331"/>
          </a:xfrm>
          <a:prstGeom prst="rect">
            <a:avLst/>
          </a:prstGeom>
          <a:noFill/>
        </p:spPr>
        <p:txBody>
          <a:bodyPr wrap="square" rtlCol="0">
            <a:spAutoFit/>
          </a:bodyPr>
          <a:lstStyle/>
          <a:p>
            <a:r>
              <a:rPr lang="zh-TW" altLang="en-US" dirty="0">
                <a:latin typeface="微軟正黑體" pitchFamily="34" charset="-120"/>
                <a:ea typeface="微軟正黑體" pitchFamily="34" charset="-120"/>
              </a:rPr>
              <a:t>先進行各種文本預處理，例如透過人工標記的方式保留完整片語、去除符號及</a:t>
            </a:r>
            <a:r>
              <a:rPr lang="en-US" altLang="zh-TW" dirty="0">
                <a:latin typeface="微軟正黑體" pitchFamily="34" charset="-120"/>
                <a:ea typeface="微軟正黑體" pitchFamily="34" charset="-120"/>
              </a:rPr>
              <a:t>stop</a:t>
            </a:r>
            <a:r>
              <a:rPr lang="zh-TW" altLang="en-US" dirty="0">
                <a:latin typeface="微軟正黑體" pitchFamily="34" charset="-120"/>
                <a:ea typeface="微軟正黑體" pitchFamily="34" charset="-120"/>
              </a:rPr>
              <a:t> </a:t>
            </a:r>
            <a:r>
              <a:rPr lang="en-US" altLang="zh-TW" dirty="0">
                <a:latin typeface="微軟正黑體" pitchFamily="34" charset="-120"/>
                <a:ea typeface="微軟正黑體" pitchFamily="34" charset="-120"/>
              </a:rPr>
              <a:t>words</a:t>
            </a:r>
            <a:r>
              <a:rPr lang="zh-TW" altLang="en-US" dirty="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使</a:t>
            </a:r>
            <a:r>
              <a:rPr lang="zh-TW" altLang="en-US" dirty="0">
                <a:latin typeface="微軟正黑體" pitchFamily="34" charset="-120"/>
                <a:ea typeface="微軟正黑體" pitchFamily="34" charset="-120"/>
              </a:rPr>
              <a:t>結果</a:t>
            </a:r>
            <a:r>
              <a:rPr lang="zh-TW" altLang="en-US" dirty="0" smtClean="0">
                <a:latin typeface="微軟正黑體" pitchFamily="34" charset="-120"/>
                <a:ea typeface="微軟正黑體" pitchFamily="34" charset="-120"/>
              </a:rPr>
              <a:t>更</a:t>
            </a:r>
            <a:r>
              <a:rPr lang="zh-TW" altLang="en-US" dirty="0">
                <a:latin typeface="微軟正黑體" pitchFamily="34" charset="-120"/>
                <a:ea typeface="微軟正黑體" pitchFamily="34" charset="-120"/>
              </a:rPr>
              <a:t>精確</a:t>
            </a:r>
          </a:p>
        </p:txBody>
      </p:sp>
      <p:sp>
        <p:nvSpPr>
          <p:cNvPr id="4" name="文字方塊 3">
            <a:extLst>
              <a:ext uri="{FF2B5EF4-FFF2-40B4-BE49-F238E27FC236}">
                <a16:creationId xmlns:a16="http://schemas.microsoft.com/office/drawing/2014/main" xmlns="" id="{DAE7F1A6-6525-41C7-B463-8A8A30E8DC6D}"/>
              </a:ext>
            </a:extLst>
          </p:cNvPr>
          <p:cNvSpPr txBox="1"/>
          <p:nvPr/>
        </p:nvSpPr>
        <p:spPr>
          <a:xfrm>
            <a:off x="683568" y="2151091"/>
            <a:ext cx="7597066" cy="3877985"/>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zh-TW" altLang="en-US" sz="1600" dirty="0">
                <a:latin typeface="微軟正黑體" pitchFamily="34" charset="-120"/>
                <a:ea typeface="微軟正黑體" pitchFamily="34" charset="-120"/>
              </a:rPr>
              <a:t>使用套件：</a:t>
            </a:r>
            <a:r>
              <a:rPr lang="en-US" altLang="zh-TW" sz="1600" dirty="0">
                <a:latin typeface="微軟正黑體" pitchFamily="34" charset="-120"/>
                <a:ea typeface="微軟正黑體" pitchFamily="34" charset="-120"/>
              </a:rPr>
              <a:t>NLTK</a:t>
            </a:r>
            <a:r>
              <a:rPr lang="zh-TW" altLang="en-US" sz="1600" dirty="0">
                <a:latin typeface="微軟正黑體" pitchFamily="34" charset="-120"/>
                <a:ea typeface="微軟正黑體" pitchFamily="34" charset="-120"/>
              </a:rPr>
              <a:t> </a:t>
            </a:r>
            <a:endParaRPr lang="en-US" altLang="zh-TW" sz="1600" dirty="0">
              <a:latin typeface="微軟正黑體" pitchFamily="34" charset="-120"/>
              <a:ea typeface="微軟正黑體" pitchFamily="34" charset="-120"/>
            </a:endParaRPr>
          </a:p>
          <a:p>
            <a:pPr marL="285750" indent="-285750">
              <a:spcBef>
                <a:spcPts val="1200"/>
              </a:spcBef>
              <a:buFont typeface="Arial" panose="020B0604020202020204" pitchFamily="34" charset="0"/>
              <a:buChar char="•"/>
            </a:pPr>
            <a:r>
              <a:rPr lang="zh-TW" altLang="en-US" sz="1600" dirty="0">
                <a:latin typeface="微軟正黑體" pitchFamily="34" charset="-120"/>
                <a:ea typeface="微軟正黑體" pitchFamily="34" charset="-120"/>
              </a:rPr>
              <a:t>斷詞預處理：去除符號及</a:t>
            </a:r>
            <a:r>
              <a:rPr lang="en-US" altLang="zh-TW" sz="1600" dirty="0" err="1">
                <a:latin typeface="微軟正黑體" pitchFamily="34" charset="-120"/>
                <a:ea typeface="微軟正黑體" pitchFamily="34" charset="-120"/>
              </a:rPr>
              <a:t>stopwords</a:t>
            </a:r>
            <a:r>
              <a:rPr lang="zh-TW" altLang="en-US" sz="1600" dirty="0">
                <a:latin typeface="微軟正黑體" pitchFamily="34" charset="-120"/>
                <a:ea typeface="微軟正黑體" pitchFamily="34" charset="-120"/>
              </a:rPr>
              <a:t> 後，在保留片語的前提下將句子斷成單詞</a:t>
            </a:r>
            <a:endParaRPr lang="en-US" altLang="zh-TW" sz="1600" dirty="0">
              <a:latin typeface="微軟正黑體" pitchFamily="34" charset="-120"/>
              <a:ea typeface="微軟正黑體" pitchFamily="34" charset="-120"/>
            </a:endParaRPr>
          </a:p>
          <a:p>
            <a:pPr marL="285750" indent="-285750">
              <a:spcBef>
                <a:spcPts val="1200"/>
              </a:spcBef>
              <a:buFont typeface="Arial" panose="020B0604020202020204" pitchFamily="34" charset="0"/>
              <a:buChar char="•"/>
            </a:pPr>
            <a:r>
              <a:rPr lang="zh-TW" altLang="en-US" sz="1600" dirty="0">
                <a:latin typeface="微軟正黑體" pitchFamily="34" charset="-120"/>
                <a:ea typeface="微軟正黑體" pitchFamily="34" charset="-120"/>
              </a:rPr>
              <a:t>以 </a:t>
            </a:r>
            <a:r>
              <a:rPr lang="en-US" altLang="zh-TW" sz="1600" dirty="0">
                <a:solidFill>
                  <a:srgbClr val="00B0F0"/>
                </a:solidFill>
                <a:latin typeface="微軟正黑體" pitchFamily="34" charset="-120"/>
                <a:ea typeface="微軟正黑體" pitchFamily="34" charset="-120"/>
              </a:rPr>
              <a:t>However, there are a lot of companies doing this!</a:t>
            </a:r>
            <a:r>
              <a:rPr lang="zh-TW" altLang="en-US" sz="1600" dirty="0">
                <a:latin typeface="微軟正黑體" pitchFamily="34" charset="-120"/>
                <a:ea typeface="微軟正黑體" pitchFamily="34" charset="-120"/>
              </a:rPr>
              <a:t>為例</a:t>
            </a:r>
            <a:endParaRPr lang="en-US" altLang="zh-TW" sz="1600" dirty="0">
              <a:latin typeface="微軟正黑體" pitchFamily="34" charset="-120"/>
              <a:ea typeface="微軟正黑體" pitchFamily="34" charset="-120"/>
            </a:endParaRPr>
          </a:p>
          <a:p>
            <a:pPr marL="1200150" lvl="2" indent="-285750">
              <a:spcBef>
                <a:spcPts val="1200"/>
              </a:spcBef>
              <a:buFont typeface="Arial" panose="020B0604020202020204" pitchFamily="34" charset="0"/>
              <a:buChar char="•"/>
            </a:pPr>
            <a:r>
              <a:rPr lang="zh-TW" altLang="en-US" sz="1600" dirty="0">
                <a:latin typeface="微軟正黑體" pitchFamily="34" charset="-120"/>
                <a:ea typeface="微軟正黑體" pitchFamily="34" charset="-120"/>
              </a:rPr>
              <a:t>詞性還原後的句子</a:t>
            </a:r>
            <a:r>
              <a:rPr lang="en-US" altLang="zh-TW"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 </a:t>
            </a:r>
            <a:r>
              <a:rPr lang="en-US" altLang="zh-TW" sz="1600" dirty="0">
                <a:solidFill>
                  <a:srgbClr val="00B0F0"/>
                </a:solidFill>
                <a:latin typeface="微軟正黑體" pitchFamily="34" charset="-120"/>
                <a:ea typeface="微軟正黑體" pitchFamily="34" charset="-120"/>
              </a:rPr>
              <a:t>however,</a:t>
            </a:r>
            <a:r>
              <a:rPr lang="en-US" altLang="zh-TW" sz="1600" dirty="0">
                <a:latin typeface="微軟正黑體" pitchFamily="34" charset="-120"/>
                <a:ea typeface="微軟正黑體" pitchFamily="34" charset="-120"/>
              </a:rPr>
              <a:t> </a:t>
            </a:r>
            <a:r>
              <a:rPr lang="en-US" altLang="zh-TW" sz="1600" dirty="0">
                <a:solidFill>
                  <a:srgbClr val="00B0F0"/>
                </a:solidFill>
                <a:latin typeface="微軟正黑體" pitchFamily="34" charset="-120"/>
                <a:ea typeface="微軟正黑體" pitchFamily="34" charset="-120"/>
              </a:rPr>
              <a:t>there </a:t>
            </a:r>
            <a:r>
              <a:rPr lang="en-US" altLang="zh-TW" sz="1600" dirty="0">
                <a:solidFill>
                  <a:srgbClr val="FF0000"/>
                </a:solidFill>
                <a:latin typeface="微軟正黑體" pitchFamily="34" charset="-120"/>
                <a:ea typeface="微軟正黑體" pitchFamily="34" charset="-120"/>
              </a:rPr>
              <a:t>be</a:t>
            </a:r>
            <a:r>
              <a:rPr lang="en-US" altLang="zh-TW" sz="1600" dirty="0">
                <a:solidFill>
                  <a:srgbClr val="00B0F0"/>
                </a:solidFill>
                <a:latin typeface="微軟正黑體" pitchFamily="34" charset="-120"/>
                <a:ea typeface="微軟正黑體" pitchFamily="34" charset="-120"/>
              </a:rPr>
              <a:t> a lot of </a:t>
            </a:r>
            <a:r>
              <a:rPr lang="en-US" altLang="zh-TW" sz="1600" dirty="0">
                <a:solidFill>
                  <a:srgbClr val="FF0000"/>
                </a:solidFill>
                <a:latin typeface="微軟正黑體" pitchFamily="34" charset="-120"/>
                <a:ea typeface="微軟正黑體" pitchFamily="34" charset="-120"/>
              </a:rPr>
              <a:t>company</a:t>
            </a:r>
            <a:r>
              <a:rPr lang="en-US" altLang="zh-TW" sz="1600" dirty="0">
                <a:solidFill>
                  <a:srgbClr val="00B0F0"/>
                </a:solidFill>
                <a:latin typeface="微軟正黑體" pitchFamily="34" charset="-120"/>
                <a:ea typeface="微軟正黑體" pitchFamily="34" charset="-120"/>
              </a:rPr>
              <a:t> </a:t>
            </a:r>
            <a:r>
              <a:rPr lang="en-US" altLang="zh-TW" sz="1600" dirty="0">
                <a:solidFill>
                  <a:srgbClr val="FF0000"/>
                </a:solidFill>
                <a:latin typeface="微軟正黑體" pitchFamily="34" charset="-120"/>
                <a:ea typeface="微軟正黑體" pitchFamily="34" charset="-120"/>
              </a:rPr>
              <a:t>do</a:t>
            </a:r>
            <a:r>
              <a:rPr lang="en-US" altLang="zh-TW" sz="1600" dirty="0">
                <a:solidFill>
                  <a:srgbClr val="00B0F0"/>
                </a:solidFill>
                <a:latin typeface="微軟正黑體" pitchFamily="34" charset="-120"/>
                <a:ea typeface="微軟正黑體" pitchFamily="34" charset="-120"/>
              </a:rPr>
              <a:t> this!</a:t>
            </a:r>
          </a:p>
          <a:p>
            <a:pPr marL="1200150" lvl="2" indent="-285750">
              <a:spcBef>
                <a:spcPts val="1200"/>
              </a:spcBef>
              <a:buFont typeface="Arial" panose="020B0604020202020204" pitchFamily="34" charset="0"/>
              <a:buChar char="•"/>
            </a:pPr>
            <a:r>
              <a:rPr lang="zh-TW" altLang="en-US" sz="1600" dirty="0">
                <a:latin typeface="微軟正黑體" pitchFamily="34" charset="-120"/>
                <a:ea typeface="微軟正黑體" pitchFamily="34" charset="-120"/>
              </a:rPr>
              <a:t>去除符號及 </a:t>
            </a:r>
            <a:r>
              <a:rPr lang="en-US" altLang="zh-TW" sz="1600" dirty="0" err="1">
                <a:latin typeface="微軟正黑體" pitchFamily="34" charset="-120"/>
                <a:ea typeface="微軟正黑體" pitchFamily="34" charset="-120"/>
              </a:rPr>
              <a:t>stopwords</a:t>
            </a:r>
            <a:r>
              <a:rPr lang="zh-TW" altLang="en-US" sz="1600" dirty="0">
                <a:latin typeface="微軟正黑體" pitchFamily="34" charset="-120"/>
                <a:ea typeface="微軟正黑體" pitchFamily="34" charset="-120"/>
              </a:rPr>
              <a:t>：</a:t>
            </a:r>
            <a:r>
              <a:rPr lang="en-US" altLang="zh-TW" sz="1600" dirty="0">
                <a:solidFill>
                  <a:srgbClr val="00B0F0"/>
                </a:solidFill>
                <a:latin typeface="微軟正黑體" pitchFamily="34" charset="-120"/>
                <a:ea typeface="微軟正黑體" pitchFamily="34" charset="-120"/>
              </a:rPr>
              <a:t>however</a:t>
            </a:r>
            <a:r>
              <a:rPr lang="en-US" altLang="zh-TW" sz="1600" dirty="0">
                <a:latin typeface="微軟正黑體" pitchFamily="34" charset="-120"/>
                <a:ea typeface="微軟正黑體" pitchFamily="34" charset="-120"/>
              </a:rPr>
              <a:t> </a:t>
            </a:r>
            <a:r>
              <a:rPr lang="en-US" altLang="zh-TW" sz="1600" dirty="0">
                <a:solidFill>
                  <a:srgbClr val="00B0F0"/>
                </a:solidFill>
                <a:latin typeface="微軟正黑體" pitchFamily="34" charset="-120"/>
                <a:ea typeface="微軟正黑體" pitchFamily="34" charset="-120"/>
              </a:rPr>
              <a:t>there a lot of company do this</a:t>
            </a:r>
          </a:p>
          <a:p>
            <a:pPr marL="1200150" lvl="2" indent="-285750">
              <a:spcBef>
                <a:spcPts val="1200"/>
              </a:spcBef>
              <a:buFont typeface="Arial" panose="020B0604020202020204" pitchFamily="34" charset="0"/>
              <a:buChar char="•"/>
            </a:pPr>
            <a:r>
              <a:rPr lang="zh-TW" altLang="en-US" sz="1600" dirty="0">
                <a:latin typeface="微軟正黑體" pitchFamily="34" charset="-120"/>
                <a:ea typeface="微軟正黑體" pitchFamily="34" charset="-120"/>
              </a:rPr>
              <a:t>保留片語進行斷詞：</a:t>
            </a:r>
            <a:r>
              <a:rPr lang="en-US" altLang="zh-TW" sz="1600" dirty="0">
                <a:solidFill>
                  <a:srgbClr val="00B0F0"/>
                </a:solidFill>
                <a:latin typeface="微軟正黑體" pitchFamily="34" charset="-120"/>
                <a:ea typeface="微軟正黑體" pitchFamily="34" charset="-120"/>
              </a:rPr>
              <a:t> however,</a:t>
            </a:r>
            <a:r>
              <a:rPr lang="en-US" altLang="zh-TW" sz="1600" dirty="0">
                <a:latin typeface="微軟正黑體" pitchFamily="34" charset="-120"/>
                <a:ea typeface="微軟正黑體" pitchFamily="34" charset="-120"/>
              </a:rPr>
              <a:t> </a:t>
            </a:r>
            <a:r>
              <a:rPr lang="en-US" altLang="zh-TW" sz="1600" dirty="0">
                <a:solidFill>
                  <a:srgbClr val="00B0F0"/>
                </a:solidFill>
                <a:latin typeface="微軟正黑體" pitchFamily="34" charset="-120"/>
                <a:ea typeface="微軟正黑體" pitchFamily="34" charset="-120"/>
              </a:rPr>
              <a:t>there, a lot of, company, do, this</a:t>
            </a:r>
          </a:p>
          <a:p>
            <a:pPr marL="1200150" lvl="2" indent="-285750">
              <a:spcBef>
                <a:spcPts val="1200"/>
              </a:spcBef>
              <a:buFont typeface="Arial" panose="020B0604020202020204" pitchFamily="34" charset="0"/>
              <a:buChar char="•"/>
            </a:pPr>
            <a:r>
              <a:rPr lang="zh-TW" altLang="en-US" sz="1600" dirty="0">
                <a:latin typeface="微軟正黑體" pitchFamily="34" charset="-120"/>
                <a:ea typeface="微軟正黑體" pitchFamily="34" charset="-120"/>
              </a:rPr>
              <a:t>若不保留片語語意會不精準：</a:t>
            </a:r>
            <a:r>
              <a:rPr lang="en-US" altLang="zh-TW" sz="1600" dirty="0">
                <a:latin typeface="微軟正黑體" pitchFamily="34" charset="-120"/>
                <a:ea typeface="微軟正黑體" pitchFamily="34" charset="-120"/>
              </a:rPr>
              <a:t>however,</a:t>
            </a:r>
            <a:r>
              <a:rPr lang="zh-TW" altLang="en-US" sz="1600" dirty="0">
                <a:latin typeface="微軟正黑體" pitchFamily="34" charset="-120"/>
                <a:ea typeface="微軟正黑體" pitchFamily="34" charset="-120"/>
              </a:rPr>
              <a:t> </a:t>
            </a:r>
            <a:r>
              <a:rPr lang="en-US" altLang="zh-TW" sz="1600" dirty="0">
                <a:latin typeface="微軟正黑體" pitchFamily="34" charset="-120"/>
                <a:ea typeface="微軟正黑體" pitchFamily="34" charset="-120"/>
              </a:rPr>
              <a:t>there,</a:t>
            </a:r>
            <a:r>
              <a:rPr lang="zh-TW" altLang="en-US" sz="1600" dirty="0">
                <a:latin typeface="微軟正黑體" pitchFamily="34" charset="-120"/>
                <a:ea typeface="微軟正黑體" pitchFamily="34" charset="-120"/>
              </a:rPr>
              <a:t> </a:t>
            </a:r>
            <a:r>
              <a:rPr lang="en-US" altLang="zh-TW" sz="1600" dirty="0">
                <a:solidFill>
                  <a:srgbClr val="00B0F0"/>
                </a:solidFill>
                <a:latin typeface="微軟正黑體" pitchFamily="34" charset="-120"/>
                <a:ea typeface="微軟正黑體" pitchFamily="34" charset="-120"/>
              </a:rPr>
              <a:t>a,</a:t>
            </a:r>
            <a:r>
              <a:rPr lang="zh-TW" altLang="en-US" sz="1600" dirty="0">
                <a:solidFill>
                  <a:srgbClr val="00B0F0"/>
                </a:solidFill>
                <a:latin typeface="微軟正黑體" pitchFamily="34" charset="-120"/>
                <a:ea typeface="微軟正黑體" pitchFamily="34" charset="-120"/>
              </a:rPr>
              <a:t> </a:t>
            </a:r>
            <a:r>
              <a:rPr lang="en-US" altLang="zh-TW" sz="1600" dirty="0">
                <a:solidFill>
                  <a:srgbClr val="00B0F0"/>
                </a:solidFill>
                <a:latin typeface="微軟正黑體" pitchFamily="34" charset="-120"/>
                <a:ea typeface="微軟正黑體" pitchFamily="34" charset="-120"/>
              </a:rPr>
              <a:t>lot,</a:t>
            </a:r>
            <a:r>
              <a:rPr lang="zh-TW" altLang="en-US" sz="1600" dirty="0">
                <a:solidFill>
                  <a:srgbClr val="00B0F0"/>
                </a:solidFill>
                <a:latin typeface="微軟正黑體" pitchFamily="34" charset="-120"/>
                <a:ea typeface="微軟正黑體" pitchFamily="34" charset="-120"/>
              </a:rPr>
              <a:t> </a:t>
            </a:r>
            <a:r>
              <a:rPr lang="en-US" altLang="zh-TW" sz="1600" dirty="0">
                <a:solidFill>
                  <a:srgbClr val="00B0F0"/>
                </a:solidFill>
                <a:latin typeface="微軟正黑體" pitchFamily="34" charset="-120"/>
                <a:ea typeface="微軟正黑體" pitchFamily="34" charset="-120"/>
              </a:rPr>
              <a:t>of</a:t>
            </a:r>
            <a:r>
              <a:rPr lang="en-US" altLang="zh-TW" sz="1600" dirty="0">
                <a:latin typeface="微軟正黑體" pitchFamily="34" charset="-120"/>
                <a:ea typeface="微軟正黑體" pitchFamily="34" charset="-120"/>
              </a:rPr>
              <a:t>,</a:t>
            </a:r>
            <a:r>
              <a:rPr lang="zh-TW" altLang="en-US" sz="1600" dirty="0">
                <a:latin typeface="微軟正黑體" pitchFamily="34" charset="-120"/>
                <a:ea typeface="微軟正黑體" pitchFamily="34" charset="-120"/>
              </a:rPr>
              <a:t> </a:t>
            </a:r>
            <a:r>
              <a:rPr lang="en-US" altLang="zh-TW" sz="1600" dirty="0">
                <a:latin typeface="微軟正黑體" pitchFamily="34" charset="-120"/>
                <a:ea typeface="微軟正黑體" pitchFamily="34" charset="-120"/>
              </a:rPr>
              <a:t>company, do, this</a:t>
            </a:r>
          </a:p>
          <a:p>
            <a:pPr marL="285750" indent="-285750">
              <a:spcBef>
                <a:spcPts val="1200"/>
              </a:spcBef>
              <a:buFont typeface="Arial" panose="020B0604020202020204" pitchFamily="34" charset="0"/>
              <a:buChar char="•"/>
            </a:pPr>
            <a:r>
              <a:rPr lang="en-US" altLang="zh-TW" sz="1600" dirty="0"/>
              <a:t>Stop</a:t>
            </a:r>
            <a:r>
              <a:rPr lang="zh-TW" altLang="en-US" sz="1600" dirty="0"/>
              <a:t> </a:t>
            </a:r>
            <a:r>
              <a:rPr lang="en-US" altLang="zh-TW" sz="1600" dirty="0"/>
              <a:t>words</a:t>
            </a:r>
            <a:r>
              <a:rPr lang="zh-TW" altLang="en-US" sz="1600" dirty="0"/>
              <a:t> 定義</a:t>
            </a:r>
            <a:r>
              <a:rPr lang="en-US" altLang="zh-TW" sz="1600" dirty="0"/>
              <a:t>(Stanford)</a:t>
            </a:r>
            <a:r>
              <a:rPr lang="zh-TW" altLang="en-US" sz="1600" dirty="0"/>
              <a:t>：</a:t>
            </a:r>
            <a:r>
              <a:rPr lang="en-US" altLang="zh-TW" sz="1600" dirty="0"/>
              <a:t>some extremely common words which would appear to be of little value in helping select documents matching a user need are excluded from the vocabulary entirely. These words are called </a:t>
            </a:r>
            <a:r>
              <a:rPr lang="en-US" altLang="zh-TW" sz="1600" i="1" dirty="0"/>
              <a:t>stop words</a:t>
            </a:r>
            <a:r>
              <a:rPr lang="en-US" altLang="zh-TW" sz="1600" dirty="0"/>
              <a:t> .</a:t>
            </a:r>
          </a:p>
        </p:txBody>
      </p:sp>
      <p:cxnSp>
        <p:nvCxnSpPr>
          <p:cNvPr id="6" name="直線單箭頭接點 5">
            <a:extLst>
              <a:ext uri="{FF2B5EF4-FFF2-40B4-BE49-F238E27FC236}">
                <a16:creationId xmlns:a16="http://schemas.microsoft.com/office/drawing/2014/main" xmlns="" id="{86E7422F-E709-41E9-AA50-99F45A63EAEC}"/>
              </a:ext>
            </a:extLst>
          </p:cNvPr>
          <p:cNvCxnSpPr/>
          <p:nvPr/>
        </p:nvCxnSpPr>
        <p:spPr>
          <a:xfrm>
            <a:off x="1547664" y="3429000"/>
            <a:ext cx="0" cy="1509204"/>
          </a:xfrm>
          <a:prstGeom prst="straightConnector1">
            <a:avLst/>
          </a:prstGeom>
          <a:ln w="762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7" name="文字方塊 6">
            <a:extLst>
              <a:ext uri="{FF2B5EF4-FFF2-40B4-BE49-F238E27FC236}">
                <a16:creationId xmlns:a16="http://schemas.microsoft.com/office/drawing/2014/main" xmlns="" id="{D031A4B6-7B98-4E78-AEBF-91F43379139A}"/>
              </a:ext>
            </a:extLst>
          </p:cNvPr>
          <p:cNvSpPr txBox="1"/>
          <p:nvPr/>
        </p:nvSpPr>
        <p:spPr>
          <a:xfrm>
            <a:off x="1197242" y="3573016"/>
            <a:ext cx="206406" cy="1200329"/>
          </a:xfrm>
          <a:prstGeom prst="rect">
            <a:avLst/>
          </a:prstGeom>
          <a:noFill/>
        </p:spPr>
        <p:txBody>
          <a:bodyPr wrap="square" rtlCol="0">
            <a:spAutoFit/>
          </a:bodyPr>
          <a:lstStyle/>
          <a:p>
            <a:pPr algn="ctr"/>
            <a:r>
              <a:rPr lang="zh-TW" altLang="en-US" dirty="0">
                <a:solidFill>
                  <a:schemeClr val="accent2">
                    <a:lumMod val="75000"/>
                  </a:schemeClr>
                </a:solidFill>
                <a:latin typeface="微軟正黑體" pitchFamily="34" charset="-120"/>
                <a:ea typeface="微軟正黑體" pitchFamily="34" charset="-120"/>
              </a:rPr>
              <a:t>處理順序</a:t>
            </a:r>
          </a:p>
        </p:txBody>
      </p:sp>
      <p:sp>
        <p:nvSpPr>
          <p:cNvPr id="9" name="矩形 8">
            <a:extLst>
              <a:ext uri="{FF2B5EF4-FFF2-40B4-BE49-F238E27FC236}">
                <a16:creationId xmlns:a16="http://schemas.microsoft.com/office/drawing/2014/main" xmlns="" id="{DADC483D-F2DE-4A42-83EC-23E159453B7C}"/>
              </a:ext>
            </a:extLst>
          </p:cNvPr>
          <p:cNvSpPr/>
          <p:nvPr/>
        </p:nvSpPr>
        <p:spPr>
          <a:xfrm>
            <a:off x="4563887" y="4509120"/>
            <a:ext cx="3464497" cy="5086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a:extLst>
              <a:ext uri="{FF2B5EF4-FFF2-40B4-BE49-F238E27FC236}">
                <a16:creationId xmlns:a16="http://schemas.microsoft.com/office/drawing/2014/main" xmlns="" id="{80D030EA-873B-4A25-8255-69FC55978A00}"/>
              </a:ext>
            </a:extLst>
          </p:cNvPr>
          <p:cNvCxnSpPr/>
          <p:nvPr/>
        </p:nvCxnSpPr>
        <p:spPr>
          <a:xfrm>
            <a:off x="7884368" y="4869160"/>
            <a:ext cx="31904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xmlns="" id="{57D00F54-B2F2-4CFB-AFF2-C1634AF75770}"/>
              </a:ext>
            </a:extLst>
          </p:cNvPr>
          <p:cNvSpPr txBox="1"/>
          <p:nvPr/>
        </p:nvSpPr>
        <p:spPr>
          <a:xfrm>
            <a:off x="8163035" y="4149080"/>
            <a:ext cx="945469" cy="1323439"/>
          </a:xfrm>
          <a:prstGeom prst="rect">
            <a:avLst/>
          </a:prstGeom>
          <a:noFill/>
        </p:spPr>
        <p:txBody>
          <a:bodyPr wrap="square" rtlCol="0">
            <a:spAutoFit/>
          </a:bodyPr>
          <a:lstStyle/>
          <a:p>
            <a:r>
              <a:rPr lang="zh-TW" altLang="en-US" sz="1600" dirty="0">
                <a:solidFill>
                  <a:srgbClr val="FF5050"/>
                </a:solidFill>
                <a:latin typeface="微軟正黑體" pitchFamily="34" charset="-120"/>
                <a:ea typeface="微軟正黑體" pitchFamily="34" charset="-120"/>
              </a:rPr>
              <a:t>得到一串詞的 </a:t>
            </a:r>
            <a:r>
              <a:rPr lang="en-US" altLang="zh-TW" sz="1600" dirty="0">
                <a:solidFill>
                  <a:srgbClr val="FF5050"/>
                </a:solidFill>
                <a:latin typeface="微軟正黑體" pitchFamily="34" charset="-120"/>
                <a:ea typeface="微軟正黑體" pitchFamily="34" charset="-120"/>
              </a:rPr>
              <a:t>list </a:t>
            </a:r>
            <a:r>
              <a:rPr lang="zh-TW" altLang="en-US" sz="1600" dirty="0">
                <a:solidFill>
                  <a:srgbClr val="FF5050"/>
                </a:solidFill>
                <a:latin typeface="微軟正黑體" pitchFamily="34" charset="-120"/>
                <a:ea typeface="微軟正黑體" pitchFamily="34" charset="-120"/>
              </a:rPr>
              <a:t>以進行後續分析</a:t>
            </a:r>
          </a:p>
        </p:txBody>
      </p:sp>
    </p:spTree>
    <p:extLst>
      <p:ext uri="{BB962C8B-B14F-4D97-AF65-F5344CB8AC3E}">
        <p14:creationId xmlns:p14="http://schemas.microsoft.com/office/powerpoint/2010/main" xmlns="" val="209789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dirty="0" smtClean="0">
                <a:latin typeface="微軟正黑體" pitchFamily="34" charset="-120"/>
                <a:ea typeface="微軟正黑體" pitchFamily="34" charset="-120"/>
              </a:rPr>
              <a:t>流程四：標註</a:t>
            </a:r>
            <a:endParaRPr lang="zh-TW" altLang="en-US" dirty="0">
              <a:latin typeface="微軟正黑體" pitchFamily="34" charset="-120"/>
              <a:ea typeface="微軟正黑體" pitchFamily="34" charset="-120"/>
            </a:endParaRPr>
          </a:p>
        </p:txBody>
      </p:sp>
      <p:sp>
        <p:nvSpPr>
          <p:cNvPr id="3" name="內容版面配置區 2"/>
          <p:cNvSpPr>
            <a:spLocks noGrp="1"/>
          </p:cNvSpPr>
          <p:nvPr>
            <p:ph idx="1"/>
          </p:nvPr>
        </p:nvSpPr>
        <p:spPr>
          <a:xfrm>
            <a:off x="457200" y="1600201"/>
            <a:ext cx="8229600" cy="1612776"/>
          </a:xfrm>
        </p:spPr>
        <p:txBody>
          <a:bodyPr>
            <a:normAutofit/>
          </a:bodyPr>
          <a:lstStyle/>
          <a:p>
            <a:r>
              <a:rPr lang="zh-TW" altLang="en-US" sz="1600" dirty="0" smtClean="0">
                <a:latin typeface="微軟正黑體" pitchFamily="34" charset="-120"/>
                <a:ea typeface="微軟正黑體" pitchFamily="34" charset="-120"/>
              </a:rPr>
              <a:t>說明：</a:t>
            </a:r>
            <a:r>
              <a:rPr lang="en-US" altLang="zh-TW" sz="1600" dirty="0" smtClean="0">
                <a:latin typeface="微軟正黑體" pitchFamily="34" charset="-120"/>
                <a:ea typeface="微軟正黑體" pitchFamily="34" charset="-120"/>
              </a:rPr>
              <a:t/>
            </a:r>
            <a:br>
              <a:rPr lang="en-US" altLang="zh-TW" sz="1600" dirty="0" smtClean="0">
                <a:latin typeface="微軟正黑體" pitchFamily="34" charset="-120"/>
                <a:ea typeface="微軟正黑體" pitchFamily="34" charset="-120"/>
              </a:rPr>
            </a:br>
            <a:r>
              <a:rPr lang="zh-TW" altLang="en-US" sz="1600" dirty="0" smtClean="0">
                <a:latin typeface="微軟正黑體" pitchFamily="34" charset="-120"/>
                <a:ea typeface="微軟正黑體" pitchFamily="34" charset="-120"/>
              </a:rPr>
              <a:t>以人工方式針對每一文句進行標註，標註類別有三：</a:t>
            </a:r>
            <a:r>
              <a:rPr lang="en-US" altLang="zh-TW" sz="1600" dirty="0" smtClean="0">
                <a:latin typeface="微軟正黑體" pitchFamily="34" charset="-120"/>
                <a:ea typeface="微軟正黑體" pitchFamily="34" charset="-120"/>
              </a:rPr>
              <a:t>Pos</a:t>
            </a:r>
            <a:r>
              <a:rPr lang="zh-TW" altLang="en-US" sz="1600" dirty="0" smtClean="0">
                <a:latin typeface="微軟正黑體" pitchFamily="34" charset="-120"/>
                <a:ea typeface="微軟正黑體" pitchFamily="34" charset="-120"/>
              </a:rPr>
              <a:t>、</a:t>
            </a:r>
            <a:r>
              <a:rPr lang="en-US" altLang="zh-TW" sz="1600" dirty="0" err="1" smtClean="0">
                <a:latin typeface="微軟正黑體" pitchFamily="34" charset="-120"/>
                <a:ea typeface="微軟正黑體" pitchFamily="34" charset="-120"/>
              </a:rPr>
              <a:t>Neu</a:t>
            </a:r>
            <a:r>
              <a:rPr lang="zh-TW" altLang="en-US" sz="1600" dirty="0" smtClean="0">
                <a:latin typeface="微軟正黑體" pitchFamily="34" charset="-120"/>
                <a:ea typeface="微軟正黑體" pitchFamily="34" charset="-120"/>
              </a:rPr>
              <a:t>、</a:t>
            </a:r>
            <a:r>
              <a:rPr lang="en-US" altLang="zh-TW" sz="1600" dirty="0" err="1" smtClean="0">
                <a:latin typeface="微軟正黑體" pitchFamily="34" charset="-120"/>
                <a:ea typeface="微軟正黑體" pitchFamily="34" charset="-120"/>
              </a:rPr>
              <a:t>Neg</a:t>
            </a:r>
            <a:r>
              <a:rPr lang="zh-TW" altLang="en-US" sz="1600" dirty="0" smtClean="0">
                <a:latin typeface="微軟正黑體" pitchFamily="34" charset="-120"/>
                <a:ea typeface="微軟正黑體" pitchFamily="34" charset="-120"/>
              </a:rPr>
              <a:t>。因文本數與句數不多，於是四人交互檢視標註結果，惝若分歧嚴重將詢問業主意見。</a:t>
            </a:r>
            <a:endParaRPr lang="zh-TW" altLang="en-US" sz="1600" dirty="0">
              <a:latin typeface="微軟正黑體" pitchFamily="34" charset="-120"/>
              <a:ea typeface="微軟正黑體" pitchFamily="34" charset="-120"/>
            </a:endParaRPr>
          </a:p>
        </p:txBody>
      </p:sp>
      <p:sp>
        <p:nvSpPr>
          <p:cNvPr id="4" name="標題 1"/>
          <p:cNvSpPr txBox="1">
            <a:spLocks/>
          </p:cNvSpPr>
          <p:nvPr/>
        </p:nvSpPr>
        <p:spPr>
          <a:xfrm>
            <a:off x="539552" y="2492896"/>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TW" altLang="en-US" sz="44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j-cs"/>
              </a:rPr>
              <a:t>流程五：建置模型</a:t>
            </a:r>
          </a:p>
        </p:txBody>
      </p:sp>
      <p:sp>
        <p:nvSpPr>
          <p:cNvPr id="5" name="內容版面配置區 2"/>
          <p:cNvSpPr txBox="1">
            <a:spLocks/>
          </p:cNvSpPr>
          <p:nvPr/>
        </p:nvSpPr>
        <p:spPr>
          <a:xfrm>
            <a:off x="457200" y="3688432"/>
            <a:ext cx="8229600" cy="13247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TW" altLang="en-US"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說明：</a:t>
            </a:r>
            <a:r>
              <a:rPr kumimoji="0" lang="en-US"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
            </a:r>
            <a:br>
              <a:rPr kumimoji="0" lang="en-US"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br>
            <a:r>
              <a:rPr kumimoji="0" lang="zh-TW" altLang="en-US"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詞嵌入</a:t>
            </a:r>
            <a:r>
              <a:rPr kumimoji="0" lang="zh-TW"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使用</a:t>
            </a:r>
            <a:r>
              <a:rPr kumimoji="0" lang="en-GB"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word2vec</a:t>
            </a:r>
            <a:r>
              <a:rPr kumimoji="0" lang="zh-TW"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進行訓練</a:t>
            </a:r>
            <a:r>
              <a:rPr kumimoji="0" lang="zh-TW" altLang="en-US"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a:t>
            </a:r>
            <a:r>
              <a:rPr kumimoji="0" lang="zh-TW"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我們可以利用這模型</a:t>
            </a:r>
            <a:r>
              <a:rPr kumimoji="0" lang="zh-TW" altLang="en-US"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得</a:t>
            </a:r>
            <a:r>
              <a:rPr kumimoji="0" lang="zh-TW"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出各詞之向量值。本組將訓練完成的</a:t>
            </a:r>
            <a:r>
              <a:rPr kumimoji="0" lang="en-GB"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word2vec</a:t>
            </a:r>
            <a:r>
              <a:rPr kumimoji="0" lang="zh-TW"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模型，排序出</a:t>
            </a:r>
            <a:r>
              <a:rPr kumimoji="0" lang="zh-TW" altLang="en-US"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各狀態關鍵詞之</a:t>
            </a:r>
            <a:r>
              <a:rPr kumimoji="0" lang="zh-TW"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最相關的單詞。用線性內插法</a:t>
            </a:r>
            <a:r>
              <a:rPr kumimoji="0" lang="en-GB"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a:t>
            </a:r>
            <a:r>
              <a:rPr kumimoji="0" lang="zh-TW"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兩端為</a:t>
            </a:r>
            <a:r>
              <a:rPr kumimoji="0" lang="en-GB"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100%</a:t>
            </a:r>
            <a:r>
              <a:rPr kumimoji="0" lang="zh-TW"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升息、</a:t>
            </a:r>
            <a:r>
              <a:rPr kumimoji="0" lang="en-GB"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100%</a:t>
            </a:r>
            <a:r>
              <a:rPr kumimoji="0" lang="zh-TW"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降息</a:t>
            </a:r>
            <a:r>
              <a:rPr kumimoji="0" lang="en-GB"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a:t>
            </a:r>
            <a:r>
              <a:rPr kumimoji="0" lang="zh-TW"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，得出估計之升息或降息</a:t>
            </a:r>
            <a:r>
              <a:rPr kumimoji="0" lang="zh-TW" altLang="en-US"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或維持</a:t>
            </a:r>
            <a:r>
              <a:rPr kumimoji="0" lang="zh-TW" altLang="zh-TW" sz="16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rPr>
              <a:t>機率。</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TW" altLang="zh-TW"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TW"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itchFamily="34" charset="-120"/>
                <a:ea typeface="微軟正黑體" pitchFamily="34" charset="-120"/>
              </a:rPr>
              <a:t>結果檢視</a:t>
            </a:r>
            <a:endParaRPr lang="zh-TW" altLang="en-US" dirty="0">
              <a:latin typeface="微軟正黑體" pitchFamily="34" charset="-120"/>
              <a:ea typeface="微軟正黑體" pitchFamily="34" charset="-120"/>
            </a:endParaRPr>
          </a:p>
        </p:txBody>
      </p:sp>
      <p:sp>
        <p:nvSpPr>
          <p:cNvPr id="3" name="內容版面配置區 2"/>
          <p:cNvSpPr>
            <a:spLocks noGrp="1"/>
          </p:cNvSpPr>
          <p:nvPr>
            <p:ph idx="1"/>
          </p:nvPr>
        </p:nvSpPr>
        <p:spPr>
          <a:xfrm>
            <a:off x="457200" y="1600201"/>
            <a:ext cx="8229600" cy="1828799"/>
          </a:xfrm>
        </p:spPr>
        <p:txBody>
          <a:bodyPr>
            <a:normAutofit/>
          </a:bodyPr>
          <a:lstStyle/>
          <a:p>
            <a:r>
              <a:rPr lang="zh-TW" altLang="en-US" sz="2000" dirty="0" smtClean="0">
                <a:latin typeface="微軟正黑體" pitchFamily="34" charset="-120"/>
                <a:ea typeface="微軟正黑體" pitchFamily="34" charset="-120"/>
              </a:rPr>
              <a:t>說明：</a:t>
            </a:r>
            <a:r>
              <a:rPr lang="en-US" altLang="zh-TW" sz="2000" dirty="0" smtClean="0">
                <a:latin typeface="微軟正黑體" pitchFamily="34" charset="-120"/>
                <a:ea typeface="微軟正黑體" pitchFamily="34" charset="-120"/>
              </a:rPr>
              <a:t/>
            </a:r>
            <a:br>
              <a:rPr lang="en-US" altLang="zh-TW" sz="2000" dirty="0" smtClean="0">
                <a:latin typeface="微軟正黑體" pitchFamily="34" charset="-120"/>
                <a:ea typeface="微軟正黑體" pitchFamily="34" charset="-120"/>
              </a:rPr>
            </a:br>
            <a:r>
              <a:rPr lang="zh-TW" altLang="zh-TW" sz="2000" dirty="0" smtClean="0">
                <a:latin typeface="微軟正黑體" pitchFamily="34" charset="-120"/>
                <a:ea typeface="微軟正黑體" pitchFamily="34" charset="-120"/>
              </a:rPr>
              <a:t>實際</a:t>
            </a:r>
            <a:r>
              <a:rPr lang="zh-TW" altLang="zh-TW" sz="2000" dirty="0">
                <a:latin typeface="微軟正黑體" pitchFamily="34" charset="-120"/>
                <a:ea typeface="微軟正黑體" pitchFamily="34" charset="-120"/>
              </a:rPr>
              <a:t>值本組</a:t>
            </a:r>
            <a:r>
              <a:rPr lang="zh-TW" altLang="zh-TW" sz="2000" dirty="0" smtClean="0">
                <a:latin typeface="微軟正黑體" pitchFamily="34" charset="-120"/>
                <a:ea typeface="微軟正黑體" pitchFamily="34" charset="-120"/>
              </a:rPr>
              <a:t>採用</a:t>
            </a:r>
            <a:r>
              <a:rPr lang="en-US" altLang="zh-TW" sz="2000" dirty="0" smtClean="0">
                <a:latin typeface="微軟正黑體" pitchFamily="34" charset="-120"/>
                <a:ea typeface="微軟正黑體" pitchFamily="34" charset="-120"/>
              </a:rPr>
              <a:t>2019</a:t>
            </a:r>
            <a:r>
              <a:rPr lang="zh-TW" altLang="en-US" sz="2000" dirty="0" smtClean="0">
                <a:latin typeface="微軟正黑體" pitchFamily="34" charset="-120"/>
                <a:ea typeface="微軟正黑體" pitchFamily="34" charset="-120"/>
              </a:rPr>
              <a:t>年</a:t>
            </a:r>
            <a:r>
              <a:rPr lang="zh-TW" altLang="zh-TW" sz="2000" dirty="0" smtClean="0">
                <a:latin typeface="微軟正黑體" pitchFamily="34" charset="-120"/>
                <a:ea typeface="微軟正黑體" pitchFamily="34" charset="-120"/>
              </a:rPr>
              <a:t>各</a:t>
            </a:r>
            <a:r>
              <a:rPr lang="zh-TW" altLang="zh-TW" sz="2000" dirty="0">
                <a:latin typeface="微軟正黑體" pitchFamily="34" charset="-120"/>
                <a:ea typeface="微軟正黑體" pitchFamily="34" charset="-120"/>
              </a:rPr>
              <a:t>次聲明發布時，美國公債期貨市場上的殖利率所隱含之升降息機率</a:t>
            </a:r>
            <a:r>
              <a:rPr lang="en-GB" altLang="zh-TW" sz="2000" dirty="0">
                <a:latin typeface="微軟正黑體" pitchFamily="34" charset="-120"/>
                <a:ea typeface="微軟正黑體" pitchFamily="34" charset="-120"/>
              </a:rPr>
              <a:t>(</a:t>
            </a:r>
            <a:r>
              <a:rPr lang="zh-TW" altLang="zh-TW" sz="2000" dirty="0">
                <a:latin typeface="微軟正黑體" pitchFamily="34" charset="-120"/>
                <a:ea typeface="微軟正黑體" pitchFamily="34" charset="-120"/>
              </a:rPr>
              <a:t>數據來源：</a:t>
            </a:r>
            <a:r>
              <a:rPr lang="en-GB" altLang="zh-TW" sz="2000" dirty="0">
                <a:latin typeface="微軟正黑體" pitchFamily="34" charset="-120"/>
                <a:ea typeface="微軟正黑體" pitchFamily="34" charset="-120"/>
              </a:rPr>
              <a:t>Bloomberg</a:t>
            </a:r>
            <a:r>
              <a:rPr lang="zh-TW" altLang="zh-TW" sz="2000" dirty="0">
                <a:latin typeface="微軟正黑體" pitchFamily="34" charset="-120"/>
                <a:ea typeface="微軟正黑體" pitchFamily="34" charset="-120"/>
              </a:rPr>
              <a:t>、財經</a:t>
            </a:r>
            <a:r>
              <a:rPr lang="en-GB" altLang="zh-TW" sz="2000" dirty="0">
                <a:latin typeface="微軟正黑體" pitchFamily="34" charset="-120"/>
                <a:ea typeface="微軟正黑體" pitchFamily="34" charset="-120"/>
              </a:rPr>
              <a:t>M</a:t>
            </a:r>
            <a:r>
              <a:rPr lang="zh-TW" altLang="zh-TW" sz="2000" dirty="0">
                <a:latin typeface="微軟正黑體" pitchFamily="34" charset="-120"/>
                <a:ea typeface="微軟正黑體" pitchFamily="34" charset="-120"/>
              </a:rPr>
              <a:t>平方</a:t>
            </a:r>
            <a:r>
              <a:rPr lang="en-GB" altLang="zh-TW" sz="2000" dirty="0">
                <a:latin typeface="微軟正黑體" pitchFamily="34" charset="-120"/>
                <a:ea typeface="微軟正黑體" pitchFamily="34" charset="-120"/>
              </a:rPr>
              <a:t>)</a:t>
            </a:r>
            <a:r>
              <a:rPr lang="zh-TW" altLang="zh-TW" sz="2000" dirty="0">
                <a:latin typeface="微軟正黑體" pitchFamily="34" charset="-120"/>
                <a:ea typeface="微軟正黑體" pitchFamily="34" charset="-120"/>
              </a:rPr>
              <a:t>。今年的預測方向大致與市場預期相同，估計機率值和實際機率值之差距都維持在</a:t>
            </a:r>
            <a:r>
              <a:rPr lang="en-GB" altLang="zh-TW" sz="2000" dirty="0">
                <a:latin typeface="微軟正黑體" pitchFamily="34" charset="-120"/>
                <a:ea typeface="微軟正黑體" pitchFamily="34" charset="-120"/>
              </a:rPr>
              <a:t>33%</a:t>
            </a:r>
            <a:r>
              <a:rPr lang="zh-TW" altLang="zh-TW" sz="2000" dirty="0">
                <a:latin typeface="微軟正黑體" pitchFamily="34" charset="-120"/>
                <a:ea typeface="微軟正黑體" pitchFamily="34" charset="-120"/>
              </a:rPr>
              <a:t>之內。</a:t>
            </a:r>
            <a:endParaRPr lang="zh-TW" altLang="en-US" sz="2000" dirty="0">
              <a:latin typeface="微軟正黑體" pitchFamily="34" charset="-120"/>
              <a:ea typeface="微軟正黑體" pitchFamily="34" charset="-120"/>
            </a:endParaRPr>
          </a:p>
        </p:txBody>
      </p:sp>
      <p:pic>
        <p:nvPicPr>
          <p:cNvPr id="4" name="圖片 3" descr="FOMC結果.png"/>
          <p:cNvPicPr>
            <a:picLocks noChangeAspect="1"/>
          </p:cNvPicPr>
          <p:nvPr/>
        </p:nvPicPr>
        <p:blipFill>
          <a:blip r:embed="rId2" cstate="print"/>
          <a:srcRect t="2506"/>
          <a:stretch>
            <a:fillRect/>
          </a:stretch>
        </p:blipFill>
        <p:spPr>
          <a:xfrm>
            <a:off x="1835696" y="3501008"/>
            <a:ext cx="5832648" cy="2800789"/>
          </a:xfrm>
          <a:prstGeom prst="rect">
            <a:avLst/>
          </a:prstGeom>
        </p:spPr>
      </p:pic>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460</Words>
  <Application>Microsoft Office PowerPoint</Application>
  <PresentationFormat>如螢幕大小 (4:3)</PresentationFormat>
  <Paragraphs>59</Paragraphs>
  <Slides>10</Slides>
  <Notes>0</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Office 佈景主題</vt:lpstr>
      <vt:lpstr>以fomc發言預測利率走勢</vt:lpstr>
      <vt:lpstr>專案說明</vt:lpstr>
      <vt:lpstr>專案流程</vt:lpstr>
      <vt:lpstr>流程一：網路爬蟲</vt:lpstr>
      <vt:lpstr>流程二：建置資料庫</vt:lpstr>
      <vt:lpstr>流程三─詞性還原(Lemmatization)</vt:lpstr>
      <vt:lpstr>流程三─斷詞(Segmentation)</vt:lpstr>
      <vt:lpstr>流程四：標註</vt:lpstr>
      <vt:lpstr>結果檢視</vt:lpstr>
      <vt:lpstr>改進方向</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以fomc發言預測利率走勢</dc:title>
  <dc:creator>user</dc:creator>
  <cp:lastModifiedBy>user</cp:lastModifiedBy>
  <cp:revision>37</cp:revision>
  <dcterms:created xsi:type="dcterms:W3CDTF">2021-03-23T06:40:20Z</dcterms:created>
  <dcterms:modified xsi:type="dcterms:W3CDTF">2021-03-23T08:29:19Z</dcterms:modified>
</cp:coreProperties>
</file>