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5" r:id="rId6"/>
    <p:sldId id="266" r:id="rId7"/>
    <p:sldId id="258" r:id="rId8"/>
    <p:sldId id="271" r:id="rId9"/>
    <p:sldId id="259" r:id="rId10"/>
    <p:sldId id="261" r:id="rId11"/>
    <p:sldId id="268" r:id="rId12"/>
    <p:sldId id="272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/Desktop/Cathay_Report/Transcript_reco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Q1</c:v>
                </c:pt>
              </c:strCache>
            </c:strRef>
          </c:tx>
          <c:invertIfNegative val="0"/>
          <c:cat>
            <c:numRef>
              <c:f>Sheet1!$B$1:$R$1</c:f>
              <c:numCache>
                <c:formatCode>General</c:formatCode>
                <c:ptCount val="1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numCache>
            </c:numRef>
          </c:cat>
          <c:val>
            <c:numRef>
              <c:f>Sheet1!$B$2:$R$2</c:f>
              <c:numCache>
                <c:formatCode>General</c:formatCode>
                <c:ptCount val="17"/>
                <c:pt idx="0">
                  <c:v>43</c:v>
                </c:pt>
                <c:pt idx="1">
                  <c:v>44</c:v>
                </c:pt>
                <c:pt idx="2">
                  <c:v>42</c:v>
                </c:pt>
                <c:pt idx="3">
                  <c:v>50</c:v>
                </c:pt>
                <c:pt idx="4">
                  <c:v>49</c:v>
                </c:pt>
                <c:pt idx="5">
                  <c:v>51</c:v>
                </c:pt>
                <c:pt idx="6">
                  <c:v>55</c:v>
                </c:pt>
                <c:pt idx="7">
                  <c:v>55</c:v>
                </c:pt>
                <c:pt idx="8">
                  <c:v>53</c:v>
                </c:pt>
                <c:pt idx="9">
                  <c:v>50</c:v>
                </c:pt>
                <c:pt idx="10">
                  <c:v>53</c:v>
                </c:pt>
                <c:pt idx="11">
                  <c:v>45</c:v>
                </c:pt>
                <c:pt idx="12">
                  <c:v>41</c:v>
                </c:pt>
                <c:pt idx="13">
                  <c:v>43</c:v>
                </c:pt>
                <c:pt idx="14">
                  <c:v>41</c:v>
                </c:pt>
                <c:pt idx="15">
                  <c:v>39</c:v>
                </c:pt>
                <c:pt idx="1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5-474F-806A-09D44ADDE79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Q2</c:v>
                </c:pt>
              </c:strCache>
            </c:strRef>
          </c:tx>
          <c:invertIfNegative val="0"/>
          <c:cat>
            <c:numRef>
              <c:f>Sheet1!$B$1:$R$1</c:f>
              <c:numCache>
                <c:formatCode>General</c:formatCode>
                <c:ptCount val="1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numCache>
            </c:numRef>
          </c:cat>
          <c:val>
            <c:numRef>
              <c:f>Sheet1!$B$3:$R$3</c:f>
              <c:numCache>
                <c:formatCode>General</c:formatCode>
                <c:ptCount val="17"/>
                <c:pt idx="0">
                  <c:v>42</c:v>
                </c:pt>
                <c:pt idx="1">
                  <c:v>41</c:v>
                </c:pt>
                <c:pt idx="2">
                  <c:v>43</c:v>
                </c:pt>
                <c:pt idx="3">
                  <c:v>40</c:v>
                </c:pt>
                <c:pt idx="4">
                  <c:v>53</c:v>
                </c:pt>
                <c:pt idx="5">
                  <c:v>52</c:v>
                </c:pt>
                <c:pt idx="6">
                  <c:v>53</c:v>
                </c:pt>
                <c:pt idx="7">
                  <c:v>53</c:v>
                </c:pt>
                <c:pt idx="8">
                  <c:v>52</c:v>
                </c:pt>
                <c:pt idx="9">
                  <c:v>51</c:v>
                </c:pt>
                <c:pt idx="10">
                  <c:v>52</c:v>
                </c:pt>
                <c:pt idx="11">
                  <c:v>45</c:v>
                </c:pt>
                <c:pt idx="12">
                  <c:v>41</c:v>
                </c:pt>
                <c:pt idx="13">
                  <c:v>42</c:v>
                </c:pt>
                <c:pt idx="14">
                  <c:v>41</c:v>
                </c:pt>
                <c:pt idx="15">
                  <c:v>39</c:v>
                </c:pt>
                <c:pt idx="1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5-474F-806A-09D44ADDE79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Q3</c:v>
                </c:pt>
              </c:strCache>
            </c:strRef>
          </c:tx>
          <c:invertIfNegative val="0"/>
          <c:cat>
            <c:numRef>
              <c:f>Sheet1!$B$1:$R$1</c:f>
              <c:numCache>
                <c:formatCode>General</c:formatCode>
                <c:ptCount val="1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numCache>
            </c:numRef>
          </c:cat>
          <c:val>
            <c:numRef>
              <c:f>Sheet1!$B$4:$R$4</c:f>
              <c:numCache>
                <c:formatCode>General</c:formatCode>
                <c:ptCount val="17"/>
                <c:pt idx="0">
                  <c:v>41</c:v>
                </c:pt>
                <c:pt idx="1">
                  <c:v>38</c:v>
                </c:pt>
                <c:pt idx="2">
                  <c:v>46</c:v>
                </c:pt>
                <c:pt idx="3">
                  <c:v>4</c:v>
                </c:pt>
                <c:pt idx="4">
                  <c:v>52</c:v>
                </c:pt>
                <c:pt idx="5">
                  <c:v>52</c:v>
                </c:pt>
                <c:pt idx="6">
                  <c:v>54</c:v>
                </c:pt>
                <c:pt idx="7">
                  <c:v>52</c:v>
                </c:pt>
                <c:pt idx="8">
                  <c:v>51</c:v>
                </c:pt>
                <c:pt idx="9">
                  <c:v>51</c:v>
                </c:pt>
                <c:pt idx="10">
                  <c:v>48</c:v>
                </c:pt>
                <c:pt idx="11">
                  <c:v>44</c:v>
                </c:pt>
                <c:pt idx="12">
                  <c:v>41</c:v>
                </c:pt>
                <c:pt idx="13">
                  <c:v>42</c:v>
                </c:pt>
                <c:pt idx="14">
                  <c:v>40</c:v>
                </c:pt>
                <c:pt idx="15">
                  <c:v>39</c:v>
                </c:pt>
                <c:pt idx="1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15-474F-806A-09D44ADDE79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Q4</c:v>
                </c:pt>
              </c:strCache>
            </c:strRef>
          </c:tx>
          <c:invertIfNegative val="0"/>
          <c:cat>
            <c:numRef>
              <c:f>Sheet1!$B$1:$R$1</c:f>
              <c:numCache>
                <c:formatCode>General</c:formatCode>
                <c:ptCount val="1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numCache>
            </c:numRef>
          </c:cat>
          <c:val>
            <c:numRef>
              <c:f>Sheet1!$B$5:$R$5</c:f>
              <c:numCache>
                <c:formatCode>General</c:formatCode>
                <c:ptCount val="17"/>
                <c:pt idx="0">
                  <c:v>40</c:v>
                </c:pt>
                <c:pt idx="1">
                  <c:v>43</c:v>
                </c:pt>
                <c:pt idx="2">
                  <c:v>50</c:v>
                </c:pt>
                <c:pt idx="3">
                  <c:v>52</c:v>
                </c:pt>
                <c:pt idx="4">
                  <c:v>52</c:v>
                </c:pt>
                <c:pt idx="5">
                  <c:v>54</c:v>
                </c:pt>
                <c:pt idx="6">
                  <c:v>46</c:v>
                </c:pt>
                <c:pt idx="7">
                  <c:v>51</c:v>
                </c:pt>
                <c:pt idx="8">
                  <c:v>53</c:v>
                </c:pt>
                <c:pt idx="9">
                  <c:v>51</c:v>
                </c:pt>
                <c:pt idx="10">
                  <c:v>46</c:v>
                </c:pt>
                <c:pt idx="11">
                  <c:v>43</c:v>
                </c:pt>
                <c:pt idx="12">
                  <c:v>44</c:v>
                </c:pt>
                <c:pt idx="13">
                  <c:v>41</c:v>
                </c:pt>
                <c:pt idx="14">
                  <c:v>40</c:v>
                </c:pt>
                <c:pt idx="15">
                  <c:v>39</c:v>
                </c:pt>
                <c:pt idx="1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15-474F-806A-09D44ADDE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39776"/>
        <c:axId val="42468096"/>
      </c:barChart>
      <c:catAx>
        <c:axId val="1453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468096"/>
        <c:crosses val="autoZero"/>
        <c:auto val="1"/>
        <c:lblAlgn val="ctr"/>
        <c:lblOffset val="100"/>
        <c:noMultiLvlLbl val="0"/>
      </c:catAx>
      <c:valAx>
        <c:axId val="4246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397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1FE9A-5F95-43E6-890B-5DCC3B9BF48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B833303-FB7E-4F6D-BF29-FE19787FEB58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文本蒐集─</a:t>
          </a:r>
          <a:endParaRPr lang="en-US" altLang="zh-TW" sz="1800" dirty="0">
            <a:latin typeface="微軟正黑體 Light" pitchFamily="34" charset="-120"/>
            <a:ea typeface="微軟正黑體 Light" pitchFamily="34" charset="-120"/>
          </a:endParaRPr>
        </a:p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費半</a:t>
          </a:r>
          <a:r>
            <a:rPr lang="en-US" altLang="zh-TW" sz="1800" dirty="0">
              <a:latin typeface="微軟正黑體 Light" pitchFamily="34" charset="-120"/>
              <a:ea typeface="微軟正黑體 Light" pitchFamily="34" charset="-120"/>
            </a:rPr>
            <a:t>30</a:t>
          </a:r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企業</a:t>
          </a:r>
        </a:p>
      </dgm:t>
    </dgm:pt>
    <dgm:pt modelId="{5DD31778-D0DA-421F-8D11-40188949109B}" type="parTrans" cxnId="{60283133-3B62-4640-A6CA-12A2F2B743A9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05797597-1DAD-44C7-92DB-C90FF8886EC7}" type="sibTrans" cxnId="{60283133-3B62-4640-A6CA-12A2F2B743A9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A5CD2FDC-9FF5-44A3-B377-7E9BA46A29DA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文本前處理─</a:t>
          </a:r>
          <a:endParaRPr lang="en-US" altLang="zh-TW" sz="1800" dirty="0">
            <a:latin typeface="微軟正黑體 Light" pitchFamily="34" charset="-120"/>
            <a:ea typeface="微軟正黑體 Light" pitchFamily="34" charset="-120"/>
          </a:endParaRPr>
        </a:p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詞性還原、斷詞</a:t>
          </a:r>
        </a:p>
      </dgm:t>
    </dgm:pt>
    <dgm:pt modelId="{C7415340-2959-4566-AD9A-D825EE0E4D55}" type="parTrans" cxnId="{9A0C9BDC-94B9-47AA-9F14-0F68173E58E2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DD7D9C22-6B63-400A-B031-E541F242A4F5}" type="sibTrans" cxnId="{9A0C9BDC-94B9-47AA-9F14-0F68173E58E2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730A9606-510E-4B00-8BED-856BEFD4C70A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狀態分類</a:t>
          </a:r>
          <a:r>
            <a:rPr lang="en-US" altLang="zh-TW" sz="1800" dirty="0">
              <a:latin typeface="微軟正黑體 Light" pitchFamily="34" charset="-120"/>
              <a:ea typeface="微軟正黑體 Light" pitchFamily="34" charset="-120"/>
            </a:rPr>
            <a:t>(Label)</a:t>
          </a:r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─</a:t>
          </a:r>
          <a:endParaRPr lang="en-US" altLang="zh-TW" sz="1800" dirty="0">
            <a:latin typeface="微軟正黑體 Light" pitchFamily="34" charset="-120"/>
            <a:ea typeface="微軟正黑體 Light" pitchFamily="34" charset="-120"/>
          </a:endParaRPr>
        </a:p>
        <a:p>
          <a:r>
            <a:rPr lang="en-US" altLang="zh-TW" sz="1800" dirty="0">
              <a:latin typeface="微軟正黑體 Light" pitchFamily="34" charset="-120"/>
              <a:ea typeface="微軟正黑體 Light" pitchFamily="34" charset="-120"/>
            </a:rPr>
            <a:t>Good/Bad/Neutral</a:t>
          </a:r>
          <a:endParaRPr lang="zh-TW" altLang="en-US" sz="1800" dirty="0">
            <a:latin typeface="微軟正黑體 Light" pitchFamily="34" charset="-120"/>
            <a:ea typeface="微軟正黑體 Light" pitchFamily="34" charset="-120"/>
          </a:endParaRPr>
        </a:p>
      </dgm:t>
    </dgm:pt>
    <dgm:pt modelId="{F5E5D6AB-AC75-4EFD-9819-D51320D3FD66}" type="parTrans" cxnId="{320A951B-9D42-4252-801B-B5FB980AC928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EC99F2A1-3F43-4BEC-8091-99EF92AD0594}" type="sibTrans" cxnId="{320A951B-9D42-4252-801B-B5FB980AC928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7198B394-F5D0-4BAB-985B-70F01851BD11}" type="pres">
      <dgm:prSet presAssocID="{B951FE9A-5F95-43E6-890B-5DCC3B9BF48A}" presName="Name0" presStyleCnt="0">
        <dgm:presLayoutVars>
          <dgm:dir/>
          <dgm:animLvl val="lvl"/>
          <dgm:resizeHandles val="exact"/>
        </dgm:presLayoutVars>
      </dgm:prSet>
      <dgm:spPr/>
    </dgm:pt>
    <dgm:pt modelId="{F67D01C3-2E79-4010-BBA1-5F4457BAF2A9}" type="pres">
      <dgm:prSet presAssocID="{2B833303-FB7E-4F6D-BF29-FE19787FEB5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F9FD34-D846-4591-A8CD-906EE3AA7241}" type="pres">
      <dgm:prSet presAssocID="{05797597-1DAD-44C7-92DB-C90FF8886EC7}" presName="parTxOnlySpace" presStyleCnt="0"/>
      <dgm:spPr/>
    </dgm:pt>
    <dgm:pt modelId="{1CE5AF31-1B75-4CEC-A0B8-54525B4E3B41}" type="pres">
      <dgm:prSet presAssocID="{A5CD2FDC-9FF5-44A3-B377-7E9BA46A29D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F40B868-1400-43E2-8692-A7EE292FE27E}" type="pres">
      <dgm:prSet presAssocID="{DD7D9C22-6B63-400A-B031-E541F242A4F5}" presName="parTxOnlySpace" presStyleCnt="0"/>
      <dgm:spPr/>
    </dgm:pt>
    <dgm:pt modelId="{33C3A500-E116-4866-A6E5-6E1BD08E02A4}" type="pres">
      <dgm:prSet presAssocID="{730A9606-510E-4B00-8BED-856BEFD4C70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33A1305-66CD-41FB-A7BE-CB962F5D4DDE}" type="presOf" srcId="{730A9606-510E-4B00-8BED-856BEFD4C70A}" destId="{33C3A500-E116-4866-A6E5-6E1BD08E02A4}" srcOrd="0" destOrd="0" presId="urn:microsoft.com/office/officeart/2005/8/layout/chevron1"/>
    <dgm:cxn modelId="{BDB7BE1A-983F-463E-BE82-162A2F3440EF}" type="presOf" srcId="{B951FE9A-5F95-43E6-890B-5DCC3B9BF48A}" destId="{7198B394-F5D0-4BAB-985B-70F01851BD11}" srcOrd="0" destOrd="0" presId="urn:microsoft.com/office/officeart/2005/8/layout/chevron1"/>
    <dgm:cxn modelId="{320A951B-9D42-4252-801B-B5FB980AC928}" srcId="{B951FE9A-5F95-43E6-890B-5DCC3B9BF48A}" destId="{730A9606-510E-4B00-8BED-856BEFD4C70A}" srcOrd="2" destOrd="0" parTransId="{F5E5D6AB-AC75-4EFD-9819-D51320D3FD66}" sibTransId="{EC99F2A1-3F43-4BEC-8091-99EF92AD0594}"/>
    <dgm:cxn modelId="{60283133-3B62-4640-A6CA-12A2F2B743A9}" srcId="{B951FE9A-5F95-43E6-890B-5DCC3B9BF48A}" destId="{2B833303-FB7E-4F6D-BF29-FE19787FEB58}" srcOrd="0" destOrd="0" parTransId="{5DD31778-D0DA-421F-8D11-40188949109B}" sibTransId="{05797597-1DAD-44C7-92DB-C90FF8886EC7}"/>
    <dgm:cxn modelId="{A49BB07C-89A1-4F99-B577-F3579EDEE067}" type="presOf" srcId="{2B833303-FB7E-4F6D-BF29-FE19787FEB58}" destId="{F67D01C3-2E79-4010-BBA1-5F4457BAF2A9}" srcOrd="0" destOrd="0" presId="urn:microsoft.com/office/officeart/2005/8/layout/chevron1"/>
    <dgm:cxn modelId="{1FD76AD7-AE93-492A-9E9E-AA4D08E93D80}" type="presOf" srcId="{A5CD2FDC-9FF5-44A3-B377-7E9BA46A29DA}" destId="{1CE5AF31-1B75-4CEC-A0B8-54525B4E3B41}" srcOrd="0" destOrd="0" presId="urn:microsoft.com/office/officeart/2005/8/layout/chevron1"/>
    <dgm:cxn modelId="{9A0C9BDC-94B9-47AA-9F14-0F68173E58E2}" srcId="{B951FE9A-5F95-43E6-890B-5DCC3B9BF48A}" destId="{A5CD2FDC-9FF5-44A3-B377-7E9BA46A29DA}" srcOrd="1" destOrd="0" parTransId="{C7415340-2959-4566-AD9A-D825EE0E4D55}" sibTransId="{DD7D9C22-6B63-400A-B031-E541F242A4F5}"/>
    <dgm:cxn modelId="{705D5DB6-099A-4E0A-852C-2E43DFE75757}" type="presParOf" srcId="{7198B394-F5D0-4BAB-985B-70F01851BD11}" destId="{F67D01C3-2E79-4010-BBA1-5F4457BAF2A9}" srcOrd="0" destOrd="0" presId="urn:microsoft.com/office/officeart/2005/8/layout/chevron1"/>
    <dgm:cxn modelId="{8DFCB5AB-5C52-4E10-8E28-FA7AC268D21E}" type="presParOf" srcId="{7198B394-F5D0-4BAB-985B-70F01851BD11}" destId="{4DF9FD34-D846-4591-A8CD-906EE3AA7241}" srcOrd="1" destOrd="0" presId="urn:microsoft.com/office/officeart/2005/8/layout/chevron1"/>
    <dgm:cxn modelId="{252F012A-8C80-4F02-9B59-6E694EE5E635}" type="presParOf" srcId="{7198B394-F5D0-4BAB-985B-70F01851BD11}" destId="{1CE5AF31-1B75-4CEC-A0B8-54525B4E3B41}" srcOrd="2" destOrd="0" presId="urn:microsoft.com/office/officeart/2005/8/layout/chevron1"/>
    <dgm:cxn modelId="{49BE75E3-1919-40BE-B2FC-01C05CBB2044}" type="presParOf" srcId="{7198B394-F5D0-4BAB-985B-70F01851BD11}" destId="{4F40B868-1400-43E2-8692-A7EE292FE27E}" srcOrd="3" destOrd="0" presId="urn:microsoft.com/office/officeart/2005/8/layout/chevron1"/>
    <dgm:cxn modelId="{FA313184-A904-4F87-AFCC-D682A4125C26}" type="presParOf" srcId="{7198B394-F5D0-4BAB-985B-70F01851BD11}" destId="{33C3A500-E116-4866-A6E5-6E1BD08E02A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CE333-72B3-4784-8566-A4E40B03F4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B9083E-C783-43F9-8E5F-4EBC4CE80F5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統計檢定─</a:t>
          </a:r>
          <a:endParaRPr lang="en-US" altLang="zh-TW" sz="1800" dirty="0">
            <a:latin typeface="微軟正黑體 Light" pitchFamily="34" charset="-120"/>
            <a:ea typeface="微軟正黑體 Light" pitchFamily="34" charset="-120"/>
          </a:endParaRPr>
        </a:p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將詞按分類檢視合理性</a:t>
          </a:r>
        </a:p>
      </dgm:t>
    </dgm:pt>
    <dgm:pt modelId="{714417CD-4E63-4E53-A104-BDF26F388C52}" type="parTrans" cxnId="{966817AB-AD12-4F8B-AD28-9F822B54BD36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0876F74B-16BA-4A07-B101-49F296BF26D2}" type="sibTrans" cxnId="{966817AB-AD12-4F8B-AD28-9F822B54BD36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D561C2BC-B2F8-4ACB-A35A-FABE119CDF64}">
      <dgm:prSet phldrT="[文字]" custT="1"/>
      <dgm:spPr/>
      <dgm:t>
        <a:bodyPr/>
        <a:lstStyle/>
        <a:p>
          <a:r>
            <a:rPr lang="zh-TW" altLang="en-US" sz="1800" dirty="0">
              <a:latin typeface="微軟正黑體 Light" pitchFamily="34" charset="-120"/>
              <a:ea typeface="微軟正黑體 Light" pitchFamily="34" charset="-120"/>
            </a:rPr>
            <a:t>建構機器學習預測模型</a:t>
          </a:r>
          <a:endParaRPr lang="en-US" altLang="zh-TW" sz="1800" dirty="0">
            <a:latin typeface="微軟正黑體 Light" pitchFamily="34" charset="-120"/>
            <a:ea typeface="微軟正黑體 Light" pitchFamily="34" charset="-120"/>
          </a:endParaRPr>
        </a:p>
      </dgm:t>
    </dgm:pt>
    <dgm:pt modelId="{F1C94D5E-10BE-4E68-A0B7-1AA41C1AC411}" type="parTrans" cxnId="{ECCADCD2-AC0F-445F-9579-90AA3481B631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178CB373-FA06-4310-90FB-869692700805}" type="sibTrans" cxnId="{ECCADCD2-AC0F-445F-9579-90AA3481B631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A0FE4B0A-9474-47E1-A9E4-9791C91452D7}">
      <dgm:prSet phldrT="[文字]" custT="1"/>
      <dgm:spPr/>
      <dgm:t>
        <a:bodyPr/>
        <a:lstStyle/>
        <a:p>
          <a:r>
            <a:rPr lang="zh-TW" altLang="en-US" sz="2000" dirty="0">
              <a:latin typeface="微軟正黑體 Light" pitchFamily="34" charset="-120"/>
              <a:ea typeface="微軟正黑體 Light" pitchFamily="34" charset="-120"/>
            </a:rPr>
            <a:t>投資組合回測</a:t>
          </a:r>
        </a:p>
      </dgm:t>
    </dgm:pt>
    <dgm:pt modelId="{F3D3040E-866D-41C3-8B1D-50BC2B368893}" type="parTrans" cxnId="{5B063C08-2EA8-4284-BC6E-D6320C82BEB8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75706DF4-F3BF-40BB-B041-869E617BA65D}" type="sibTrans" cxnId="{5B063C08-2EA8-4284-BC6E-D6320C82BEB8}">
      <dgm:prSet/>
      <dgm:spPr/>
      <dgm:t>
        <a:bodyPr/>
        <a:lstStyle/>
        <a:p>
          <a:endParaRPr lang="zh-TW" altLang="en-US">
            <a:latin typeface="微軟正黑體 Light" pitchFamily="34" charset="-120"/>
            <a:ea typeface="微軟正黑體 Light" pitchFamily="34" charset="-120"/>
          </a:endParaRPr>
        </a:p>
      </dgm:t>
    </dgm:pt>
    <dgm:pt modelId="{7F74A01C-1747-459A-9DD3-1E697CF3689F}" type="pres">
      <dgm:prSet presAssocID="{D9BCE333-72B3-4784-8566-A4E40B03F435}" presName="Name0" presStyleCnt="0">
        <dgm:presLayoutVars>
          <dgm:dir/>
          <dgm:animLvl val="lvl"/>
          <dgm:resizeHandles val="exact"/>
        </dgm:presLayoutVars>
      </dgm:prSet>
      <dgm:spPr/>
    </dgm:pt>
    <dgm:pt modelId="{ABE91E78-7DFE-4CC8-A20E-27367E2FD526}" type="pres">
      <dgm:prSet presAssocID="{41B9083E-C783-43F9-8E5F-4EBC4CE80F5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2FD424-9237-4C4B-942D-21BA106623FC}" type="pres">
      <dgm:prSet presAssocID="{0876F74B-16BA-4A07-B101-49F296BF26D2}" presName="parTxOnlySpace" presStyleCnt="0"/>
      <dgm:spPr/>
    </dgm:pt>
    <dgm:pt modelId="{9E360E07-5E09-4A83-BBA4-38CBDA06166D}" type="pres">
      <dgm:prSet presAssocID="{D561C2BC-B2F8-4ACB-A35A-FABE119CDF6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0F2A592-06B4-4FAD-BF72-C2CA398BE808}" type="pres">
      <dgm:prSet presAssocID="{178CB373-FA06-4310-90FB-869692700805}" presName="parTxOnlySpace" presStyleCnt="0"/>
      <dgm:spPr/>
    </dgm:pt>
    <dgm:pt modelId="{A48DC902-D416-4783-B74B-97F897ACD4AB}" type="pres">
      <dgm:prSet presAssocID="{A0FE4B0A-9474-47E1-A9E4-9791C91452D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063C08-2EA8-4284-BC6E-D6320C82BEB8}" srcId="{D9BCE333-72B3-4784-8566-A4E40B03F435}" destId="{A0FE4B0A-9474-47E1-A9E4-9791C91452D7}" srcOrd="2" destOrd="0" parTransId="{F3D3040E-866D-41C3-8B1D-50BC2B368893}" sibTransId="{75706DF4-F3BF-40BB-B041-869E617BA65D}"/>
    <dgm:cxn modelId="{97B2EC21-0723-4AED-8408-C2106FD1580D}" type="presOf" srcId="{D561C2BC-B2F8-4ACB-A35A-FABE119CDF64}" destId="{9E360E07-5E09-4A83-BBA4-38CBDA06166D}" srcOrd="0" destOrd="0" presId="urn:microsoft.com/office/officeart/2005/8/layout/chevron1"/>
    <dgm:cxn modelId="{966817AB-AD12-4F8B-AD28-9F822B54BD36}" srcId="{D9BCE333-72B3-4784-8566-A4E40B03F435}" destId="{41B9083E-C783-43F9-8E5F-4EBC4CE80F54}" srcOrd="0" destOrd="0" parTransId="{714417CD-4E63-4E53-A104-BDF26F388C52}" sibTransId="{0876F74B-16BA-4A07-B101-49F296BF26D2}"/>
    <dgm:cxn modelId="{ED8131BE-E7D6-45A5-ABA5-076451519D7F}" type="presOf" srcId="{D9BCE333-72B3-4784-8566-A4E40B03F435}" destId="{7F74A01C-1747-459A-9DD3-1E697CF3689F}" srcOrd="0" destOrd="0" presId="urn:microsoft.com/office/officeart/2005/8/layout/chevron1"/>
    <dgm:cxn modelId="{ECCADCD2-AC0F-445F-9579-90AA3481B631}" srcId="{D9BCE333-72B3-4784-8566-A4E40B03F435}" destId="{D561C2BC-B2F8-4ACB-A35A-FABE119CDF64}" srcOrd="1" destOrd="0" parTransId="{F1C94D5E-10BE-4E68-A0B7-1AA41C1AC411}" sibTransId="{178CB373-FA06-4310-90FB-869692700805}"/>
    <dgm:cxn modelId="{4A6F71D3-A0C4-48D9-8BC8-4597F3212BF0}" type="presOf" srcId="{A0FE4B0A-9474-47E1-A9E4-9791C91452D7}" destId="{A48DC902-D416-4783-B74B-97F897ACD4AB}" srcOrd="0" destOrd="0" presId="urn:microsoft.com/office/officeart/2005/8/layout/chevron1"/>
    <dgm:cxn modelId="{115360DA-B991-47A2-9109-1ADBE630DF59}" type="presOf" srcId="{41B9083E-C783-43F9-8E5F-4EBC4CE80F54}" destId="{ABE91E78-7DFE-4CC8-A20E-27367E2FD526}" srcOrd="0" destOrd="0" presId="urn:microsoft.com/office/officeart/2005/8/layout/chevron1"/>
    <dgm:cxn modelId="{30E12E4A-D991-425A-ADAC-8BB2F1A36F3B}" type="presParOf" srcId="{7F74A01C-1747-459A-9DD3-1E697CF3689F}" destId="{ABE91E78-7DFE-4CC8-A20E-27367E2FD526}" srcOrd="0" destOrd="0" presId="urn:microsoft.com/office/officeart/2005/8/layout/chevron1"/>
    <dgm:cxn modelId="{BE5DBBC6-A23B-41C9-88AC-2DA2C8B1A1CA}" type="presParOf" srcId="{7F74A01C-1747-459A-9DD3-1E697CF3689F}" destId="{332FD424-9237-4C4B-942D-21BA106623FC}" srcOrd="1" destOrd="0" presId="urn:microsoft.com/office/officeart/2005/8/layout/chevron1"/>
    <dgm:cxn modelId="{511EDCD6-DDBF-46EF-A176-577EDA38CA2D}" type="presParOf" srcId="{7F74A01C-1747-459A-9DD3-1E697CF3689F}" destId="{9E360E07-5E09-4A83-BBA4-38CBDA06166D}" srcOrd="2" destOrd="0" presId="urn:microsoft.com/office/officeart/2005/8/layout/chevron1"/>
    <dgm:cxn modelId="{7789C4C8-E233-464B-8B20-9696BF952522}" type="presParOf" srcId="{7F74A01C-1747-459A-9DD3-1E697CF3689F}" destId="{70F2A592-06B4-4FAD-BF72-C2CA398BE808}" srcOrd="3" destOrd="0" presId="urn:microsoft.com/office/officeart/2005/8/layout/chevron1"/>
    <dgm:cxn modelId="{6CBF7BDD-B454-4165-A1FB-89331BECAABD}" type="presParOf" srcId="{7F74A01C-1747-459A-9DD3-1E697CF3689F}" destId="{A48DC902-D416-4783-B74B-97F897ACD4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D01C3-2E79-4010-BBA1-5F4457BAF2A9}">
      <dsp:nvSpPr>
        <dsp:cNvPr id="0" name=""/>
        <dsp:cNvSpPr/>
      </dsp:nvSpPr>
      <dsp:spPr>
        <a:xfrm>
          <a:off x="3368" y="1888630"/>
          <a:ext cx="4103516" cy="164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文本蒐集─</a:t>
          </a:r>
          <a:endParaRPr lang="en-US" altLang="zh-TW" sz="1800" kern="1200" dirty="0">
            <a:latin typeface="微軟正黑體 Light" pitchFamily="34" charset="-120"/>
            <a:ea typeface="微軟正黑體 Light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費半</a:t>
          </a:r>
          <a:r>
            <a:rPr lang="en-US" altLang="zh-TW" sz="1800" kern="1200" dirty="0">
              <a:latin typeface="微軟正黑體 Light" pitchFamily="34" charset="-120"/>
              <a:ea typeface="微軟正黑體 Light" pitchFamily="34" charset="-120"/>
            </a:rPr>
            <a:t>30</a:t>
          </a: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企業</a:t>
          </a:r>
        </a:p>
      </dsp:txBody>
      <dsp:txXfrm>
        <a:off x="824071" y="1888630"/>
        <a:ext cx="2462110" cy="1641406"/>
      </dsp:txXfrm>
    </dsp:sp>
    <dsp:sp modelId="{1CE5AF31-1B75-4CEC-A0B8-54525B4E3B41}">
      <dsp:nvSpPr>
        <dsp:cNvPr id="0" name=""/>
        <dsp:cNvSpPr/>
      </dsp:nvSpPr>
      <dsp:spPr>
        <a:xfrm>
          <a:off x="3696532" y="1888630"/>
          <a:ext cx="4103516" cy="164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文本前處理─</a:t>
          </a:r>
          <a:endParaRPr lang="en-US" altLang="zh-TW" sz="1800" kern="1200" dirty="0">
            <a:latin typeface="微軟正黑體 Light" pitchFamily="34" charset="-120"/>
            <a:ea typeface="微軟正黑體 Light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詞性還原、斷詞</a:t>
          </a:r>
        </a:p>
      </dsp:txBody>
      <dsp:txXfrm>
        <a:off x="4517235" y="1888630"/>
        <a:ext cx="2462110" cy="1641406"/>
      </dsp:txXfrm>
    </dsp:sp>
    <dsp:sp modelId="{33C3A500-E116-4866-A6E5-6E1BD08E02A4}">
      <dsp:nvSpPr>
        <dsp:cNvPr id="0" name=""/>
        <dsp:cNvSpPr/>
      </dsp:nvSpPr>
      <dsp:spPr>
        <a:xfrm>
          <a:off x="7389697" y="1888630"/>
          <a:ext cx="4103516" cy="164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狀態分類</a:t>
          </a:r>
          <a:r>
            <a:rPr lang="en-US" altLang="zh-TW" sz="1800" kern="1200" dirty="0">
              <a:latin typeface="微軟正黑體 Light" pitchFamily="34" charset="-120"/>
              <a:ea typeface="微軟正黑體 Light" pitchFamily="34" charset="-120"/>
            </a:rPr>
            <a:t>(Label)</a:t>
          </a: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─</a:t>
          </a:r>
          <a:endParaRPr lang="en-US" altLang="zh-TW" sz="1800" kern="1200" dirty="0">
            <a:latin typeface="微軟正黑體 Light" pitchFamily="34" charset="-120"/>
            <a:ea typeface="微軟正黑體 Light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 Light" pitchFamily="34" charset="-120"/>
              <a:ea typeface="微軟正黑體 Light" pitchFamily="34" charset="-120"/>
            </a:rPr>
            <a:t>Good/Bad/Neutral</a:t>
          </a:r>
          <a:endParaRPr lang="zh-TW" altLang="en-US" sz="1800" kern="1200" dirty="0">
            <a:latin typeface="微軟正黑體 Light" pitchFamily="34" charset="-120"/>
            <a:ea typeface="微軟正黑體 Light" pitchFamily="34" charset="-120"/>
          </a:endParaRPr>
        </a:p>
      </dsp:txBody>
      <dsp:txXfrm>
        <a:off x="8210400" y="1888630"/>
        <a:ext cx="2462110" cy="164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91E78-7DFE-4CC8-A20E-27367E2FD526}">
      <dsp:nvSpPr>
        <dsp:cNvPr id="0" name=""/>
        <dsp:cNvSpPr/>
      </dsp:nvSpPr>
      <dsp:spPr>
        <a:xfrm>
          <a:off x="3404" y="1879783"/>
          <a:ext cx="4147751" cy="16591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統計檢定─</a:t>
          </a:r>
          <a:endParaRPr lang="en-US" altLang="zh-TW" sz="1800" kern="1200" dirty="0">
            <a:latin typeface="微軟正黑體 Light" pitchFamily="34" charset="-120"/>
            <a:ea typeface="微軟正黑體 Light" pitchFamily="34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將詞按分類檢視合理性</a:t>
          </a:r>
        </a:p>
      </dsp:txBody>
      <dsp:txXfrm>
        <a:off x="832954" y="1879783"/>
        <a:ext cx="2488651" cy="1659100"/>
      </dsp:txXfrm>
    </dsp:sp>
    <dsp:sp modelId="{9E360E07-5E09-4A83-BBA4-38CBDA06166D}">
      <dsp:nvSpPr>
        <dsp:cNvPr id="0" name=""/>
        <dsp:cNvSpPr/>
      </dsp:nvSpPr>
      <dsp:spPr>
        <a:xfrm>
          <a:off x="3736381" y="1879783"/>
          <a:ext cx="4147751" cy="16591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 Light" pitchFamily="34" charset="-120"/>
              <a:ea typeface="微軟正黑體 Light" pitchFamily="34" charset="-120"/>
            </a:rPr>
            <a:t>建構機器學習預測模型</a:t>
          </a:r>
          <a:endParaRPr lang="en-US" altLang="zh-TW" sz="1800" kern="1200" dirty="0">
            <a:latin typeface="微軟正黑體 Light" pitchFamily="34" charset="-120"/>
            <a:ea typeface="微軟正黑體 Light" pitchFamily="34" charset="-120"/>
          </a:endParaRPr>
        </a:p>
      </dsp:txBody>
      <dsp:txXfrm>
        <a:off x="4565931" y="1879783"/>
        <a:ext cx="2488651" cy="1659100"/>
      </dsp:txXfrm>
    </dsp:sp>
    <dsp:sp modelId="{A48DC902-D416-4783-B74B-97F897ACD4AB}">
      <dsp:nvSpPr>
        <dsp:cNvPr id="0" name=""/>
        <dsp:cNvSpPr/>
      </dsp:nvSpPr>
      <dsp:spPr>
        <a:xfrm>
          <a:off x="7469357" y="1879783"/>
          <a:ext cx="4147751" cy="16591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 Light" pitchFamily="34" charset="-120"/>
              <a:ea typeface="微軟正黑體 Light" pitchFamily="34" charset="-120"/>
            </a:rPr>
            <a:t>投資組合回測</a:t>
          </a:r>
        </a:p>
      </dsp:txBody>
      <dsp:txXfrm>
        <a:off x="8298907" y="1879783"/>
        <a:ext cx="2488651" cy="165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3C4A0-9B43-47A4-8926-546B1B9D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C6F1E2-3A37-4792-A25A-60B5B6D4E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2DBDC7-11D0-4D45-BD29-CED18F72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D6A8A-3C4D-4973-A596-34D7C60A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BC975A-789C-49FD-A070-D9151CF8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04CF0-8B4B-4245-9F21-A043DCC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79820C-3509-4229-8D20-2C40A351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7375F-34CE-47D0-B590-DB32D6E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048DF-4BD2-4DAC-8214-3DE5C6A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D59F4-939F-4C61-B27D-36C3D366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12BF73-002B-44EB-B8D4-748966097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EF21B2-1E1A-4897-9544-DCD71AEC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BD993-BDFE-4908-9C59-097E607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26EE4-3833-407F-A1B5-0D6703A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07644-BB66-431A-BA73-AE4FCF4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B2D67-13DE-4B83-8CFD-9BA35888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8697A-D1E5-4FB0-955D-BD4EFEB3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A4818-674D-41F2-88F1-38134D31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DB4D0-81F4-454F-89A8-62169C3E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93B30-B7EC-41A9-8D11-6E534BD2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7F30B-3F75-44BE-8432-9EB5235F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868AE5-4E00-4F81-9080-86F184F5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02B70-D0B9-4C60-81E4-DA56CD5A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C21BF-229D-41ED-A412-E4951514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190D0-9852-4B6A-8E6A-40CF246F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E12CD-0799-4FB0-9653-C5B02A3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4954E-CEE8-452D-8984-C719DEF9D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BF54CF-277E-4BCD-86DD-646D75DB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5C97D4-4A08-44A2-BF91-097F95FA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461903-5CB8-4DF2-887A-41727B03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25D67C-96F3-478F-A298-82989E42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03AC5-FC34-473F-AC6C-C1BEF4A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912374-57A7-491A-A7D7-4FE7C87A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66C8B3-A7FA-44A4-A076-620F6284E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C61124-3A86-4F06-B66D-E6130019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E2C032-5231-4599-A43B-E6E3DB3E6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8136E5-29DC-4815-9599-50902537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C91208-6FAF-4649-9880-03B1DF90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9AAEFE-BF28-47BB-B8B1-DFF92A76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26935-79F6-4C9B-9CD3-470CEC3B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35775F-86AD-486C-9EEF-BE3AE6AD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6A8DA-478F-4813-BB93-FEF174FE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DDDB6-E180-4E1B-B2F0-BBC441F9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CF224-7FA8-44EB-9B0A-7A7E608C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647BC8-0872-4C7E-9673-7E4C15C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20DC97-C0FE-4733-99CB-6A407297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0BA52-AED5-4EE1-9AD4-6F186564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D7F00-ED21-4153-A839-B5AD914A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221B28-969E-4919-A533-E127580F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90612A-53F4-4B5C-A266-5F69B59F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828932-18CF-409A-B3A7-3530A0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D2338-5CD0-41C8-A305-F16AA7D7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5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53EE-7B2F-4D5C-9C22-1FA1724C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74BF52-FA3E-4402-9EF7-A0F0B202D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53960-943E-4D26-9753-222B3ADB1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00DF9-00C3-4684-9E80-A578302C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FF34F5-37A4-4101-980A-F0F6451B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80165-EA5A-43E9-B90D-98D276E2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EBA597-8442-4318-81A5-E16206F6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F2E44D-6217-4966-B08E-1F01E607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D34A5-1BB6-4BAD-9E7E-FFF426DDD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02A0-5C3F-469F-86C0-D5C0E54B4D50}" type="datetimeFigureOut">
              <a:rPr lang="zh-TW" altLang="en-US" smtClean="0"/>
              <a:pPr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3BCB3-F68B-4791-993A-67D2ACEE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85C2E-0DF4-46AA-A29B-26A8C6A1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CA6F-5339-46D9-A17C-C6D11E2983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55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FBB5C-943C-4C75-A70D-178DEE13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1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以法說會逐字稿</a:t>
            </a:r>
            <a:b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</a:b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建立半導體投資組合</a:t>
            </a:r>
          </a:p>
        </p:txBody>
      </p:sp>
    </p:spTree>
    <p:extLst>
      <p:ext uri="{BB962C8B-B14F-4D97-AF65-F5344CB8AC3E}">
        <p14:creationId xmlns:p14="http://schemas.microsoft.com/office/powerpoint/2010/main" val="377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E15B-174C-4A18-8C9C-95C5F1A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0" y="205327"/>
            <a:ext cx="11220935" cy="1325563"/>
          </a:xfrm>
        </p:spPr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狀態分類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(Label)</a:t>
            </a: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─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Good/Neutral/Bad</a:t>
            </a:r>
            <a:endParaRPr lang="zh-TW" altLang="en-US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A5A617-2110-4682-B414-7F3B14AF524A}"/>
              </a:ext>
            </a:extLst>
          </p:cNvPr>
          <p:cNvSpPr txBox="1"/>
          <p:nvPr/>
        </p:nvSpPr>
        <p:spPr>
          <a:xfrm>
            <a:off x="629575" y="1272205"/>
            <a:ext cx="9978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隨機亂數抽取不同法說會之段落，並以個人主觀之方式給予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Good/Neutral/Bad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之標記，之後針對各字詞檢視是否在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Good/Bad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狀態差異顯著下具合理性，若為不具合理性之字詞則反視原段落之該詞前文是否有否定詞，若有則改變該詞為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non-_____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。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FE681B-AA34-804F-9F08-360778B8C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132" y="2981461"/>
            <a:ext cx="5652868" cy="242316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792A0DC-6A66-E548-AFF9-2257F2B3E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1617" y="2798326"/>
            <a:ext cx="6026788" cy="25532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C0C196-F9E4-B645-8B86-B6633768C0CB}"/>
              </a:ext>
            </a:extLst>
          </p:cNvPr>
          <p:cNvSpPr txBox="1"/>
          <p:nvPr/>
        </p:nvSpPr>
        <p:spPr>
          <a:xfrm>
            <a:off x="2355166" y="2558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Good </a:t>
            </a:r>
            <a:r>
              <a:rPr kumimoji="1" lang="zh-TW" altLang="en-US" dirty="0"/>
              <a:t>範例字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D3899E-54C4-8243-978E-DE99EC69F2D2}"/>
              </a:ext>
            </a:extLst>
          </p:cNvPr>
          <p:cNvSpPr txBox="1"/>
          <p:nvPr/>
        </p:nvSpPr>
        <p:spPr>
          <a:xfrm>
            <a:off x="7970611" y="25058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Bad </a:t>
            </a:r>
            <a:r>
              <a:rPr kumimoji="1" lang="zh-TW" altLang="en-US" dirty="0"/>
              <a:t>範例字</a:t>
            </a:r>
          </a:p>
        </p:txBody>
      </p:sp>
    </p:spTree>
    <p:extLst>
      <p:ext uri="{BB962C8B-B14F-4D97-AF65-F5344CB8AC3E}">
        <p14:creationId xmlns:p14="http://schemas.microsoft.com/office/powerpoint/2010/main" val="20591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BERT model (base-cased)</a:t>
            </a:r>
            <a:endParaRPr lang="zh-TW" altLang="en-US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訓練集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: 1542</a:t>
            </a: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段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(pos:642, neu:575, neg:325)</a:t>
            </a: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樣本外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:pos: 20/83, </a:t>
            </a:r>
            <a:r>
              <a:rPr lang="en-US" altLang="zh-TW" dirty="0" err="1">
                <a:latin typeface="微軟正黑體 Light" pitchFamily="34" charset="-120"/>
                <a:ea typeface="微軟正黑體 Light" pitchFamily="34" charset="-120"/>
              </a:rPr>
              <a:t>neu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: 44/136, </a:t>
            </a:r>
            <a:r>
              <a:rPr lang="en-US" altLang="zh-TW" dirty="0" err="1">
                <a:latin typeface="微軟正黑體 Light" pitchFamily="34" charset="-120"/>
                <a:ea typeface="微軟正黑體 Light" pitchFamily="34" charset="-120"/>
              </a:rPr>
              <a:t>neg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: 61/81</a:t>
            </a: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投資組合回測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初始資金為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30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萬，平均持有當時費半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30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所有成分股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若模型判別文本分數情緒總和低於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-0.25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則該公司剔除於該季投資組合，直至下次法說會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若該公司已被排除在費半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30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指數之外，則剔除該公司於投資組合中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總文本數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: 3081 (non-neg:2515, neg:566)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，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2004/12/31 – 2022/06/01</a:t>
            </a: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DD3CB7-8276-C94B-AF66-48731C4774DE}"/>
              </a:ext>
            </a:extLst>
          </p:cNvPr>
          <p:cNvSpPr txBox="1"/>
          <p:nvPr/>
        </p:nvSpPr>
        <p:spPr>
          <a:xfrm>
            <a:off x="1008505" y="6176963"/>
            <a:ext cx="37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投組各項數值回測</a:t>
            </a:r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85E9E308-B7D7-2C4E-9EFA-11EB07E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404" y="3608562"/>
            <a:ext cx="5033475" cy="2568401"/>
          </a:xfrm>
          <a:prstGeom prst="rect">
            <a:avLst/>
          </a:prstGeom>
        </p:spPr>
      </p:pic>
      <p:pic>
        <p:nvPicPr>
          <p:cNvPr id="14" name="圖片 13" descr="一張含有 桌 的圖片&#10;&#10;自動產生的描述">
            <a:extLst>
              <a:ext uri="{FF2B5EF4-FFF2-40B4-BE49-F238E27FC236}">
                <a16:creationId xmlns:a16="http://schemas.microsoft.com/office/drawing/2014/main" id="{565D1D05-F4A5-434E-852E-DCE96B0CD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4818" y="3562262"/>
            <a:ext cx="5225876" cy="25684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1951A7-0D66-4648-97BC-38AD2239B6CA}"/>
              </a:ext>
            </a:extLst>
          </p:cNvPr>
          <p:cNvSpPr txBox="1"/>
          <p:nvPr/>
        </p:nvSpPr>
        <p:spPr>
          <a:xfrm>
            <a:off x="6979052" y="6176963"/>
            <a:ext cx="37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費半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各項數值回測</a:t>
            </a:r>
          </a:p>
        </p:txBody>
      </p:sp>
    </p:spTree>
    <p:extLst>
      <p:ext uri="{BB962C8B-B14F-4D97-AF65-F5344CB8AC3E}">
        <p14:creationId xmlns:p14="http://schemas.microsoft.com/office/powerpoint/2010/main" val="30818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6C9B9B5-9A05-8546-A7A8-ED7116EA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0711" y="176709"/>
            <a:ext cx="8910577" cy="65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8300"/>
            <a:ext cx="10515600" cy="45983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該投組交易方式能降低波動度，提升夏普值</a:t>
            </a: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能反應產業實體經濟，然而不能完全反應總體經濟狀況</a:t>
            </a: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法說會屬於落後資訊，並不能完全避免跌勢</a:t>
            </a:r>
            <a:b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</a:b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可以搭配其他量化資訊做參考，改進投組表現</a:t>
            </a: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0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改善目標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8300"/>
            <a:ext cx="10515600" cy="45983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嘗試更多種類模型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(</a:t>
            </a:r>
            <a:r>
              <a:rPr lang="en-US" altLang="zh-TW" dirty="0" err="1">
                <a:latin typeface="微軟正黑體 Light" pitchFamily="34" charset="-120"/>
                <a:ea typeface="微軟正黑體 Light" pitchFamily="34" charset="-120"/>
              </a:rPr>
              <a:t>XLNet</a:t>
            </a: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ELECTRA……..)</a:t>
            </a: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加入更多其他量化數據一同參考</a:t>
            </a: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擴增標註文本數量</a:t>
            </a:r>
            <a:b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</a:b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嘗試不同投資交易及調整不同參數方式</a:t>
            </a:r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E15B-174C-4A18-8C9C-95C5F1A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0532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建置流程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3C2C0B5C-0507-4B13-8016-F5C82108D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390368"/>
              </p:ext>
            </p:extLst>
          </p:nvPr>
        </p:nvGraphicFramePr>
        <p:xfrm>
          <a:off x="347709" y="-469941"/>
          <a:ext cx="114965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B83AB312-F1EE-4A42-B2ED-E2214DCBA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99994"/>
              </p:ext>
            </p:extLst>
          </p:nvPr>
        </p:nvGraphicFramePr>
        <p:xfrm>
          <a:off x="347709" y="1946994"/>
          <a:ext cx="11620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42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資料 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– </a:t>
            </a: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歷史費半企業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009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期間：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2005/Q3 – 2021/Q4</a:t>
            </a:r>
          </a:p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總公司數：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63</a:t>
            </a:r>
          </a:p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總文本數：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3081</a:t>
            </a:r>
            <a:endParaRPr lang="zh-TW" altLang="en-US" sz="2000" dirty="0">
              <a:latin typeface="微軟正黑體 Light" pitchFamily="34" charset="-120"/>
              <a:ea typeface="微軟正黑體 Light" pitchFamily="34" charset="-120"/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85199"/>
              </p:ext>
            </p:extLst>
          </p:nvPr>
        </p:nvGraphicFramePr>
        <p:xfrm>
          <a:off x="295421" y="3097457"/>
          <a:ext cx="11646997" cy="355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61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8914" y="295676"/>
            <a:ext cx="5909841" cy="1325563"/>
          </a:xfrm>
        </p:spPr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資料 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– </a:t>
            </a:r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歷史費半企業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81092"/>
              </p:ext>
            </p:extLst>
          </p:nvPr>
        </p:nvGraphicFramePr>
        <p:xfrm>
          <a:off x="1069146" y="2208628"/>
          <a:ext cx="10181444" cy="3991591"/>
        </p:xfrm>
        <a:graphic>
          <a:graphicData uri="http://schemas.openxmlformats.org/drawingml/2006/table">
            <a:tbl>
              <a:tblPr/>
              <a:tblGrid>
                <a:gridCol w="88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662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2011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2012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2013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2014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2020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INFN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INTC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MU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95B3D7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NSM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DBE5F1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NXPI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ON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QRVO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STM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SWKS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6091"/>
                          </a:solidFill>
                          <a:latin typeface="新細明體"/>
                        </a:rPr>
                        <a:t>TXN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2828" y="463000"/>
          <a:ext cx="10405640" cy="6068334"/>
        </p:xfrm>
        <a:graphic>
          <a:graphicData uri="http://schemas.openxmlformats.org/drawingml/2006/table">
            <a:tbl>
              <a:tblPr/>
              <a:tblGrid>
                <a:gridCol w="90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39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ADI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ALTR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AMD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ARMH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ATHR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ATML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AVGO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BRCM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CAVM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CRUS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CY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FSL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HITT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IDCC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IDTI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IFNNY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IPHI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LLTC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LSCC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MCHP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MLNX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MPWR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MRVL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MSCC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MSI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MXIM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NETL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NVDA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NVLS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POWI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QCOM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RFMD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SIMO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SLAB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SMTC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SNDK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SPRD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9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XLNX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3478" marR="3478" marT="3478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86106" y="282895"/>
          <a:ext cx="10422355" cy="156568"/>
        </p:xfrm>
        <a:graphic>
          <a:graphicData uri="http://schemas.openxmlformats.org/drawingml/2006/table">
            <a:tbl>
              <a:tblPr/>
              <a:tblGrid>
                <a:gridCol w="90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48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656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2011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2012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2013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2014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2020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7160" y="1483293"/>
          <a:ext cx="11019097" cy="4431375"/>
        </p:xfrm>
        <a:graphic>
          <a:graphicData uri="http://schemas.openxmlformats.org/drawingml/2006/table">
            <a:tbl>
              <a:tblPr/>
              <a:tblGrid>
                <a:gridCol w="95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89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AMAT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ASML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BRKS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CCMP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CREE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ENTG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KLAC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LRCX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LSI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MKSI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RBCN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SUNEQ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TSM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VECO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latin typeface="新細明體"/>
                        </a:rPr>
                        <a:t>TER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5593" y="1099595"/>
          <a:ext cx="11030660" cy="346880"/>
        </p:xfrm>
        <a:graphic>
          <a:graphicData uri="http://schemas.openxmlformats.org/drawingml/2006/table">
            <a:tbl>
              <a:tblPr/>
              <a:tblGrid>
                <a:gridCol w="95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68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2009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2011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2012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2013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2014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2015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2016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2017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2018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2019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2020</a:t>
                      </a:r>
                    </a:p>
                  </a:txBody>
                  <a:tcPr marL="5799" marR="5799" marT="5799" marB="0" anchor="ctr">
                    <a:lnL>
                      <a:noFill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E15B-174C-4A18-8C9C-95C5F1A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0532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文本蒐集─爬蟲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(Web Crawler)</a:t>
            </a:r>
            <a:endParaRPr lang="zh-TW" altLang="en-US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E7F1A6-6525-41C7-B463-8A8A30E8DC6D}"/>
              </a:ext>
            </a:extLst>
          </p:cNvPr>
          <p:cNvSpPr txBox="1"/>
          <p:nvPr/>
        </p:nvSpPr>
        <p:spPr>
          <a:xfrm>
            <a:off x="988819" y="1530890"/>
            <a:ext cx="101294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資料來源：</a:t>
            </a:r>
            <a:r>
              <a:rPr lang="en-US" altLang="zh-TW" sz="2000" dirty="0" err="1">
                <a:latin typeface="微軟正黑體 Light" pitchFamily="34" charset="-120"/>
                <a:ea typeface="微軟正黑體 Light" pitchFamily="34" charset="-120"/>
              </a:rPr>
              <a:t>SeekingAlpha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Bloomberg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資料庫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使用套件：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python Selenium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+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Requests</a:t>
            </a:r>
            <a:endParaRPr lang="en-US" altLang="zh-TW" sz="2000" dirty="0">
              <a:solidFill>
                <a:srgbClr val="00B0F0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方法：因若需查閱一年以前之法說會文本需使用付費會員，故不能直接透過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request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方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式分析前端網頁代碼，而需要</a:t>
            </a:r>
            <a:r>
              <a:rPr lang="zh-TW" altLang="en-US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使用</a:t>
            </a:r>
            <a:r>
              <a:rPr lang="en-US" altLang="zh-TW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Selenium</a:t>
            </a:r>
            <a:r>
              <a:rPr lang="zh-TW" altLang="en-US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開啟虛擬瀏覽器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後，登入會員，</a:t>
            </a:r>
            <a:r>
              <a:rPr lang="zh-TW" altLang="en-US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分析</a:t>
            </a:r>
            <a:r>
              <a:rPr lang="en-US" altLang="zh-TW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網頁格式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才能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取得需要之文本內容。取得內容後需進行</a:t>
            </a:r>
            <a:r>
              <a:rPr lang="zh-TW" altLang="en-US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文本處理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，分辨發言者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與發言內容，存入設定之格式。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06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E15B-174C-4A18-8C9C-95C5F1A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0532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 Light" pitchFamily="34" charset="-120"/>
                <a:ea typeface="微軟正黑體 Light" pitchFamily="34" charset="-120"/>
              </a:rPr>
              <a:t>文本前處理─詞性還原</a:t>
            </a:r>
            <a:r>
              <a:rPr lang="en-US" altLang="zh-TW" dirty="0">
                <a:latin typeface="微軟正黑體 Light" pitchFamily="34" charset="-120"/>
                <a:ea typeface="微軟正黑體 Light" pitchFamily="34" charset="-120"/>
              </a:rPr>
              <a:t>(Lemmatization)</a:t>
            </a:r>
            <a:endParaRPr lang="zh-TW" altLang="en-US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A5A617-2110-4682-B414-7F3B14AF524A}"/>
              </a:ext>
            </a:extLst>
          </p:cNvPr>
          <p:cNvSpPr txBox="1"/>
          <p:nvPr/>
        </p:nvSpPr>
        <p:spPr>
          <a:xfrm>
            <a:off x="629575" y="1335581"/>
            <a:ext cx="9978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英文單字會因時態、單複數不同而變化，若不處理會造成文字探勘研究的偏誤，例如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the performance looks good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和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the performance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is better than last year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兩句話的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good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和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better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是比較級關係，卻會被當成兩個不同的單字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E7F1A6-6525-41C7-B463-8A8A30E8DC6D}"/>
              </a:ext>
            </a:extLst>
          </p:cNvPr>
          <p:cNvSpPr txBox="1"/>
          <p:nvPr/>
        </p:nvSpPr>
        <p:spPr>
          <a:xfrm>
            <a:off x="1031289" y="2488443"/>
            <a:ext cx="1012942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使用套件：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NLTK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+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Stanza(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美國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Stanford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大學開發之語言處理套件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以 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it’s better than before</a:t>
            </a:r>
            <a:r>
              <a:rPr lang="zh-TW" altLang="en-US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為例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NLTK: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it </a:t>
            </a:r>
            <a:r>
              <a:rPr lang="en-US" altLang="zh-TW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‘s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good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 than before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Stanza: 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it </a:t>
            </a:r>
            <a:r>
              <a:rPr lang="en-US" altLang="zh-TW" sz="2000" dirty="0">
                <a:solidFill>
                  <a:srgbClr val="FF0000"/>
                </a:solidFill>
                <a:latin typeface="微軟正黑體 Light" pitchFamily="34" charset="-120"/>
                <a:ea typeface="微軟正黑體 Light" pitchFamily="34" charset="-120"/>
              </a:rPr>
              <a:t>be better </a:t>
            </a:r>
            <a:r>
              <a:rPr lang="en-US" altLang="zh-TW" sz="2000" dirty="0">
                <a:solidFill>
                  <a:srgbClr val="00B0F0"/>
                </a:solidFill>
                <a:latin typeface="微軟正黑體 Light" pitchFamily="34" charset="-120"/>
                <a:ea typeface="微軟正黑體 Light" pitchFamily="34" charset="-120"/>
              </a:rPr>
              <a:t>than before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Stanza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 無法處理形容詞之詞性還原、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NLTK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不夠細緻，縮寫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(ex. </a:t>
            </a: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無法處理 </a:t>
            </a:r>
            <a:r>
              <a:rPr lang="en-US" altLang="zh-TW" sz="2000" dirty="0">
                <a:latin typeface="微軟正黑體 Light" pitchFamily="34" charset="-120"/>
                <a:ea typeface="微軟正黑體 Light" pitchFamily="34" charset="-120"/>
              </a:rPr>
              <a:t>It‘s)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 Light" pitchFamily="34" charset="-120"/>
                <a:ea typeface="微軟正黑體 Light" pitchFamily="34" charset="-120"/>
              </a:rPr>
              <a:t>目標：</a:t>
            </a:r>
            <a:endParaRPr lang="en-US" altLang="zh-TW" sz="2000" dirty="0"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63698F-8EAB-4C99-9354-9374A748AC55}"/>
              </a:ext>
            </a:extLst>
          </p:cNvPr>
          <p:cNvSpPr txBox="1"/>
          <p:nvPr/>
        </p:nvSpPr>
        <p:spPr>
          <a:xfrm>
            <a:off x="2340745" y="4812156"/>
            <a:ext cx="3178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went/ goes </a:t>
            </a:r>
            <a:r>
              <a:rPr lang="zh-TW" altLang="en-US" sz="2400" dirty="0">
                <a:solidFill>
                  <a:srgbClr val="00B0F0"/>
                </a:solidFill>
              </a:rPr>
              <a:t>→ </a:t>
            </a:r>
            <a:r>
              <a:rPr lang="en-US" altLang="zh-TW" sz="2400" dirty="0">
                <a:solidFill>
                  <a:srgbClr val="00B0F0"/>
                </a:solidFill>
              </a:rPr>
              <a:t>go</a:t>
            </a:r>
          </a:p>
          <a:p>
            <a:r>
              <a:rPr lang="en-US" altLang="zh-TW" sz="2400" dirty="0">
                <a:solidFill>
                  <a:srgbClr val="00B0F0"/>
                </a:solidFill>
              </a:rPr>
              <a:t>cars </a:t>
            </a:r>
            <a:r>
              <a:rPr lang="zh-TW" altLang="en-US" sz="2400" dirty="0">
                <a:solidFill>
                  <a:srgbClr val="00B0F0"/>
                </a:solidFill>
              </a:rPr>
              <a:t>→ </a:t>
            </a:r>
            <a:r>
              <a:rPr lang="en-US" altLang="zh-TW" sz="2400" dirty="0">
                <a:solidFill>
                  <a:srgbClr val="00B0F0"/>
                </a:solidFill>
              </a:rPr>
              <a:t>car</a:t>
            </a:r>
          </a:p>
          <a:p>
            <a:r>
              <a:rPr lang="en-US" altLang="zh-TW" sz="2400" dirty="0">
                <a:solidFill>
                  <a:srgbClr val="00B0F0"/>
                </a:solidFill>
              </a:rPr>
              <a:t>better </a:t>
            </a:r>
            <a:r>
              <a:rPr lang="zh-TW" altLang="en-US" sz="2400" dirty="0">
                <a:solidFill>
                  <a:srgbClr val="00B0F0"/>
                </a:solidFill>
              </a:rPr>
              <a:t>→ </a:t>
            </a:r>
            <a:r>
              <a:rPr lang="en-US" altLang="zh-TW" sz="2400" dirty="0">
                <a:solidFill>
                  <a:srgbClr val="00B0F0"/>
                </a:solidFill>
              </a:rPr>
              <a:t>good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E15B-174C-4A18-8C9C-95C5F1A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05327"/>
            <a:ext cx="10515600" cy="1325563"/>
          </a:xfrm>
        </p:spPr>
        <p:txBody>
          <a:bodyPr/>
          <a:lstStyle/>
          <a:p>
            <a:r>
              <a:rPr lang="zh-TW" altLang="en-US" dirty="0"/>
              <a:t>文本前處理─斷詞</a:t>
            </a:r>
            <a:r>
              <a:rPr lang="en-US" altLang="zh-TW" dirty="0"/>
              <a:t>(Segmentation)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A5A617-2110-4682-B414-7F3B14AF524A}"/>
              </a:ext>
            </a:extLst>
          </p:cNvPr>
          <p:cNvSpPr txBox="1"/>
          <p:nvPr/>
        </p:nvSpPr>
        <p:spPr>
          <a:xfrm>
            <a:off x="629575" y="1272205"/>
            <a:ext cx="997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先進行各種文本預處理，例如透過人工標記的方式保留完整片語、去除符號及</a:t>
            </a:r>
            <a:r>
              <a:rPr lang="en-US" altLang="zh-TW" sz="2000" dirty="0"/>
              <a:t>stop</a:t>
            </a:r>
            <a:r>
              <a:rPr lang="zh-TW" altLang="en-US" sz="2000" dirty="0"/>
              <a:t> </a:t>
            </a:r>
            <a:r>
              <a:rPr lang="en-US" altLang="zh-TW" sz="2000" dirty="0"/>
              <a:t>words</a:t>
            </a:r>
            <a:r>
              <a:rPr lang="zh-TW" altLang="en-US" sz="2000" dirty="0"/>
              <a:t>，使研究更精確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E7F1A6-6525-41C7-B463-8A8A30E8DC6D}"/>
              </a:ext>
            </a:extLst>
          </p:cNvPr>
          <p:cNvSpPr txBox="1"/>
          <p:nvPr/>
        </p:nvSpPr>
        <p:spPr>
          <a:xfrm>
            <a:off x="933635" y="2151090"/>
            <a:ext cx="101294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使用套件：</a:t>
            </a:r>
            <a:r>
              <a:rPr lang="en-US" altLang="zh-TW" sz="2000" dirty="0"/>
              <a:t>NLTK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斷詞預處理：去除符號及</a:t>
            </a:r>
            <a:r>
              <a:rPr lang="en-US" altLang="zh-TW" sz="2000" dirty="0" err="1"/>
              <a:t>stopwords</a:t>
            </a:r>
            <a:r>
              <a:rPr lang="zh-TW" altLang="en-US" sz="2000" dirty="0"/>
              <a:t> 後，在保留片語的前提下將句子斷成單詞</a:t>
            </a:r>
            <a:endParaRPr lang="en-US" altLang="zh-TW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以 </a:t>
            </a:r>
            <a:r>
              <a:rPr lang="en-US" altLang="zh-TW" sz="2000" dirty="0">
                <a:solidFill>
                  <a:srgbClr val="00B0F0"/>
                </a:solidFill>
              </a:rPr>
              <a:t>However, there are a lot of companies doing this!</a:t>
            </a:r>
            <a:r>
              <a:rPr lang="zh-TW" altLang="en-US" sz="2000" dirty="0"/>
              <a:t>為例</a:t>
            </a:r>
            <a:endParaRPr lang="en-US" altLang="zh-TW" sz="2000" dirty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詞性還原後的句子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however,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there </a:t>
            </a:r>
            <a:r>
              <a:rPr lang="en-US" altLang="zh-TW" sz="2000" dirty="0">
                <a:solidFill>
                  <a:srgbClr val="FF0000"/>
                </a:solidFill>
              </a:rPr>
              <a:t>be</a:t>
            </a:r>
            <a:r>
              <a:rPr lang="en-US" altLang="zh-TW" sz="2000" dirty="0">
                <a:solidFill>
                  <a:srgbClr val="00B0F0"/>
                </a:solidFill>
              </a:rPr>
              <a:t> a lot of </a:t>
            </a:r>
            <a:r>
              <a:rPr lang="en-US" altLang="zh-TW" sz="2000" dirty="0">
                <a:solidFill>
                  <a:srgbClr val="FF0000"/>
                </a:solidFill>
              </a:rPr>
              <a:t>company</a:t>
            </a:r>
            <a:r>
              <a:rPr lang="en-US" altLang="zh-TW" sz="2000" dirty="0">
                <a:solidFill>
                  <a:srgbClr val="00B0F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do</a:t>
            </a:r>
            <a:r>
              <a:rPr lang="en-US" altLang="zh-TW" sz="2000" dirty="0">
                <a:solidFill>
                  <a:srgbClr val="00B0F0"/>
                </a:solidFill>
              </a:rPr>
              <a:t> this!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去除符號及 </a:t>
            </a:r>
            <a:r>
              <a:rPr lang="en-US" altLang="zh-TW" sz="2000" dirty="0" err="1"/>
              <a:t>stopwords</a:t>
            </a:r>
            <a:r>
              <a:rPr lang="zh-TW" altLang="en-US" sz="2000" dirty="0"/>
              <a:t>：</a:t>
            </a:r>
            <a:r>
              <a:rPr lang="en-US" altLang="zh-TW" sz="2000" dirty="0">
                <a:solidFill>
                  <a:srgbClr val="00B0F0"/>
                </a:solidFill>
              </a:rPr>
              <a:t>however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there a lot of company do this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保留片語進行斷詞：</a:t>
            </a:r>
            <a:r>
              <a:rPr lang="en-US" altLang="zh-TW" sz="2000" dirty="0">
                <a:solidFill>
                  <a:srgbClr val="00B0F0"/>
                </a:solidFill>
              </a:rPr>
              <a:t> however,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there, a lot of, company, do, this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若不保留片語語意會不精準：</a:t>
            </a:r>
            <a:r>
              <a:rPr lang="en-US" altLang="zh-TW" sz="2000" dirty="0"/>
              <a:t>however,</a:t>
            </a:r>
            <a:r>
              <a:rPr lang="zh-TW" altLang="en-US" sz="2000" dirty="0"/>
              <a:t> </a:t>
            </a:r>
            <a:r>
              <a:rPr lang="en-US" altLang="zh-TW" sz="2000" dirty="0"/>
              <a:t>there,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a,</a:t>
            </a:r>
            <a:r>
              <a:rPr lang="zh-TW" altLang="en-US" sz="2000" dirty="0">
                <a:solidFill>
                  <a:srgbClr val="00B0F0"/>
                </a:solidFill>
              </a:rPr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lot,</a:t>
            </a:r>
            <a:r>
              <a:rPr lang="zh-TW" altLang="en-US" sz="2000" dirty="0">
                <a:solidFill>
                  <a:srgbClr val="00B0F0"/>
                </a:solidFill>
              </a:rPr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of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company, do, this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Stop</a:t>
            </a:r>
            <a:r>
              <a:rPr lang="zh-TW" altLang="en-US" sz="2000" dirty="0"/>
              <a:t> </a:t>
            </a:r>
            <a:r>
              <a:rPr lang="en-US" altLang="zh-TW" sz="2000" dirty="0"/>
              <a:t>words</a:t>
            </a:r>
            <a:r>
              <a:rPr lang="zh-TW" altLang="en-US" sz="2000" dirty="0"/>
              <a:t> 定義</a:t>
            </a:r>
            <a:r>
              <a:rPr lang="en-US" altLang="zh-TW" sz="2000" dirty="0"/>
              <a:t>(Stanford)</a:t>
            </a:r>
            <a:r>
              <a:rPr lang="zh-TW" altLang="en-US" sz="2000" dirty="0"/>
              <a:t>：</a:t>
            </a:r>
            <a:r>
              <a:rPr lang="en-US" altLang="zh-TW" dirty="0"/>
              <a:t>some extremely common words which would appear to be of little value in helping select documents matching a user need are excluded from the vocabulary entirely. These words are called </a:t>
            </a:r>
            <a:r>
              <a:rPr lang="en-US" altLang="zh-TW" i="1" dirty="0"/>
              <a:t>stop words</a:t>
            </a:r>
            <a:r>
              <a:rPr lang="en-US" altLang="zh-TW" dirty="0"/>
              <a:t> .</a:t>
            </a:r>
            <a:endParaRPr lang="en-US" altLang="zh-TW" sz="20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6E7422F-E709-41E9-AA50-99F45A63EAEC}"/>
              </a:ext>
            </a:extLst>
          </p:cNvPr>
          <p:cNvCxnSpPr/>
          <p:nvPr/>
        </p:nvCxnSpPr>
        <p:spPr>
          <a:xfrm>
            <a:off x="1704513" y="3639845"/>
            <a:ext cx="0" cy="15092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31A4B6-7B98-4E78-AEBF-91F43379139A}"/>
              </a:ext>
            </a:extLst>
          </p:cNvPr>
          <p:cNvSpPr txBox="1"/>
          <p:nvPr/>
        </p:nvSpPr>
        <p:spPr>
          <a:xfrm>
            <a:off x="1318334" y="3639845"/>
            <a:ext cx="27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處理順序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C483D-F2DE-4A42-83EC-23E159453B7C}"/>
              </a:ext>
            </a:extLst>
          </p:cNvPr>
          <p:cNvSpPr/>
          <p:nvPr/>
        </p:nvSpPr>
        <p:spPr>
          <a:xfrm>
            <a:off x="5447930" y="4840175"/>
            <a:ext cx="4619329" cy="508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030EA-873B-4A25-8255-69FC55978A00}"/>
              </a:ext>
            </a:extLst>
          </p:cNvPr>
          <p:cNvCxnSpPr/>
          <p:nvPr/>
        </p:nvCxnSpPr>
        <p:spPr>
          <a:xfrm>
            <a:off x="10182687" y="5149049"/>
            <a:ext cx="4253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D00F54-B2F2-4CFB-AFF2-C1634AF75770}"/>
              </a:ext>
            </a:extLst>
          </p:cNvPr>
          <p:cNvSpPr txBox="1"/>
          <p:nvPr/>
        </p:nvSpPr>
        <p:spPr>
          <a:xfrm>
            <a:off x="10660234" y="4678987"/>
            <a:ext cx="126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5050"/>
                </a:solidFill>
              </a:rPr>
              <a:t>得到一串詞的 </a:t>
            </a:r>
            <a:r>
              <a:rPr lang="en-US" altLang="zh-TW" sz="1600" dirty="0">
                <a:solidFill>
                  <a:srgbClr val="FF5050"/>
                </a:solidFill>
              </a:rPr>
              <a:t>list </a:t>
            </a:r>
            <a:r>
              <a:rPr lang="zh-TW" altLang="en-US" sz="1600" dirty="0">
                <a:solidFill>
                  <a:srgbClr val="FF5050"/>
                </a:solidFill>
              </a:rPr>
              <a:t>以進行後續分析</a:t>
            </a:r>
          </a:p>
        </p:txBody>
      </p:sp>
    </p:spTree>
    <p:extLst>
      <p:ext uri="{BB962C8B-B14F-4D97-AF65-F5344CB8AC3E}">
        <p14:creationId xmlns:p14="http://schemas.microsoft.com/office/powerpoint/2010/main" val="2097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9495</TotalTime>
  <Words>1962</Words>
  <Application>Microsoft Macintosh PowerPoint</Application>
  <PresentationFormat>寬螢幕</PresentationFormat>
  <Paragraphs>1194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</vt:lpstr>
      <vt:lpstr>微軟正黑體 Light</vt:lpstr>
      <vt:lpstr>新細明體</vt:lpstr>
      <vt:lpstr>Arial</vt:lpstr>
      <vt:lpstr>Calibri</vt:lpstr>
      <vt:lpstr>Calibri Light</vt:lpstr>
      <vt:lpstr>Office 佈景主題</vt:lpstr>
      <vt:lpstr>以法說會逐字稿 建立半導體投資組合</vt:lpstr>
      <vt:lpstr>建置流程</vt:lpstr>
      <vt:lpstr>資料 – 歷史費半企業</vt:lpstr>
      <vt:lpstr>資料 – 歷史費半企業</vt:lpstr>
      <vt:lpstr>PowerPoint 簡報</vt:lpstr>
      <vt:lpstr>PowerPoint 簡報</vt:lpstr>
      <vt:lpstr>文本蒐集─爬蟲(Web Crawler)</vt:lpstr>
      <vt:lpstr>文本前處理─詞性還原(Lemmatization)</vt:lpstr>
      <vt:lpstr>文本前處理─斷詞(Segmentation)</vt:lpstr>
      <vt:lpstr>狀態分類(Label)─Good/Neutral/Bad</vt:lpstr>
      <vt:lpstr>BERT model (base-cased)</vt:lpstr>
      <vt:lpstr>投資組合回測</vt:lpstr>
      <vt:lpstr>PowerPoint 簡報</vt:lpstr>
      <vt:lpstr>結論</vt:lpstr>
      <vt:lpstr>改善目標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以法說會逐字稿預測產業前景</dc:title>
  <dc:creator>Erin</dc:creator>
  <cp:lastModifiedBy>陳思羽</cp:lastModifiedBy>
  <cp:revision>99</cp:revision>
  <dcterms:created xsi:type="dcterms:W3CDTF">2021-01-30T13:29:19Z</dcterms:created>
  <dcterms:modified xsi:type="dcterms:W3CDTF">2022-06-07T08:47:19Z</dcterms:modified>
</cp:coreProperties>
</file>