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.jpe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2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1.jpe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 userDrawn="1">
            <p:custDataLst>
              <p:tags r:id="rId3"/>
            </p:custDataLst>
          </p:nvPr>
        </p:nvSpPr>
        <p:spPr>
          <a:xfrm>
            <a:off x="10682605" y="1719580"/>
            <a:ext cx="749935" cy="749935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60000"/>
                </a:schemeClr>
              </a:gs>
              <a:gs pos="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100000">
                    <a:srgbClr val="FF00D9"/>
                  </a:gs>
                  <a:gs pos="0">
                    <a:srgbClr val="FF00D9"/>
                  </a:gs>
                </a:gsLst>
                <a:lin ang="5400000" scaled="1"/>
              </a:gradFill>
            </a:endParaRPr>
          </a:p>
        </p:txBody>
      </p:sp>
      <p:cxnSp>
        <p:nvCxnSpPr>
          <p:cNvPr id="28" name="直接连接符 27"/>
          <p:cNvCxnSpPr/>
          <p:nvPr>
            <p:custDataLst>
              <p:tags r:id="rId4"/>
            </p:custDataLst>
          </p:nvPr>
        </p:nvCxnSpPr>
        <p:spPr>
          <a:xfrm>
            <a:off x="814371" y="6132093"/>
            <a:ext cx="873188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图片包含 游戏机, 灯光, 帽子&#10;&#10;描述已自动生成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1B0E60"/>
              </a:clrFrom>
              <a:clrTo>
                <a:srgbClr val="1B0E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661910" cy="4309110"/>
          </a:xfrm>
          <a:custGeom>
            <a:avLst/>
            <a:gdLst>
              <a:gd name="connsiteX0" fmla="*/ 6388768 w 9962147"/>
              <a:gd name="connsiteY0" fmla="*/ 3957493 h 5602243"/>
              <a:gd name="connsiteX1" fmla="*/ 6388768 w 9962147"/>
              <a:gd name="connsiteY1" fmla="*/ 5112525 h 5602243"/>
              <a:gd name="connsiteX2" fmla="*/ 9781673 w 9962147"/>
              <a:gd name="connsiteY2" fmla="*/ 5112525 h 5602243"/>
              <a:gd name="connsiteX3" fmla="*/ 9781673 w 9962147"/>
              <a:gd name="connsiteY3" fmla="*/ 3957493 h 5602243"/>
              <a:gd name="connsiteX4" fmla="*/ 0 w 9962147"/>
              <a:gd name="connsiteY4" fmla="*/ 0 h 5602243"/>
              <a:gd name="connsiteX5" fmla="*/ 9962147 w 9962147"/>
              <a:gd name="connsiteY5" fmla="*/ 0 h 5602243"/>
              <a:gd name="connsiteX6" fmla="*/ 9962147 w 9962147"/>
              <a:gd name="connsiteY6" fmla="*/ 5602243 h 5602243"/>
              <a:gd name="connsiteX7" fmla="*/ 0 w 9962147"/>
              <a:gd name="connsiteY7" fmla="*/ 5602243 h 560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2147" h="5602243">
                <a:moveTo>
                  <a:pt x="6388768" y="3957493"/>
                </a:moveTo>
                <a:lnTo>
                  <a:pt x="6388768" y="5112525"/>
                </a:lnTo>
                <a:lnTo>
                  <a:pt x="9781673" y="5112525"/>
                </a:lnTo>
                <a:lnTo>
                  <a:pt x="9781673" y="3957493"/>
                </a:lnTo>
                <a:close/>
                <a:moveTo>
                  <a:pt x="0" y="0"/>
                </a:moveTo>
                <a:lnTo>
                  <a:pt x="9962147" y="0"/>
                </a:lnTo>
                <a:lnTo>
                  <a:pt x="9962147" y="5602243"/>
                </a:lnTo>
                <a:lnTo>
                  <a:pt x="0" y="5602243"/>
                </a:lnTo>
                <a:close/>
              </a:path>
            </a:pathLst>
          </a:custGeom>
        </p:spPr>
      </p:pic>
      <p:sp>
        <p:nvSpPr>
          <p:cNvPr id="9" name="正文"/>
          <p:cNvSpPr txBox="1">
            <a:spLocks noGrp="1"/>
          </p:cNvSpPr>
          <p:nvPr>
            <p:ph type="body" idx="4" hasCustomPrompt="1"/>
            <p:custDataLst>
              <p:tags r:id="rId7"/>
            </p:custDataLst>
          </p:nvPr>
        </p:nvSpPr>
        <p:spPr>
          <a:xfrm>
            <a:off x="5844620" y="4067809"/>
            <a:ext cx="5435521" cy="66987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marR="0" algn="r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pPr lvl="0" algn="r">
              <a:lnSpc>
                <a:spcPct val="150000"/>
              </a:lnSpc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3" hasCustomPrompt="1"/>
            <p:custDataLst>
              <p:tags r:id="rId8"/>
            </p:custDataLst>
          </p:nvPr>
        </p:nvSpPr>
        <p:spPr>
          <a:xfrm>
            <a:off x="5329555" y="563245"/>
            <a:ext cx="5950585" cy="34829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4800" b="0" i="0" u="none" strike="noStrike" kern="1200" cap="none" spc="0" normalizeH="0" baseline="0" noProof="1" dirty="0" err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 algn="r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cxnSp>
        <p:nvCxnSpPr>
          <p:cNvPr id="23" name="直接连接符 22"/>
          <p:cNvCxnSpPr/>
          <p:nvPr userDrawn="1">
            <p:custDataLst>
              <p:tags r:id="rId9"/>
            </p:custDataLst>
          </p:nvPr>
        </p:nvCxnSpPr>
        <p:spPr>
          <a:xfrm>
            <a:off x="8512877" y="3940944"/>
            <a:ext cx="2767263" cy="0"/>
          </a:xfrm>
          <a:prstGeom prst="line">
            <a:avLst/>
          </a:prstGeom>
          <a:ln w="15875">
            <a:gradFill flip="none" rotWithShape="1">
              <a:gsLst>
                <a:gs pos="100000">
                  <a:schemeClr val="accent2"/>
                </a:gs>
                <a:gs pos="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12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9618027" y="5966461"/>
            <a:ext cx="1660525" cy="34794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="0" u="none" strike="noStrike" kern="1200" cap="none" spc="0" normalizeH="0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2" hasCustomPrompt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图片 20" descr="图片包含 游戏机, 灯光, 帽子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1B0E60"/>
              </a:clrFrom>
              <a:clrTo>
                <a:srgbClr val="1B0E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344778" y="0"/>
            <a:ext cx="8847221" cy="4975261"/>
          </a:xfrm>
          <a:custGeom>
            <a:avLst/>
            <a:gdLst>
              <a:gd name="connsiteX0" fmla="*/ 6388768 w 9962147"/>
              <a:gd name="connsiteY0" fmla="*/ 3957493 h 5602243"/>
              <a:gd name="connsiteX1" fmla="*/ 6388768 w 9962147"/>
              <a:gd name="connsiteY1" fmla="*/ 5112525 h 5602243"/>
              <a:gd name="connsiteX2" fmla="*/ 9781673 w 9962147"/>
              <a:gd name="connsiteY2" fmla="*/ 5112525 h 5602243"/>
              <a:gd name="connsiteX3" fmla="*/ 9781673 w 9962147"/>
              <a:gd name="connsiteY3" fmla="*/ 3957493 h 5602243"/>
              <a:gd name="connsiteX4" fmla="*/ 0 w 9962147"/>
              <a:gd name="connsiteY4" fmla="*/ 0 h 5602243"/>
              <a:gd name="connsiteX5" fmla="*/ 9962147 w 9962147"/>
              <a:gd name="connsiteY5" fmla="*/ 0 h 5602243"/>
              <a:gd name="connsiteX6" fmla="*/ 9962147 w 9962147"/>
              <a:gd name="connsiteY6" fmla="*/ 5602243 h 5602243"/>
              <a:gd name="connsiteX7" fmla="*/ 0 w 9962147"/>
              <a:gd name="connsiteY7" fmla="*/ 5602243 h 560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2147" h="5602243">
                <a:moveTo>
                  <a:pt x="6388768" y="3957493"/>
                </a:moveTo>
                <a:lnTo>
                  <a:pt x="6388768" y="5112525"/>
                </a:lnTo>
                <a:lnTo>
                  <a:pt x="9781673" y="5112525"/>
                </a:lnTo>
                <a:lnTo>
                  <a:pt x="9781673" y="3957493"/>
                </a:lnTo>
                <a:close/>
                <a:moveTo>
                  <a:pt x="0" y="0"/>
                </a:moveTo>
                <a:lnTo>
                  <a:pt x="9962147" y="0"/>
                </a:lnTo>
                <a:lnTo>
                  <a:pt x="9962147" y="5602243"/>
                </a:lnTo>
                <a:lnTo>
                  <a:pt x="0" y="5602243"/>
                </a:lnTo>
                <a:close/>
              </a:path>
            </a:pathLst>
          </a:custGeom>
        </p:spPr>
      </p:pic>
      <p:cxnSp>
        <p:nvCxnSpPr>
          <p:cNvPr id="28" name="直接连接符 27"/>
          <p:cNvCxnSpPr/>
          <p:nvPr>
            <p:custDataLst>
              <p:tags r:id="rId5"/>
            </p:custDataLst>
          </p:nvPr>
        </p:nvCxnSpPr>
        <p:spPr>
          <a:xfrm>
            <a:off x="735013" y="6228346"/>
            <a:ext cx="107219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678815" y="406400"/>
            <a:ext cx="6918960" cy="123698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600" b="0" i="0" u="none" strike="noStrike" kern="1200" cap="none" spc="0" normalizeH="0" baseline="0" noProof="1" dirty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9185961" y="3519488"/>
            <a:ext cx="2529975" cy="0"/>
          </a:xfrm>
          <a:prstGeom prst="line">
            <a:avLst/>
          </a:prstGeom>
          <a:ln w="15875">
            <a:gradFill flip="none" rotWithShape="1">
              <a:gsLst>
                <a:gs pos="100000">
                  <a:schemeClr val="accent2"/>
                </a:gs>
                <a:gs pos="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515176" y="3519488"/>
            <a:ext cx="2529975" cy="0"/>
          </a:xfrm>
          <a:prstGeom prst="line">
            <a:avLst/>
          </a:prstGeom>
          <a:ln w="15875">
            <a:gradFill flip="none" rotWithShape="1">
              <a:gsLst>
                <a:gs pos="100000">
                  <a:schemeClr val="accent2"/>
                </a:gs>
                <a:gs pos="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47465" t="15910" r="3826" b="22729"/>
          <a:stretch>
            <a:fillRect/>
          </a:stretch>
        </p:blipFill>
        <p:spPr>
          <a:xfrm>
            <a:off x="17363" y="3737291"/>
            <a:ext cx="3271828" cy="3120709"/>
          </a:xfrm>
          <a:custGeom>
            <a:avLst/>
            <a:gdLst>
              <a:gd name="connsiteX0" fmla="*/ 0 w 4520238"/>
              <a:gd name="connsiteY0" fmla="*/ 0 h 4311457"/>
              <a:gd name="connsiteX1" fmla="*/ 4378794 w 4520238"/>
              <a:gd name="connsiteY1" fmla="*/ 0 h 4311457"/>
              <a:gd name="connsiteX2" fmla="*/ 4520238 w 4520238"/>
              <a:gd name="connsiteY2" fmla="*/ 54759 h 4311457"/>
              <a:gd name="connsiteX3" fmla="*/ 4520238 w 4520238"/>
              <a:gd name="connsiteY3" fmla="*/ 2275392 h 4311457"/>
              <a:gd name="connsiteX4" fmla="*/ 3731997 w 4520238"/>
              <a:gd name="connsiteY4" fmla="*/ 4311457 h 4311457"/>
              <a:gd name="connsiteX5" fmla="*/ 0 w 4520238"/>
              <a:gd name="connsiteY5" fmla="*/ 4311457 h 431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0238" h="4311457">
                <a:moveTo>
                  <a:pt x="0" y="0"/>
                </a:moveTo>
                <a:lnTo>
                  <a:pt x="4378794" y="0"/>
                </a:lnTo>
                <a:lnTo>
                  <a:pt x="4520238" y="54759"/>
                </a:lnTo>
                <a:lnTo>
                  <a:pt x="4520238" y="2275392"/>
                </a:lnTo>
                <a:lnTo>
                  <a:pt x="3731997" y="4311457"/>
                </a:lnTo>
                <a:lnTo>
                  <a:pt x="0" y="4311457"/>
                </a:lnTo>
                <a:close/>
              </a:path>
            </a:pathLst>
          </a:custGeom>
        </p:spPr>
      </p:pic>
      <p:pic>
        <p:nvPicPr>
          <p:cNvPr id="69" name="图片 6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/>
          <a:srcRect l="47465" t="15910" r="3826" b="22729"/>
          <a:stretch>
            <a:fillRect/>
          </a:stretch>
        </p:blipFill>
        <p:spPr>
          <a:xfrm flipH="1">
            <a:off x="8917323" y="3737291"/>
            <a:ext cx="3271828" cy="3120709"/>
          </a:xfrm>
          <a:custGeom>
            <a:avLst/>
            <a:gdLst>
              <a:gd name="connsiteX0" fmla="*/ 0 w 4520238"/>
              <a:gd name="connsiteY0" fmla="*/ 0 h 4311457"/>
              <a:gd name="connsiteX1" fmla="*/ 4378794 w 4520238"/>
              <a:gd name="connsiteY1" fmla="*/ 0 h 4311457"/>
              <a:gd name="connsiteX2" fmla="*/ 4520238 w 4520238"/>
              <a:gd name="connsiteY2" fmla="*/ 54759 h 4311457"/>
              <a:gd name="connsiteX3" fmla="*/ 4520238 w 4520238"/>
              <a:gd name="connsiteY3" fmla="*/ 2275392 h 4311457"/>
              <a:gd name="connsiteX4" fmla="*/ 3731997 w 4520238"/>
              <a:gd name="connsiteY4" fmla="*/ 4311457 h 4311457"/>
              <a:gd name="connsiteX5" fmla="*/ 0 w 4520238"/>
              <a:gd name="connsiteY5" fmla="*/ 4311457 h 431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0238" h="4311457">
                <a:moveTo>
                  <a:pt x="0" y="0"/>
                </a:moveTo>
                <a:lnTo>
                  <a:pt x="4378794" y="0"/>
                </a:lnTo>
                <a:lnTo>
                  <a:pt x="4520238" y="54759"/>
                </a:lnTo>
                <a:lnTo>
                  <a:pt x="4520238" y="2275392"/>
                </a:lnTo>
                <a:lnTo>
                  <a:pt x="3731997" y="4311457"/>
                </a:lnTo>
                <a:lnTo>
                  <a:pt x="0" y="4311457"/>
                </a:lnTo>
                <a:close/>
              </a:path>
            </a:pathLst>
          </a:cu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1151573" y="1745615"/>
            <a:ext cx="9888855" cy="109791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</a:defRPr>
            </a:lvl1pPr>
          </a:lstStyle>
          <a:p>
            <a:pPr lvl="0" algn="ctr"/>
            <a:r>
              <a:rPr dirty="0" err="1">
                <a:latin typeface="+mn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2853690" y="3023870"/>
            <a:ext cx="6570345" cy="270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4800" b="0" i="0" u="none" strike="noStrike" kern="1200" cap="none" spc="0" normalizeH="0" baseline="0" noProof="1" dirty="0" err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 algn="ctr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 hasCustomPrompt="1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 hasCustomPrompt="1"/>
            <p:custDataLst>
              <p:tags r:id="rId3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 hasCustomPrompt="1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lt1">
                    <a:lumMod val="10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301750"/>
            <a:ext cx="10969200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pPr lvl="0" algn="l"/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图片 20" descr="图片包含 游戏机, 灯光, 帽子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1B0E60"/>
              </a:clrFrom>
              <a:clrTo>
                <a:srgbClr val="1B0E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120390" y="0"/>
            <a:ext cx="9071810" cy="5101559"/>
          </a:xfrm>
          <a:custGeom>
            <a:avLst/>
            <a:gdLst>
              <a:gd name="connsiteX0" fmla="*/ 6388768 w 9962147"/>
              <a:gd name="connsiteY0" fmla="*/ 3957493 h 5602243"/>
              <a:gd name="connsiteX1" fmla="*/ 6388768 w 9962147"/>
              <a:gd name="connsiteY1" fmla="*/ 5112525 h 5602243"/>
              <a:gd name="connsiteX2" fmla="*/ 9781673 w 9962147"/>
              <a:gd name="connsiteY2" fmla="*/ 5112525 h 5602243"/>
              <a:gd name="connsiteX3" fmla="*/ 9781673 w 9962147"/>
              <a:gd name="connsiteY3" fmla="*/ 3957493 h 5602243"/>
              <a:gd name="connsiteX4" fmla="*/ 0 w 9962147"/>
              <a:gd name="connsiteY4" fmla="*/ 0 h 5602243"/>
              <a:gd name="connsiteX5" fmla="*/ 9962147 w 9962147"/>
              <a:gd name="connsiteY5" fmla="*/ 0 h 5602243"/>
              <a:gd name="connsiteX6" fmla="*/ 9962147 w 9962147"/>
              <a:gd name="connsiteY6" fmla="*/ 5602243 h 5602243"/>
              <a:gd name="connsiteX7" fmla="*/ 0 w 9962147"/>
              <a:gd name="connsiteY7" fmla="*/ 5602243 h 560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2147" h="5602243">
                <a:moveTo>
                  <a:pt x="6388768" y="3957493"/>
                </a:moveTo>
                <a:lnTo>
                  <a:pt x="6388768" y="5112525"/>
                </a:lnTo>
                <a:lnTo>
                  <a:pt x="9781673" y="5112525"/>
                </a:lnTo>
                <a:lnTo>
                  <a:pt x="9781673" y="3957493"/>
                </a:lnTo>
                <a:close/>
                <a:moveTo>
                  <a:pt x="0" y="0"/>
                </a:moveTo>
                <a:lnTo>
                  <a:pt x="9962147" y="0"/>
                </a:lnTo>
                <a:lnTo>
                  <a:pt x="9962147" y="5602243"/>
                </a:lnTo>
                <a:lnTo>
                  <a:pt x="0" y="5602243"/>
                </a:lnTo>
                <a:close/>
              </a:path>
            </a:pathLst>
          </a:custGeom>
        </p:spPr>
      </p:pic>
      <p:sp>
        <p:nvSpPr>
          <p:cNvPr id="39" name="椭圆 38"/>
          <p:cNvSpPr/>
          <p:nvPr>
            <p:custDataLst>
              <p:tags r:id="rId5"/>
            </p:custDataLst>
          </p:nvPr>
        </p:nvSpPr>
        <p:spPr>
          <a:xfrm>
            <a:off x="700405" y="1841500"/>
            <a:ext cx="749935" cy="749935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60000"/>
                </a:schemeClr>
              </a:gs>
              <a:gs pos="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100000">
                    <a:srgbClr val="FF00D9"/>
                  </a:gs>
                  <a:gs pos="0">
                    <a:srgbClr val="FF00D9"/>
                  </a:gs>
                </a:gsLst>
                <a:lin ang="5400000" scaled="1"/>
              </a:gradFill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3" hasCustomPrompt="1"/>
            <p:custDataLst>
              <p:tags r:id="rId6"/>
            </p:custDataLst>
          </p:nvPr>
        </p:nvSpPr>
        <p:spPr>
          <a:xfrm>
            <a:off x="984250" y="1533525"/>
            <a:ext cx="5142230" cy="2583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600" b="1" i="0" u="none" strike="noStrike" kern="1200" cap="none" spc="0" normalizeH="0" baseline="0" noProof="1" dirty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 algn="l"/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780331" y="6132093"/>
            <a:ext cx="875411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10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984048" y="5967095"/>
            <a:ext cx="1660525" cy="347940"/>
          </a:xfrm>
        </p:spPr>
        <p:txBody>
          <a:bodyPr wrap="square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600" b="0" u="none" strike="noStrike" kern="1200" cap="none" spc="0" normalizeH="0">
                <a:solidFill>
                  <a:schemeClr val="lt1">
                    <a:lumMod val="10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8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image" Target="../media/image2.png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>
            <a:alphaModFix amt="15000"/>
          </a:blip>
          <a:srcRect l="47465" t="15910" r="3826" b="22729"/>
          <a:stretch>
            <a:fillRect/>
          </a:stretch>
        </p:blipFill>
        <p:spPr>
          <a:xfrm flipH="1">
            <a:off x="8595995" y="3429000"/>
            <a:ext cx="3593465" cy="3429000"/>
          </a:xfrm>
          <a:custGeom>
            <a:avLst/>
            <a:gdLst>
              <a:gd name="connsiteX0" fmla="*/ 0 w 4520238"/>
              <a:gd name="connsiteY0" fmla="*/ 0 h 4311457"/>
              <a:gd name="connsiteX1" fmla="*/ 4378794 w 4520238"/>
              <a:gd name="connsiteY1" fmla="*/ 0 h 4311457"/>
              <a:gd name="connsiteX2" fmla="*/ 4520238 w 4520238"/>
              <a:gd name="connsiteY2" fmla="*/ 54759 h 4311457"/>
              <a:gd name="connsiteX3" fmla="*/ 4520238 w 4520238"/>
              <a:gd name="connsiteY3" fmla="*/ 2275392 h 4311457"/>
              <a:gd name="connsiteX4" fmla="*/ 3731997 w 4520238"/>
              <a:gd name="connsiteY4" fmla="*/ 4311457 h 4311457"/>
              <a:gd name="connsiteX5" fmla="*/ 0 w 4520238"/>
              <a:gd name="connsiteY5" fmla="*/ 4311457 h 431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0238" h="4311457">
                <a:moveTo>
                  <a:pt x="0" y="0"/>
                </a:moveTo>
                <a:lnTo>
                  <a:pt x="4378794" y="0"/>
                </a:lnTo>
                <a:lnTo>
                  <a:pt x="4520238" y="54759"/>
                </a:lnTo>
                <a:lnTo>
                  <a:pt x="4520238" y="2275392"/>
                </a:lnTo>
                <a:lnTo>
                  <a:pt x="3731997" y="4311457"/>
                </a:lnTo>
                <a:lnTo>
                  <a:pt x="0" y="4311457"/>
                </a:lnTo>
                <a:close/>
              </a:path>
            </a:pathLst>
          </a:custGeom>
        </p:spPr>
      </p:pic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ln>
            <a:noFill/>
            <a:prstDash val="sysDot"/>
          </a:ln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uFillTx/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en-US" sz="1600" b="0" i="0" u="none" strike="noStrike" kern="1200" cap="none" spc="150" normalizeH="0" baseline="0" dirty="0">
          <a:solidFill>
            <a:schemeClr val="lt1">
              <a:lumMod val="100000"/>
            </a:schemeClr>
          </a:solidFill>
          <a:uFillTx/>
          <a:latin typeface="+mn-ea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600" b="0" i="0" u="none" strike="noStrike" kern="1200" cap="none" spc="150" normalizeH="0" baseline="0" dirty="0">
          <a:solidFill>
            <a:schemeClr val="lt1">
              <a:lumMod val="100000"/>
            </a:schemeClr>
          </a:solidFill>
          <a:uFillTx/>
          <a:latin typeface="+mn-ea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400" b="0" i="0" u="none" strike="noStrike" kern="1200" cap="none" spc="150" normalizeH="0" baseline="0" dirty="0">
          <a:solidFill>
            <a:schemeClr val="lt1">
              <a:lumMod val="100000"/>
            </a:schemeClr>
          </a:solidFill>
          <a:uFillTx/>
          <a:latin typeface="+mn-ea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chemeClr val="lt1">
              <a:lumMod val="100000"/>
            </a:schemeClr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86.xml"/><Relationship Id="rId19" Type="http://schemas.openxmlformats.org/officeDocument/2006/relationships/slideLayout" Target="../slideLayouts/slideLayout14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4"/>
            <p:custDataLst>
              <p:tags r:id="rId1"/>
            </p:custDataLst>
          </p:nvPr>
        </p:nvSpPr>
        <p:spPr>
          <a:xfrm>
            <a:off x="5844620" y="4067809"/>
            <a:ext cx="5435521" cy="669879"/>
          </a:xfrm>
        </p:spPr>
        <p:txBody>
          <a:bodyPr>
            <a:noAutofit/>
          </a:bodyPr>
          <a:lstStyle/>
          <a:p>
            <a:r>
              <a:rPr lang="en-US" sz="5400"/>
              <a:t>Click to add subtitle</a:t>
            </a:r>
            <a:endParaRPr lang="en-US" sz="5400"/>
          </a:p>
        </p:txBody>
      </p:sp>
      <p:sp>
        <p:nvSpPr>
          <p:cNvPr id="7" name="标题 6"/>
          <p:cNvSpPr>
            <a:spLocks noGrp="1"/>
          </p:cNvSpPr>
          <p:nvPr>
            <p:ph type="title" idx="3"/>
            <p:custDataLst>
              <p:tags r:id="rId2"/>
            </p:custDataLst>
          </p:nvPr>
        </p:nvSpPr>
        <p:spPr>
          <a:xfrm>
            <a:off x="5329555" y="563245"/>
            <a:ext cx="5950585" cy="3482975"/>
          </a:xfrm>
        </p:spPr>
        <p:txBody>
          <a:bodyPr>
            <a:noAutofit/>
          </a:bodyPr>
          <a:lstStyle/>
          <a:p>
            <a:r>
              <a:rPr lang="en-US" sz="5400" dirty="0"/>
              <a:t>The Application of Mobile Banking Innovations in Kenya</a:t>
            </a:r>
            <a:endParaRPr lang="en-US" sz="5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9618027" y="5966461"/>
            <a:ext cx="1660525" cy="347940"/>
          </a:xfrm>
        </p:spPr>
        <p:txBody>
          <a:bodyPr/>
          <a:lstStyle/>
          <a:p>
            <a:r>
              <a:rPr lang="en-US"/>
              <a:t>Name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Convenient</a:t>
            </a:r>
            <a:endParaRPr lang="zh-CN" altLang="en-US"/>
          </a:p>
          <a:p>
            <a:pPr lvl="1"/>
            <a:r>
              <a:rPr lang="zh-CN" altLang="en-US"/>
              <a:t>24/7 access to banking services</a:t>
            </a:r>
            <a:endParaRPr lang="zh-CN" altLang="en-US"/>
          </a:p>
          <a:p>
            <a:r>
              <a:rPr lang="zh-CN" altLang="en-US"/>
              <a:t>Affordable</a:t>
            </a:r>
            <a:endParaRPr lang="zh-CN" altLang="en-US"/>
          </a:p>
          <a:p>
            <a:pPr lvl="1"/>
            <a:r>
              <a:rPr lang="zh-CN" altLang="en-US"/>
              <a:t>Low-cost transactions and services</a:t>
            </a:r>
            <a:endParaRPr lang="zh-CN" altLang="en-US"/>
          </a:p>
          <a:p>
            <a:r>
              <a:rPr lang="zh-CN" altLang="en-US"/>
              <a:t>Secure</a:t>
            </a:r>
            <a:endParaRPr lang="zh-CN" altLang="en-US"/>
          </a:p>
          <a:p>
            <a:pPr lvl="1"/>
            <a:r>
              <a:rPr lang="zh-CN" altLang="en-US"/>
              <a:t>Advanced security measures for transactions</a:t>
            </a:r>
            <a:endParaRPr lang="zh-CN" altLang="en-US"/>
          </a:p>
          <a:p>
            <a:r>
              <a:rPr lang="zh-CN" altLang="en-US"/>
              <a:t>Inclusive</a:t>
            </a:r>
            <a:endParaRPr lang="zh-CN" altLang="en-US"/>
          </a:p>
          <a:p>
            <a:pPr lvl="1"/>
            <a:r>
              <a:rPr lang="zh-CN" altLang="en-US"/>
              <a:t>Reaching unbanked populations through mobile banking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Access to Banking Services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Financial Literacy</a:t>
            </a:r>
            <a:endParaRPr lang="zh-CN" altLang="en-US"/>
          </a:p>
          <a:p>
            <a:pPr lvl="1"/>
            <a:r>
              <a:rPr lang="zh-CN" altLang="en-US"/>
              <a:t>Promotes understanding of financial concepts.</a:t>
            </a:r>
            <a:endParaRPr lang="zh-CN" altLang="en-US"/>
          </a:p>
          <a:p>
            <a:r>
              <a:rPr lang="zh-CN" altLang="en-US"/>
              <a:t>Access to Credit</a:t>
            </a:r>
            <a:endParaRPr lang="zh-CN" altLang="en-US"/>
          </a:p>
          <a:p>
            <a:pPr lvl="1"/>
            <a:r>
              <a:rPr lang="zh-CN" altLang="en-US"/>
              <a:t>Facilitates loans for business growth.</a:t>
            </a:r>
            <a:endParaRPr lang="zh-CN" altLang="en-US"/>
          </a:p>
          <a:p>
            <a:r>
              <a:rPr lang="zh-CN" altLang="en-US"/>
              <a:t>Entrepreneurship Support</a:t>
            </a:r>
            <a:endParaRPr lang="zh-CN" altLang="en-US"/>
          </a:p>
          <a:p>
            <a:pPr lvl="1"/>
            <a:r>
              <a:rPr lang="zh-CN" altLang="en-US"/>
              <a:t>Encourages small business development.</a:t>
            </a:r>
            <a:endParaRPr lang="zh-CN" altLang="en-US"/>
          </a:p>
          <a:p>
            <a:r>
              <a:rPr lang="zh-CN" altLang="en-US"/>
              <a:t>Savings Culture</a:t>
            </a:r>
            <a:endParaRPr lang="zh-CN" altLang="en-US"/>
          </a:p>
          <a:p>
            <a:pPr lvl="1"/>
            <a:r>
              <a:rPr lang="zh-CN" altLang="en-US"/>
              <a:t>Fosters a habit of saving money.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Economic Empowerment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151573" y="1745615"/>
            <a:ext cx="9888855" cy="1097915"/>
          </a:xfrm>
        </p:spPr>
        <p:txBody>
          <a:bodyPr/>
          <a:lstStyle/>
          <a:p>
            <a:r>
              <a:rPr lang="en-US"/>
              <a:t>PART FOUR</a:t>
            </a: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853690" y="3023870"/>
            <a:ext cx="6570345" cy="2708275"/>
          </a:xfrm>
        </p:spPr>
        <p:txBody>
          <a:bodyPr/>
          <a:lstStyle/>
          <a:p>
            <a:r>
              <a:rPr lang="en-US"/>
              <a:t>Regulatory Environment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Compliance</a:t>
            </a:r>
            <a:endParaRPr lang="zh-CN" altLang="en-US"/>
          </a:p>
          <a:p>
            <a:pPr lvl="1"/>
            <a:r>
              <a:rPr lang="zh-CN" altLang="en-US"/>
              <a:t>Ensuring adherence to financial laws and guidelines</a:t>
            </a:r>
            <a:endParaRPr lang="zh-CN" altLang="en-US"/>
          </a:p>
          <a:p>
            <a:r>
              <a:rPr lang="zh-CN" altLang="en-US"/>
              <a:t>Licensing</a:t>
            </a:r>
            <a:endParaRPr lang="zh-CN" altLang="en-US"/>
          </a:p>
          <a:p>
            <a:pPr lvl="1"/>
            <a:r>
              <a:rPr lang="zh-CN" altLang="en-US"/>
              <a:t>Issuing permits for mobile banking operations</a:t>
            </a:r>
            <a:endParaRPr lang="zh-CN" altLang="en-US"/>
          </a:p>
          <a:p>
            <a:r>
              <a:rPr lang="zh-CN" altLang="en-US"/>
              <a:t>Security</a:t>
            </a:r>
            <a:endParaRPr lang="zh-CN" altLang="en-US"/>
          </a:p>
          <a:p>
            <a:pPr lvl="1"/>
            <a:r>
              <a:rPr lang="zh-CN" altLang="en-US"/>
              <a:t>Implementing measures to protect customer data</a:t>
            </a:r>
            <a:endParaRPr lang="zh-CN" altLang="en-US"/>
          </a:p>
          <a:p>
            <a:r>
              <a:rPr lang="zh-CN" altLang="en-US"/>
              <a:t>Reporting</a:t>
            </a:r>
            <a:endParaRPr lang="zh-CN" altLang="en-US"/>
          </a:p>
          <a:p>
            <a:pPr lvl="1"/>
            <a:r>
              <a:rPr lang="zh-CN" altLang="en-US"/>
              <a:t>Requiring regular reporting of financial activities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Central Bank Regulations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Data Encryption</a:t>
            </a:r>
            <a:endParaRPr lang="zh-CN" altLang="en-US"/>
          </a:p>
          <a:p>
            <a:pPr lvl="1"/>
            <a:r>
              <a:rPr lang="zh-CN" altLang="en-US"/>
              <a:t>Protects sensitive information from unauthorized access</a:t>
            </a:r>
            <a:endParaRPr lang="zh-CN" altLang="en-US"/>
          </a:p>
          <a:p>
            <a:r>
              <a:rPr lang="zh-CN" altLang="en-US"/>
              <a:t>User Consent</a:t>
            </a:r>
            <a:endParaRPr lang="zh-CN" altLang="en-US"/>
          </a:p>
          <a:p>
            <a:pPr lvl="1"/>
            <a:r>
              <a:rPr lang="zh-CN" altLang="en-US"/>
              <a:t>Ensuring users agree to data collection and usage</a:t>
            </a:r>
            <a:endParaRPr lang="zh-CN" altLang="en-US"/>
          </a:p>
          <a:p>
            <a:r>
              <a:rPr lang="zh-CN" altLang="en-US"/>
              <a:t>Security Measures</a:t>
            </a:r>
            <a:endParaRPr lang="zh-CN" altLang="en-US"/>
          </a:p>
          <a:p>
            <a:pPr lvl="1"/>
            <a:r>
              <a:rPr lang="zh-CN" altLang="en-US"/>
              <a:t>Implementing safeguards against data breaches</a:t>
            </a:r>
            <a:endParaRPr lang="zh-CN" altLang="en-US"/>
          </a:p>
          <a:p>
            <a:r>
              <a:rPr lang="zh-CN" altLang="en-US"/>
              <a:t>Compliance Standards</a:t>
            </a:r>
            <a:endParaRPr lang="zh-CN" altLang="en-US"/>
          </a:p>
          <a:p>
            <a:pPr lvl="1"/>
            <a:r>
              <a:rPr lang="zh-CN" altLang="en-US"/>
              <a:t>Adhering to regulations for data protection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Data Privacy Concerns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151573" y="1745615"/>
            <a:ext cx="9888855" cy="1097915"/>
          </a:xfrm>
        </p:spPr>
        <p:txBody>
          <a:bodyPr/>
          <a:lstStyle/>
          <a:p>
            <a:r>
              <a:rPr lang="en-US"/>
              <a:t>PART FIVE</a:t>
            </a: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853690" y="3023870"/>
            <a:ext cx="6570345" cy="2708275"/>
          </a:xfrm>
        </p:spPr>
        <p:txBody>
          <a:bodyPr/>
          <a:lstStyle/>
          <a:p>
            <a:r>
              <a:rPr lang="en-US"/>
              <a:t>Future Trends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Collaborative Initiatives</a:t>
            </a:r>
            <a:endParaRPr lang="zh-CN" altLang="en-US"/>
          </a:p>
          <a:p>
            <a:pPr lvl="1"/>
            <a:r>
              <a:rPr lang="zh-CN" altLang="en-US"/>
              <a:t>Enhancing financial services through strategic partnerships</a:t>
            </a:r>
            <a:endParaRPr lang="zh-CN" altLang="en-US"/>
          </a:p>
          <a:p>
            <a:r>
              <a:rPr lang="zh-CN" altLang="en-US"/>
              <a:t>Innovative Solutions</a:t>
            </a:r>
            <a:endParaRPr lang="zh-CN" altLang="en-US"/>
          </a:p>
          <a:p>
            <a:pPr lvl="1"/>
            <a:r>
              <a:rPr lang="zh-CN" altLang="en-US"/>
              <a:t>Integrating technology for seamless user experience</a:t>
            </a:r>
            <a:endParaRPr lang="zh-CN" altLang="en-US"/>
          </a:p>
          <a:p>
            <a:r>
              <a:rPr lang="zh-CN" altLang="en-US"/>
              <a:t>Regulatory Compliance</a:t>
            </a:r>
            <a:endParaRPr lang="zh-CN" altLang="en-US"/>
          </a:p>
          <a:p>
            <a:pPr lvl="1"/>
            <a:r>
              <a:rPr lang="zh-CN" altLang="en-US"/>
              <a:t>Adhering to fintech regulations for sustainable growth</a:t>
            </a:r>
            <a:endParaRPr lang="zh-CN" altLang="en-US"/>
          </a:p>
          <a:p>
            <a:r>
              <a:rPr lang="zh-CN" altLang="en-US"/>
              <a:t>Market Expansion</a:t>
            </a:r>
            <a:endParaRPr lang="zh-CN" altLang="en-US"/>
          </a:p>
          <a:p>
            <a:pPr lvl="1"/>
            <a:r>
              <a:rPr lang="zh-CN" altLang="en-US"/>
              <a:t>Scaling operations through strategic market alliances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Fintech Partnerships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Convenient Transactions</a:t>
            </a:r>
            <a:endParaRPr lang="zh-CN" altLang="en-US"/>
          </a:p>
          <a:p>
            <a:pPr lvl="1"/>
            <a:r>
              <a:rPr lang="zh-CN" altLang="en-US"/>
              <a:t>Seamless and quick payment processes</a:t>
            </a:r>
            <a:endParaRPr lang="zh-CN" altLang="en-US"/>
          </a:p>
          <a:p>
            <a:r>
              <a:rPr lang="zh-CN" altLang="en-US"/>
              <a:t>Enhanced Security Features</a:t>
            </a:r>
            <a:endParaRPr lang="zh-CN" altLang="en-US"/>
          </a:p>
          <a:p>
            <a:pPr lvl="1"/>
            <a:r>
              <a:rPr lang="zh-CN" altLang="en-US"/>
              <a:t>Advanced encryption and biometric authentication</a:t>
            </a:r>
            <a:endParaRPr lang="zh-CN" altLang="en-US"/>
          </a:p>
          <a:p>
            <a:r>
              <a:rPr lang="zh-CN" altLang="en-US"/>
              <a:t>Integration with Other Services</a:t>
            </a:r>
            <a:endParaRPr lang="zh-CN" altLang="en-US"/>
          </a:p>
          <a:p>
            <a:pPr lvl="1"/>
            <a:r>
              <a:rPr lang="zh-CN" altLang="en-US"/>
              <a:t>Linking banking with shopping and utility payments</a:t>
            </a:r>
            <a:endParaRPr lang="zh-CN" altLang="en-US"/>
          </a:p>
          <a:p>
            <a:r>
              <a:rPr lang="zh-CN" altLang="en-US"/>
              <a:t>Mobile Wallet Expansion</a:t>
            </a:r>
            <a:endParaRPr lang="zh-CN" altLang="en-US"/>
          </a:p>
          <a:p>
            <a:pPr lvl="1"/>
            <a:r>
              <a:rPr lang="zh-CN" altLang="en-US"/>
              <a:t>Growing options for storing and managing funds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Digital Payment Innovations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>
          <a:xfrm>
            <a:off x="984250" y="1533525"/>
            <a:ext cx="5142230" cy="2583815"/>
          </a:xfrm>
        </p:spPr>
        <p:txBody>
          <a:bodyPr/>
          <a:lstStyle/>
          <a:p>
            <a:r>
              <a:rPr lang="en-US"/>
              <a:t>THANKS!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984048" y="5967095"/>
            <a:ext cx="1660525" cy="347940"/>
          </a:xfrm>
        </p:spPr>
        <p:txBody>
          <a:bodyPr/>
          <a:lstStyle/>
          <a:p>
            <a:r>
              <a:rPr lang="en-US"/>
              <a:t>Name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678815" y="406400"/>
            <a:ext cx="6918960" cy="1236980"/>
          </a:xfrm>
        </p:spPr>
        <p:txBody>
          <a:bodyPr/>
          <a:lstStyle/>
          <a:p>
            <a:r>
              <a:rPr lang="en-US"/>
              <a:t>Contents</a:t>
            </a:r>
            <a:endParaRPr lang="en-US"/>
          </a:p>
        </p:txBody>
      </p:sp>
      <p:sp>
        <p:nvSpPr>
          <p:cNvPr id="18" name="矩形: 圆角 17"/>
          <p:cNvSpPr/>
          <p:nvPr>
            <p:custDataLst>
              <p:tags r:id="rId2"/>
            </p:custDataLst>
          </p:nvPr>
        </p:nvSpPr>
        <p:spPr>
          <a:xfrm>
            <a:off x="535940" y="2777490"/>
            <a:ext cx="2021840" cy="2520000"/>
          </a:xfrm>
          <a:prstGeom prst="roundRect">
            <a:avLst>
              <a:gd name="adj" fmla="val 5810"/>
            </a:avLst>
          </a:prstGeom>
          <a:solidFill>
            <a:schemeClr val="bg2">
              <a:alpha val="80000"/>
            </a:schemeClr>
          </a:solidFill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序号"/>
          <p:cNvSpPr txBox="1"/>
          <p:nvPr>
            <p:custDataLst>
              <p:tags r:id="rId3"/>
            </p:custDataLst>
          </p:nvPr>
        </p:nvSpPr>
        <p:spPr>
          <a:xfrm>
            <a:off x="750570" y="2962275"/>
            <a:ext cx="1607820" cy="59372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rPr>
              <a:t>01.</a:t>
            </a:r>
            <a:endParaRPr lang="en-US" sz="28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+mj-ea"/>
            </a:endParaRPr>
          </a:p>
        </p:txBody>
      </p:sp>
      <p:sp>
        <p:nvSpPr>
          <p:cNvPr id="16" name="标题"/>
          <p:cNvSpPr txBox="1"/>
          <p:nvPr>
            <p:custDataLst>
              <p:tags r:id="rId4"/>
            </p:custDataLst>
          </p:nvPr>
        </p:nvSpPr>
        <p:spPr>
          <a:xfrm>
            <a:off x="750570" y="3623945"/>
            <a:ext cx="1722120" cy="13493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r>
              <a:rPr lang="en-US">
                <a:solidFill>
                  <a:schemeClr val="tx1"/>
                </a:solidFill>
                <a:uFillTx/>
                <a:latin typeface="+mj-lt"/>
                <a:ea typeface="+mj-ea"/>
              </a:rPr>
              <a:t>Current Landscape</a:t>
            </a:r>
            <a:endParaRPr lang="en-US">
              <a:solidFill>
                <a:schemeClr val="tx1"/>
              </a:solidFill>
              <a:uFillTx/>
              <a:latin typeface="+mj-lt"/>
              <a:ea typeface="+mj-ea"/>
            </a:endParaRPr>
          </a:p>
        </p:txBody>
      </p:sp>
      <p:sp>
        <p:nvSpPr>
          <p:cNvPr id="72" name="矩形: 圆角 71"/>
          <p:cNvSpPr/>
          <p:nvPr>
            <p:custDataLst>
              <p:tags r:id="rId5"/>
            </p:custDataLst>
          </p:nvPr>
        </p:nvSpPr>
        <p:spPr>
          <a:xfrm>
            <a:off x="2810510" y="2777490"/>
            <a:ext cx="2021840" cy="2520000"/>
          </a:xfrm>
          <a:prstGeom prst="roundRect">
            <a:avLst>
              <a:gd name="adj" fmla="val 5810"/>
            </a:avLst>
          </a:prstGeom>
          <a:solidFill>
            <a:schemeClr val="bg2">
              <a:alpha val="80000"/>
            </a:schemeClr>
          </a:solidFill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序号"/>
          <p:cNvSpPr txBox="1"/>
          <p:nvPr>
            <p:custDataLst>
              <p:tags r:id="rId6"/>
            </p:custDataLst>
          </p:nvPr>
        </p:nvSpPr>
        <p:spPr>
          <a:xfrm>
            <a:off x="3025140" y="2962275"/>
            <a:ext cx="1607820" cy="59372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rPr>
              <a:t>02.</a:t>
            </a:r>
            <a:endParaRPr lang="en-US" sz="28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+mj-ea"/>
            </a:endParaRPr>
          </a:p>
        </p:txBody>
      </p:sp>
      <p:sp>
        <p:nvSpPr>
          <p:cNvPr id="74" name="标题"/>
          <p:cNvSpPr txBox="1"/>
          <p:nvPr>
            <p:custDataLst>
              <p:tags r:id="rId7"/>
            </p:custDataLst>
          </p:nvPr>
        </p:nvSpPr>
        <p:spPr>
          <a:xfrm>
            <a:off x="3025140" y="3623945"/>
            <a:ext cx="1722120" cy="13493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uFillTx/>
                <a:latin typeface="+mj-lt"/>
                <a:ea typeface="+mj-ea"/>
                <a:sym typeface="+mn-ea"/>
              </a:rPr>
              <a:t>Mobile Banking Solutions</a:t>
            </a:r>
            <a:endParaRPr lang="en-US">
              <a:solidFill>
                <a:schemeClr val="tx1"/>
              </a:solidFill>
              <a:uFillTx/>
              <a:latin typeface="+mj-lt"/>
              <a:ea typeface="+mj-ea"/>
              <a:sym typeface="+mn-ea"/>
            </a:endParaRPr>
          </a:p>
        </p:txBody>
      </p:sp>
      <p:sp>
        <p:nvSpPr>
          <p:cNvPr id="79" name="矩形: 圆角 78"/>
          <p:cNvSpPr/>
          <p:nvPr>
            <p:custDataLst>
              <p:tags r:id="rId8"/>
            </p:custDataLst>
          </p:nvPr>
        </p:nvSpPr>
        <p:spPr>
          <a:xfrm>
            <a:off x="5085080" y="2777490"/>
            <a:ext cx="2021840" cy="2520000"/>
          </a:xfrm>
          <a:prstGeom prst="roundRect">
            <a:avLst>
              <a:gd name="adj" fmla="val 5810"/>
            </a:avLst>
          </a:prstGeom>
          <a:solidFill>
            <a:schemeClr val="bg2">
              <a:alpha val="80000"/>
            </a:schemeClr>
          </a:solidFill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序号"/>
          <p:cNvSpPr txBox="1"/>
          <p:nvPr>
            <p:custDataLst>
              <p:tags r:id="rId9"/>
            </p:custDataLst>
          </p:nvPr>
        </p:nvSpPr>
        <p:spPr>
          <a:xfrm>
            <a:off x="5300345" y="2962275"/>
            <a:ext cx="1607820" cy="59372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rPr>
              <a:t>03.</a:t>
            </a:r>
            <a:endParaRPr lang="en-US" sz="28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+mj-ea"/>
            </a:endParaRPr>
          </a:p>
        </p:txBody>
      </p:sp>
      <p:sp>
        <p:nvSpPr>
          <p:cNvPr id="81" name="标题"/>
          <p:cNvSpPr txBox="1"/>
          <p:nvPr>
            <p:custDataLst>
              <p:tags r:id="rId10"/>
            </p:custDataLst>
          </p:nvPr>
        </p:nvSpPr>
        <p:spPr>
          <a:xfrm>
            <a:off x="5300345" y="3623945"/>
            <a:ext cx="1722120" cy="13493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uFillTx/>
                <a:latin typeface="+mj-lt"/>
                <a:ea typeface="+mj-ea"/>
                <a:sym typeface="+mn-ea"/>
              </a:rPr>
              <a:t>Impact on Financial Inclusion</a:t>
            </a:r>
            <a:endParaRPr lang="en-US">
              <a:solidFill>
                <a:schemeClr val="tx1"/>
              </a:solidFill>
              <a:uFillTx/>
              <a:latin typeface="+mj-lt"/>
              <a:ea typeface="+mj-ea"/>
              <a:sym typeface="+mn-ea"/>
            </a:endParaRPr>
          </a:p>
        </p:txBody>
      </p:sp>
      <p:sp>
        <p:nvSpPr>
          <p:cNvPr id="86" name="矩形: 圆角 85"/>
          <p:cNvSpPr/>
          <p:nvPr>
            <p:custDataLst>
              <p:tags r:id="rId11"/>
            </p:custDataLst>
          </p:nvPr>
        </p:nvSpPr>
        <p:spPr>
          <a:xfrm>
            <a:off x="7359650" y="2777490"/>
            <a:ext cx="2021840" cy="2520000"/>
          </a:xfrm>
          <a:prstGeom prst="roundRect">
            <a:avLst>
              <a:gd name="adj" fmla="val 5810"/>
            </a:avLst>
          </a:prstGeom>
          <a:solidFill>
            <a:schemeClr val="bg2">
              <a:alpha val="80000"/>
            </a:schemeClr>
          </a:solidFill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序号"/>
          <p:cNvSpPr txBox="1"/>
          <p:nvPr>
            <p:custDataLst>
              <p:tags r:id="rId12"/>
            </p:custDataLst>
          </p:nvPr>
        </p:nvSpPr>
        <p:spPr>
          <a:xfrm>
            <a:off x="7574915" y="2962275"/>
            <a:ext cx="1607820" cy="59372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rPr>
              <a:t>04.</a:t>
            </a:r>
            <a:endParaRPr lang="en-US" sz="28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+mj-ea"/>
            </a:endParaRPr>
          </a:p>
        </p:txBody>
      </p:sp>
      <p:sp>
        <p:nvSpPr>
          <p:cNvPr id="88" name="标题"/>
          <p:cNvSpPr txBox="1"/>
          <p:nvPr>
            <p:custDataLst>
              <p:tags r:id="rId13"/>
            </p:custDataLst>
          </p:nvPr>
        </p:nvSpPr>
        <p:spPr>
          <a:xfrm>
            <a:off x="7574915" y="3623945"/>
            <a:ext cx="1722120" cy="13493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uFillTx/>
                <a:latin typeface="+mj-lt"/>
                <a:ea typeface="+mj-ea"/>
                <a:sym typeface="+mn-ea"/>
              </a:rPr>
              <a:t>Regulatory Environment</a:t>
            </a:r>
            <a:endParaRPr lang="en-US">
              <a:solidFill>
                <a:schemeClr val="tx1"/>
              </a:solidFill>
              <a:uFillTx/>
              <a:latin typeface="+mj-lt"/>
              <a:ea typeface="+mj-ea"/>
              <a:sym typeface="+mn-ea"/>
            </a:endParaRPr>
          </a:p>
        </p:txBody>
      </p:sp>
      <p:sp>
        <p:nvSpPr>
          <p:cNvPr id="93" name="矩形: 圆角 92"/>
          <p:cNvSpPr/>
          <p:nvPr>
            <p:custDataLst>
              <p:tags r:id="rId14"/>
            </p:custDataLst>
          </p:nvPr>
        </p:nvSpPr>
        <p:spPr>
          <a:xfrm>
            <a:off x="9634855" y="2777490"/>
            <a:ext cx="2021840" cy="2520000"/>
          </a:xfrm>
          <a:prstGeom prst="roundRect">
            <a:avLst>
              <a:gd name="adj" fmla="val 5810"/>
            </a:avLst>
          </a:prstGeom>
          <a:solidFill>
            <a:schemeClr val="bg2">
              <a:alpha val="80000"/>
            </a:schemeClr>
          </a:solidFill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序号"/>
          <p:cNvSpPr txBox="1"/>
          <p:nvPr>
            <p:custDataLst>
              <p:tags r:id="rId15"/>
            </p:custDataLst>
          </p:nvPr>
        </p:nvSpPr>
        <p:spPr>
          <a:xfrm>
            <a:off x="9849485" y="2962275"/>
            <a:ext cx="1607820" cy="59372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rPr>
              <a:t>05.</a:t>
            </a:r>
            <a:endParaRPr lang="en-US" sz="28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+mj-ea"/>
            </a:endParaRPr>
          </a:p>
        </p:txBody>
      </p:sp>
      <p:sp>
        <p:nvSpPr>
          <p:cNvPr id="95" name="标题"/>
          <p:cNvSpPr txBox="1"/>
          <p:nvPr>
            <p:custDataLst>
              <p:tags r:id="rId16"/>
            </p:custDataLst>
          </p:nvPr>
        </p:nvSpPr>
        <p:spPr>
          <a:xfrm>
            <a:off x="9849485" y="3623945"/>
            <a:ext cx="1722120" cy="13493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uFillTx/>
                <a:latin typeface="+mj-lt"/>
                <a:ea typeface="+mj-ea"/>
                <a:sym typeface="+mn-ea"/>
              </a:rPr>
              <a:t>Future Trends</a:t>
            </a:r>
            <a:endParaRPr lang="en-US">
              <a:solidFill>
                <a:schemeClr val="tx1"/>
              </a:solidFill>
              <a:uFillTx/>
              <a:latin typeface="+mj-lt"/>
              <a:ea typeface="+mj-ea"/>
              <a:sym typeface="+mn-ea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17"/>
            </p:custDataLst>
          </p:nvPr>
        </p:nvCxnSpPr>
        <p:spPr>
          <a:xfrm>
            <a:off x="1845336" y="1807845"/>
            <a:ext cx="447040" cy="0"/>
          </a:xfrm>
          <a:prstGeom prst="line">
            <a:avLst/>
          </a:prstGeom>
          <a:ln w="15875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151573" y="1745615"/>
            <a:ext cx="9888855" cy="1097915"/>
          </a:xfrm>
        </p:spPr>
        <p:txBody>
          <a:bodyPr/>
          <a:lstStyle/>
          <a:p>
            <a:r>
              <a:rPr lang="en-US"/>
              <a:t>PART ONE</a:t>
            </a: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853690" y="3023870"/>
            <a:ext cx="6570345" cy="2708275"/>
          </a:xfrm>
        </p:spPr>
        <p:txBody>
          <a:bodyPr/>
          <a:lstStyle/>
          <a:p>
            <a:r>
              <a:rPr lang="en-US"/>
              <a:t>Current Landscape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High fees</a:t>
            </a:r>
            <a:endParaRPr lang="zh-CN" altLang="en-US"/>
          </a:p>
          <a:p>
            <a:pPr lvl="1"/>
            <a:r>
              <a:rPr lang="zh-CN" altLang="en-US"/>
              <a:t>Costly transactions and account maintenance.</a:t>
            </a:r>
            <a:endParaRPr lang="zh-CN" altLang="en-US"/>
          </a:p>
          <a:p>
            <a:r>
              <a:rPr lang="zh-CN" altLang="en-US"/>
              <a:t>Limited access</a:t>
            </a:r>
            <a:endParaRPr lang="zh-CN" altLang="en-US"/>
          </a:p>
          <a:p>
            <a:pPr lvl="1"/>
            <a:r>
              <a:rPr lang="zh-CN" altLang="en-US"/>
              <a:t>Branches not easily accessible in remote areas.</a:t>
            </a:r>
            <a:endParaRPr lang="zh-CN" altLang="en-US"/>
          </a:p>
          <a:p>
            <a:r>
              <a:rPr lang="zh-CN" altLang="en-US"/>
              <a:t>Long queues</a:t>
            </a:r>
            <a:endParaRPr lang="zh-CN" altLang="en-US"/>
          </a:p>
          <a:p>
            <a:pPr lvl="1"/>
            <a:r>
              <a:rPr lang="zh-CN" altLang="en-US"/>
              <a:t>Time-consuming waiting for services.</a:t>
            </a:r>
            <a:endParaRPr lang="zh-CN" altLang="en-US"/>
          </a:p>
          <a:p>
            <a:r>
              <a:rPr lang="zh-CN" altLang="en-US"/>
              <a:t>Security concerns</a:t>
            </a:r>
            <a:endParaRPr lang="zh-CN" altLang="en-US"/>
          </a:p>
          <a:p>
            <a:pPr lvl="1"/>
            <a:r>
              <a:rPr lang="zh-CN" altLang="en-US"/>
              <a:t>Risk of theft and fraud with cash transactions.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Traditional Banking Challenges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Convenient access to banking services</a:t>
            </a:r>
            <a:endParaRPr lang="zh-CN" altLang="en-US"/>
          </a:p>
          <a:p>
            <a:r>
              <a:rPr lang="zh-CN" altLang="en-US"/>
              <a:t>Increased financial inclusion in remote areas</a:t>
            </a:r>
            <a:endParaRPr lang="zh-CN" altLang="en-US"/>
          </a:p>
          <a:p>
            <a:r>
              <a:rPr lang="zh-CN" altLang="en-US"/>
              <a:t>Growing number of mobile banking users</a:t>
            </a:r>
            <a:endParaRPr lang="zh-CN" altLang="en-US"/>
          </a:p>
          <a:p>
            <a:r>
              <a:rPr lang="zh-CN" altLang="en-US"/>
              <a:t>Improved efficiency in financial transactions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Mobile Penetration Rates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151573" y="1745615"/>
            <a:ext cx="9888855" cy="1097915"/>
          </a:xfrm>
        </p:spPr>
        <p:txBody>
          <a:bodyPr/>
          <a:lstStyle/>
          <a:p>
            <a:r>
              <a:rPr lang="en-US"/>
              <a:t>PART TWO</a:t>
            </a: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853690" y="3023870"/>
            <a:ext cx="6570345" cy="2708275"/>
          </a:xfrm>
        </p:spPr>
        <p:txBody>
          <a:bodyPr/>
          <a:lstStyle/>
          <a:p>
            <a:r>
              <a:rPr lang="en-US"/>
              <a:t>Mobile Banking Solutions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Convenient Transactions</a:t>
            </a:r>
            <a:endParaRPr lang="zh-CN" altLang="en-US"/>
          </a:p>
          <a:p>
            <a:pPr lvl="1"/>
            <a:r>
              <a:rPr lang="zh-CN" altLang="en-US"/>
              <a:t>Instant and hassle-free money transfers</a:t>
            </a:r>
            <a:endParaRPr lang="zh-CN" altLang="en-US"/>
          </a:p>
          <a:p>
            <a:r>
              <a:rPr lang="zh-CN" altLang="en-US"/>
              <a:t>Financial Inclusion</a:t>
            </a:r>
            <a:endParaRPr lang="zh-CN" altLang="en-US"/>
          </a:p>
          <a:p>
            <a:pPr lvl="1"/>
            <a:r>
              <a:rPr lang="zh-CN" altLang="en-US"/>
              <a:t>Providing banking services to the unbanked population</a:t>
            </a:r>
            <a:endParaRPr lang="zh-CN" altLang="en-US"/>
          </a:p>
          <a:p>
            <a:r>
              <a:rPr lang="zh-CN" altLang="en-US"/>
              <a:t>Bill Payments</a:t>
            </a:r>
            <a:endParaRPr lang="zh-CN" altLang="en-US"/>
          </a:p>
          <a:p>
            <a:pPr lvl="1"/>
            <a:r>
              <a:rPr lang="zh-CN" altLang="en-US"/>
              <a:t>Efficient payment of bills and utilities</a:t>
            </a:r>
            <a:endParaRPr lang="zh-CN" altLang="en-US"/>
          </a:p>
          <a:p>
            <a:r>
              <a:rPr lang="zh-CN" altLang="en-US"/>
              <a:t>Microloans</a:t>
            </a:r>
            <a:endParaRPr lang="zh-CN" altLang="en-US"/>
          </a:p>
          <a:p>
            <a:pPr lvl="1"/>
            <a:r>
              <a:rPr lang="zh-CN" altLang="en-US"/>
              <a:t>Access to small loans for financial empowerment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M-Pesa Platform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Convenient Transactions</a:t>
            </a:r>
            <a:endParaRPr lang="zh-CN" altLang="en-US"/>
          </a:p>
          <a:p>
            <a:pPr lvl="1"/>
            <a:r>
              <a:rPr lang="zh-CN" altLang="en-US"/>
              <a:t>Easy and quick money transfers</a:t>
            </a:r>
            <a:endParaRPr lang="zh-CN" altLang="en-US"/>
          </a:p>
          <a:p>
            <a:r>
              <a:rPr lang="zh-CN" altLang="en-US"/>
              <a:t>Secure Banking</a:t>
            </a:r>
            <a:endParaRPr lang="zh-CN" altLang="en-US"/>
          </a:p>
          <a:p>
            <a:pPr lvl="1"/>
            <a:r>
              <a:rPr lang="zh-CN" altLang="en-US"/>
              <a:t>Advanced security features for safe transactions</a:t>
            </a:r>
            <a:endParaRPr lang="zh-CN" altLang="en-US"/>
          </a:p>
          <a:p>
            <a:r>
              <a:rPr lang="zh-CN" altLang="en-US"/>
              <a:t>Mobile Services</a:t>
            </a:r>
            <a:endParaRPr lang="zh-CN" altLang="en-US"/>
          </a:p>
          <a:p>
            <a:pPr lvl="1"/>
            <a:r>
              <a:rPr lang="zh-CN" altLang="en-US"/>
              <a:t>Access to banking services on-the-go</a:t>
            </a:r>
            <a:endParaRPr lang="zh-CN" altLang="en-US"/>
          </a:p>
          <a:p>
            <a:r>
              <a:rPr lang="zh-CN" altLang="en-US"/>
              <a:t>Customer Support</a:t>
            </a:r>
            <a:endParaRPr lang="zh-CN" altLang="en-US"/>
          </a:p>
          <a:p>
            <a:pPr lvl="1"/>
            <a:r>
              <a:rPr lang="zh-CN" altLang="en-US"/>
              <a:t>24/7 assistance for any banking queries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Equity Bank's Eazzy Banking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151573" y="1745615"/>
            <a:ext cx="9888855" cy="1097915"/>
          </a:xfrm>
        </p:spPr>
        <p:txBody>
          <a:bodyPr/>
          <a:lstStyle/>
          <a:p>
            <a:r>
              <a:rPr lang="en-US"/>
              <a:t>PART THREE</a:t>
            </a: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853690" y="3023870"/>
            <a:ext cx="6570345" cy="2708275"/>
          </a:xfrm>
        </p:spPr>
        <p:txBody>
          <a:bodyPr/>
          <a:lstStyle/>
          <a:p>
            <a:r>
              <a:rPr lang="en-US"/>
              <a:t>Impact on Financial Inclusion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f*1_5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35"/>
  <p:tag name="KSO_WM_DIAGRAM_GROUP_CODE" val="l1-1"/>
  <p:tag name="KSO_WM_UNIT_TYPE" val="l_h_f"/>
  <p:tag name="KSO_WM_UNIT_INDEX" val="1_5_1"/>
  <p:tag name="KSO_WM_UNIT_PRESET_TEXT" val="Your title here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i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DIAGRAM_GROUP_CODE" val="l1-1"/>
  <p:tag name="KSO_WM_UNIT_TYPE" val="i"/>
  <p:tag name="KSO_WM_UNIT_INDEX" val="1"/>
  <p:tag name="KSO_WM_UNIT_LINE_FORE_SCHEMECOLOR_INDEX" val="6"/>
  <p:tag name="KSO_WM_UNIT_LINE_FILL_TYPE" val="2"/>
  <p:tag name="KSO_WM_UNIT_USESOURCEFORMAT_APPLY" val="0"/>
</p:tagLst>
</file>

<file path=ppt/tags/tag102.xml><?xml version="1.0" encoding="utf-8"?>
<p:tagLst xmlns:p="http://schemas.openxmlformats.org/presentationml/2006/main">
  <p:tag name="KSO_WM_SLIDE_ID" val="custom20233403_5"/>
  <p:tag name="KSO_WM_TEMPLATE_SUBCATEGORY" val="0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3403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0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3_7*e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PART ONE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3_7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Your title here"/>
</p:tagLst>
</file>

<file path=ppt/tags/tag105.xml><?xml version="1.0" encoding="utf-8"?>
<p:tagLst xmlns:p="http://schemas.openxmlformats.org/presentationml/2006/main">
  <p:tag name="KSO_WM_SPECIAL_SOURCE" val="bdnull"/>
  <p:tag name="KSO_WM_SLIDE_CONTENT_AREA" val="{&quot;left&quot;:&quot;29.9&quot;,&quot;top&quot;:&quot;106.4&quot;,&quot;width&quot;:&quot;901.65&quot;,&quot;height&quot;:&quot;265.6&quot;}"/>
  <p:tag name="KSO_WM_SLIDE_ID" val="custom20233403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03"/>
  <p:tag name="KSO_WM_SLIDE_LAYOUT" val="a_e"/>
  <p:tag name="KSO_WM_SLIDE_LAYOUT_CNT" val="1_1"/>
</p:tagLst>
</file>

<file path=ppt/tags/tag106.xml><?xml version="1.0" encoding="utf-8"?>
<p:tagLst xmlns:p="http://schemas.openxmlformats.org/presentationml/2006/main">
  <p:tag name="KSO_WM_TEMPLATE_CATEGORY" val="custom"/>
  <p:tag name="KSO_WM_TEMPLATE_INDEX" val="20233403"/>
</p:tagLst>
</file>

<file path=ppt/tags/tag10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3_7*e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PART TWO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3_7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Your title here"/>
</p:tagLst>
</file>

<file path=ppt/tags/tag109.xml><?xml version="1.0" encoding="utf-8"?>
<p:tagLst xmlns:p="http://schemas.openxmlformats.org/presentationml/2006/main">
  <p:tag name="KSO_WM_SPECIAL_SOURCE" val="bdnull"/>
  <p:tag name="KSO_WM_SLIDE_CONTENT_AREA" val="{&quot;left&quot;:&quot;29.9&quot;,&quot;top&quot;:&quot;106.4&quot;,&quot;width&quot;:&quot;901.65&quot;,&quot;height&quot;:&quot;265.6&quot;}"/>
  <p:tag name="KSO_WM_SLIDE_ID" val="custom20233403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03"/>
  <p:tag name="KSO_WM_SLIDE_LAYOUT" val="a_e"/>
  <p:tag name="KSO_WM_SLIDE_LAYOUT_CNT" val="1_1"/>
</p:tagLst>
</file>

<file path=ppt/tags/tag11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233403"/>
</p:tagLst>
</file>

<file path=ppt/tags/tag11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3_7*e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PART THREE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3_7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Your title here"/>
</p:tagLst>
</file>

<file path=ppt/tags/tag113.xml><?xml version="1.0" encoding="utf-8"?>
<p:tagLst xmlns:p="http://schemas.openxmlformats.org/presentationml/2006/main">
  <p:tag name="KSO_WM_SPECIAL_SOURCE" val="bdnull"/>
  <p:tag name="KSO_WM_SLIDE_CONTENT_AREA" val="{&quot;left&quot;:&quot;29.9&quot;,&quot;top&quot;:&quot;106.4&quot;,&quot;width&quot;:&quot;901.65&quot;,&quot;height&quot;:&quot;265.6&quot;}"/>
  <p:tag name="KSO_WM_SLIDE_ID" val="custom20233403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03"/>
  <p:tag name="KSO_WM_SLIDE_LAYOUT" val="a_e"/>
  <p:tag name="KSO_WM_SLIDE_LAYOUT_CNT" val="1_1"/>
</p:tagLst>
</file>

<file path=ppt/tags/tag114.xml><?xml version="1.0" encoding="utf-8"?>
<p:tagLst xmlns:p="http://schemas.openxmlformats.org/presentationml/2006/main">
  <p:tag name="KSO_WM_TEMPLATE_CATEGORY" val="custom"/>
  <p:tag name="KSO_WM_TEMPLATE_INDEX" val="20233403"/>
</p:tagLst>
</file>

<file path=ppt/tags/tag1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3_7*e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PART FOUR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3_7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Your title here"/>
</p:tagLst>
</file>

<file path=ppt/tags/tag117.xml><?xml version="1.0" encoding="utf-8"?>
<p:tagLst xmlns:p="http://schemas.openxmlformats.org/presentationml/2006/main">
  <p:tag name="KSO_WM_SPECIAL_SOURCE" val="bdnull"/>
  <p:tag name="KSO_WM_SLIDE_CONTENT_AREA" val="{&quot;left&quot;:&quot;29.9&quot;,&quot;top&quot;:&quot;106.4&quot;,&quot;width&quot;:&quot;901.65&quot;,&quot;height&quot;:&quot;265.6&quot;}"/>
  <p:tag name="KSO_WM_SLIDE_ID" val="custom20233403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03"/>
  <p:tag name="KSO_WM_SLIDE_LAYOUT" val="a_e"/>
  <p:tag name="KSO_WM_SLIDE_LAYOUT_CNT" val="1_1"/>
</p:tagLst>
</file>

<file path=ppt/tags/tag118.xml><?xml version="1.0" encoding="utf-8"?>
<p:tagLst xmlns:p="http://schemas.openxmlformats.org/presentationml/2006/main">
  <p:tag name="KSO_WM_TEMPLATE_CATEGORY" val="custom"/>
  <p:tag name="KSO_WM_TEMPLATE_INDEX" val="20233403"/>
</p:tagLst>
</file>

<file path=ppt/tags/tag11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3_7*e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PART FIVE"/>
</p:tagLst>
</file>

<file path=ppt/tags/tag1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3_7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Your title here"/>
</p:tagLst>
</file>

<file path=ppt/tags/tag121.xml><?xml version="1.0" encoding="utf-8"?>
<p:tagLst xmlns:p="http://schemas.openxmlformats.org/presentationml/2006/main">
  <p:tag name="KSO_WM_SPECIAL_SOURCE" val="bdnull"/>
  <p:tag name="KSO_WM_SLIDE_CONTENT_AREA" val="{&quot;left&quot;:&quot;29.9&quot;,&quot;top&quot;:&quot;106.4&quot;,&quot;width&quot;:&quot;901.65&quot;,&quot;height&quot;:&quot;265.6&quot;}"/>
  <p:tag name="KSO_WM_SLIDE_ID" val="custom20233403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03"/>
  <p:tag name="KSO_WM_SLIDE_LAYOUT" val="a_e"/>
  <p:tag name="KSO_WM_SLIDE_LAYOUT_CNT" val="1_1"/>
</p:tagLst>
</file>

<file path=ppt/tags/tag122.xml><?xml version="1.0" encoding="utf-8"?>
<p:tagLst xmlns:p="http://schemas.openxmlformats.org/presentationml/2006/main">
  <p:tag name="KSO_WM_TEMPLATE_CATEGORY" val="custom"/>
  <p:tag name="KSO_WM_TEMPLATE_INDEX" val="20233403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3_9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THANKS!"/>
</p:tagLst>
</file>

<file path=ppt/tags/tag124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03_9*f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Name"/>
</p:tagLst>
</file>

<file path=ppt/tags/tag125.xml><?xml version="1.0" encoding="utf-8"?>
<p:tagLst xmlns:p="http://schemas.openxmlformats.org/presentationml/2006/main">
  <p:tag name="KSO_WM_SPECIAL_SOURCE" val="bdnull"/>
  <p:tag name="KSO_WM_SLIDE_CONTENT_AREA" val="{&quot;left&quot;:&quot;28.7&quot;,&quot;top&quot;:&quot;56.65&quot;,&quot;width&quot;:&quot;484.9&quot;,&quot;height&quot;:&quot;312.7&quot;}"/>
  <p:tag name="KSO_WM_SLIDE_ID" val="custom20233403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03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Click to add subtitl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!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03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3.0"/>
  <p:tag name="KSO_WM_BEAUTIFY_FLAG" val="#wm#"/>
  <p:tag name="KSO_WM_TEMPLATE_CATEGORY" val="custom"/>
  <p:tag name="KSO_WM_TEMPLATE_INDEX" val="2023340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03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3403_1*b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Click to add subtitle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3_1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The title goes here"/>
</p:tagLst>
</file>

<file path=ppt/tags/tag8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03_1*f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PRESET_TEXT" val="Name"/>
</p:tagLst>
</file>

<file path=ppt/tags/tag84.xml><?xml version="1.0" encoding="utf-8"?>
<p:tagLst xmlns:p="http://schemas.openxmlformats.org/presentationml/2006/main">
  <p:tag name="KSO_WM_SPECIAL_SOURCE" val="bdnull"/>
  <p:tag name="KSO_WM_TEMPLATE_THUMBS_INDEX" val="1、9"/>
  <p:tag name="KSO_WM_SLIDE_CONTENT_AREA" val="{&quot;left&quot;:&quot;449.5&quot;,&quot;top&quot;:&quot;73.65&quot;,&quot;width&quot;:&quot;484.9&quot;,&quot;height&quot;:&quot;312.7&quot;}"/>
  <p:tag name="KSO_WM_SLIDE_ID" val="custom20233403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03"/>
  <p:tag name="KSO_WM_SLIDE_LAYOUT" val="a_b_f"/>
  <p:tag name="KSO_WM_SLIDE_LAYOUT_CNT" val="1_1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a*1"/>
  <p:tag name="KSO_WM_TEMPLATE_CATEGORY" val="custom"/>
  <p:tag name="KSO_WM_TEMPLATE_INDEX" val="20233403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a"/>
  <p:tag name="KSO_WM_UNIT_INDEX" val="1"/>
  <p:tag name="KSO_WM_UNIT_PRESET_TEXT" val="Contents "/>
  <p:tag name="KSO_WM_UNIT_TEXT_FILL_FORE_SCHEMECOLOR_INDEX" val="6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1_2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solid&quot;:{&quot;brightness&quot;:0,&quot;colorType&quot;:1,&quot;foreColorIndex&quot;:16,&quot;transparency&quot;:0.20000000298023224},&quot;type&quot;:1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6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1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1_1"/>
  <p:tag name="KSO_WM_UNIT_PRESET_TEXT" val="01.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f*1_1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35"/>
  <p:tag name="KSO_WM_DIAGRAM_GROUP_CODE" val="l1-1"/>
  <p:tag name="KSO_WM_UNIT_TYPE" val="l_h_f"/>
  <p:tag name="KSO_WM_UNIT_INDEX" val="1_1_1"/>
  <p:tag name="KSO_WM_UNIT_PRESET_TEXT" val="Your title here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2_2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solid&quot;:{&quot;brightness&quot;:0,&quot;colorType&quot;:1,&quot;foreColorIndex&quot;:16,&quot;transparency&quot;:0.20000000298023224},&quot;type&quot;:1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6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2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2_1"/>
  <p:tag name="KSO_WM_UNIT_PRESET_TEXT" val="02.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f*1_2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35"/>
  <p:tag name="KSO_WM_DIAGRAM_GROUP_CODE" val="l1-1"/>
  <p:tag name="KSO_WM_UNIT_TYPE" val="l_h_f"/>
  <p:tag name="KSO_WM_UNIT_INDEX" val="1_2_1"/>
  <p:tag name="KSO_WM_UNIT_PRESET_TEXT" val="Your title here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3_2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solid&quot;:{&quot;brightness&quot;:0,&quot;colorType&quot;:1,&quot;foreColorIndex&quot;:16,&quot;transparency&quot;:0.20000000298023224},&quot;type&quot;:1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6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3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1"/>
  <p:tag name="KSO_WM_UNIT_PRESET_TEXT" val="03.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f*1_3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35"/>
  <p:tag name="KSO_WM_DIAGRAM_GROUP_CODE" val="l1-1"/>
  <p:tag name="KSO_WM_UNIT_TYPE" val="l_h_f"/>
  <p:tag name="KSO_WM_UNIT_INDEX" val="1_3_1"/>
  <p:tag name="KSO_WM_UNIT_PRESET_TEXT" val="Your title here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4_2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2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solid&quot;:{&quot;brightness&quot;:0,&quot;colorType&quot;:1,&quot;foreColorIndex&quot;:16,&quot;transparency&quot;:0.20000000298023224},&quot;type&quot;:1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6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4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4_1"/>
  <p:tag name="KSO_WM_UNIT_PRESET_TEXT" val="04.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f*1_4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35"/>
  <p:tag name="KSO_WM_DIAGRAM_GROUP_CODE" val="l1-1"/>
  <p:tag name="KSO_WM_UNIT_TYPE" val="l_h_f"/>
  <p:tag name="KSO_WM_UNIT_INDEX" val="1_4_1"/>
  <p:tag name="KSO_WM_UNIT_PRESET_TEXT" val="Your title here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5_2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5_2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solid&quot;:{&quot;brightness&quot;:0,&quot;colorType&quot;:1,&quot;foreColorIndex&quot;:16,&quot;transparency&quot;:0.20000000298023224},&quot;type&quot;:1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6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03_5*l_h_i*1_5_1"/>
  <p:tag name="KSO_WM_TEMPLATE_CATEGORY" val="custom"/>
  <p:tag name="KSO_WM_TEMPLATE_INDEX" val="202334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5_1"/>
  <p:tag name="KSO_WM_UNIT_PRESET_TEXT" val="05."/>
  <p:tag name="KSO_WM_DIAGRAM_MAX_ITEMCNT" val="6"/>
  <p:tag name="KSO_WM_DIAGRAM_MIN_ITEMCNT" val="2"/>
  <p:tag name="KSO_WM_DIAGRAM_VIRTUALLY_FRAME" val="{&quot;height&quot;:198.42520141601562,&quot;width&quot;:8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33">
      <a:dk1>
        <a:srgbClr val="000000"/>
      </a:dk1>
      <a:lt1>
        <a:srgbClr val="FFFFFF"/>
      </a:lt1>
      <a:dk2>
        <a:srgbClr val="0E0733"/>
      </a:dk2>
      <a:lt2>
        <a:srgbClr val="DCD7F9"/>
      </a:lt2>
      <a:accent1>
        <a:srgbClr val="FF00D9"/>
      </a:accent1>
      <a:accent2>
        <a:srgbClr val="FADC00"/>
      </a:accent2>
      <a:accent3>
        <a:srgbClr val="765AEC"/>
      </a:accent3>
      <a:accent4>
        <a:srgbClr val="53A9F3"/>
      </a:accent4>
      <a:accent5>
        <a:srgbClr val="FF8660"/>
      </a:accent5>
      <a:accent6>
        <a:srgbClr val="E55353"/>
      </a:accent6>
      <a:hlink>
        <a:srgbClr val="0563C1"/>
      </a:hlink>
      <a:folHlink>
        <a:srgbClr val="954D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2944</Words>
  <Application>WPS Presentation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Lato</vt:lpstr>
      <vt:lpstr>Segoe Print</vt:lpstr>
      <vt:lpstr>Manrope ExtraBold</vt:lpstr>
      <vt:lpstr>Office Theme</vt:lpstr>
      <vt:lpstr>1_Office Theme</vt:lpstr>
      <vt:lpstr>The Application of Mobile Banking Innovations in Kenya</vt:lpstr>
      <vt:lpstr>Contents</vt:lpstr>
      <vt:lpstr>Current Landscape</vt:lpstr>
      <vt:lpstr>Traditional Banking Challenges</vt:lpstr>
      <vt:lpstr>Mobile Penetration Rates</vt:lpstr>
      <vt:lpstr>Mobile Banking Solutions</vt:lpstr>
      <vt:lpstr>M-Pesa Platform</vt:lpstr>
      <vt:lpstr>Equity Bank's Eazzy Banking</vt:lpstr>
      <vt:lpstr>Impact on Financial Inclusion</vt:lpstr>
      <vt:lpstr>Access to Banking Services</vt:lpstr>
      <vt:lpstr>Economic Empowerment</vt:lpstr>
      <vt:lpstr>Regulatory Environment</vt:lpstr>
      <vt:lpstr>Central Bank Regulations</vt:lpstr>
      <vt:lpstr>Data Privacy Concerns</vt:lpstr>
      <vt:lpstr>Future Trends</vt:lpstr>
      <vt:lpstr>Fintech Partnerships</vt:lpstr>
      <vt:lpstr>Digital Payment Innovations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Application of Mobile Banking Innovations in Kenya</dc:title>
  <dc:creator/>
  <cp:lastModifiedBy>Kelvin Muriithi</cp:lastModifiedBy>
  <cp:revision>1</cp:revision>
  <dcterms:created xsi:type="dcterms:W3CDTF">2024-07-20T02:41:11Z</dcterms:created>
  <dcterms:modified xsi:type="dcterms:W3CDTF">2024-07-20T02:41:11Z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7623D78C53054C7AA2C18B795731F400_11</vt:lpwstr>
  </property>
  <property fmtid="{D5CDD505-2E9C-101B-9397-08002B2CF9AE}" pid="3" name="KSOProductBuildVer">
    <vt:lpwstr>1033-12.2.0.17153</vt:lpwstr>
  </property>
</Properties>
</file>