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2" r:id="rId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74" d="100"/>
          <a:sy n="74"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1C3BB-747E-4C08-B6B6-0453607494E6}"/>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AR"/>
          </a:p>
        </p:txBody>
      </p:sp>
      <p:sp>
        <p:nvSpPr>
          <p:cNvPr id="3" name="Subtítulo 2">
            <a:extLst>
              <a:ext uri="{FF2B5EF4-FFF2-40B4-BE49-F238E27FC236}">
                <a16:creationId xmlns:a16="http://schemas.microsoft.com/office/drawing/2014/main" id="{7997781D-429A-4ACE-A2D8-D09F40B2D3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AR"/>
          </a:p>
        </p:txBody>
      </p:sp>
      <p:sp>
        <p:nvSpPr>
          <p:cNvPr id="4" name="Marcador de fecha 3">
            <a:extLst>
              <a:ext uri="{FF2B5EF4-FFF2-40B4-BE49-F238E27FC236}">
                <a16:creationId xmlns:a16="http://schemas.microsoft.com/office/drawing/2014/main" id="{E2C3BAC5-0F45-4822-BE65-B552FAFD1987}"/>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5" name="Marcador de pie de página 4">
            <a:extLst>
              <a:ext uri="{FF2B5EF4-FFF2-40B4-BE49-F238E27FC236}">
                <a16:creationId xmlns:a16="http://schemas.microsoft.com/office/drawing/2014/main" id="{306577C7-75C9-4041-BE74-B0663DD3C28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BD5F09D-FA38-4D23-959C-E3CC6CF1F2DD}"/>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36983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6D913-C8E1-464C-8821-8B0EF2933295}"/>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131AF084-7026-4110-BB17-3EAB3C54E9C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D7C8394B-29F8-493F-AAE4-DA992B490511}"/>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5" name="Marcador de pie de página 4">
            <a:extLst>
              <a:ext uri="{FF2B5EF4-FFF2-40B4-BE49-F238E27FC236}">
                <a16:creationId xmlns:a16="http://schemas.microsoft.com/office/drawing/2014/main" id="{F02F6CAD-D745-4532-916B-0DD35595598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A3A2E47-6CD5-41CA-A20F-851081D65CE9}"/>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315737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C4DE16-9E2D-4ED5-B0A6-5B517A7A4E2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E6AA790A-12D4-422C-8161-5E3AB490142E}"/>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7E8368AF-40A1-4523-99D3-F7B8D1DBC749}"/>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5" name="Marcador de pie de página 4">
            <a:extLst>
              <a:ext uri="{FF2B5EF4-FFF2-40B4-BE49-F238E27FC236}">
                <a16:creationId xmlns:a16="http://schemas.microsoft.com/office/drawing/2014/main" id="{CA5CF236-AD58-419A-A661-C65AF56A141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3D63C2C-7598-4A18-BAB8-79133B21CBE6}"/>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120516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EC6E4-CA14-4597-9A16-0C6308EF7B4B}"/>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7D771FC9-10F5-4D78-AA35-15EBD1AF4CBC}"/>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167CBCCB-E80A-47C7-AC6A-C82D90B16D82}"/>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5" name="Marcador de pie de página 4">
            <a:extLst>
              <a:ext uri="{FF2B5EF4-FFF2-40B4-BE49-F238E27FC236}">
                <a16:creationId xmlns:a16="http://schemas.microsoft.com/office/drawing/2014/main" id="{276765CF-F147-49F6-8033-30FB7DC1128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3FE16DE-48BB-4232-8CEF-F0400EB922D5}"/>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69856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700B6-1627-461D-ADB0-C264BB591B2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9D41044-0769-4B4F-B8AA-BA78C85FB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AD561075-31A4-44E2-B1C2-DD381C0625E2}"/>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5" name="Marcador de pie de página 4">
            <a:extLst>
              <a:ext uri="{FF2B5EF4-FFF2-40B4-BE49-F238E27FC236}">
                <a16:creationId xmlns:a16="http://schemas.microsoft.com/office/drawing/2014/main" id="{EBC5813E-5565-47A7-8F6C-ED42DA4BCD6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9206704-FBAD-4248-9E5F-0F591EF74756}"/>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365787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FDC27-DB42-42F0-938F-0FD02047CA7D}"/>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44D41798-3187-4EC4-A0EA-D8BB5F483F18}"/>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contenido 3">
            <a:extLst>
              <a:ext uri="{FF2B5EF4-FFF2-40B4-BE49-F238E27FC236}">
                <a16:creationId xmlns:a16="http://schemas.microsoft.com/office/drawing/2014/main" id="{DA20D14C-81CD-4E60-AA65-3CC70C21BCA5}"/>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fecha 4">
            <a:extLst>
              <a:ext uri="{FF2B5EF4-FFF2-40B4-BE49-F238E27FC236}">
                <a16:creationId xmlns:a16="http://schemas.microsoft.com/office/drawing/2014/main" id="{666A6C3A-61C6-4297-9BEE-7671C8B289B8}"/>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6" name="Marcador de pie de página 5">
            <a:extLst>
              <a:ext uri="{FF2B5EF4-FFF2-40B4-BE49-F238E27FC236}">
                <a16:creationId xmlns:a16="http://schemas.microsoft.com/office/drawing/2014/main" id="{BFAA1F09-35B6-41F7-B625-620BE38DECE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11CB605-80C7-424F-8EF5-22986AC13262}"/>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374976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B91F5-9038-4D43-83CC-8D7A0C11E635}"/>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C861FC6-9575-40B7-8A71-483C0858C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9CABEFB-873E-4297-A929-8958A1274896}"/>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texto 4">
            <a:extLst>
              <a:ext uri="{FF2B5EF4-FFF2-40B4-BE49-F238E27FC236}">
                <a16:creationId xmlns:a16="http://schemas.microsoft.com/office/drawing/2014/main" id="{B52567F7-E52E-43AE-ABC7-B4D1A23EE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218BD8BB-09F0-4B3E-9D79-477C87507094}"/>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7" name="Marcador de fecha 6">
            <a:extLst>
              <a:ext uri="{FF2B5EF4-FFF2-40B4-BE49-F238E27FC236}">
                <a16:creationId xmlns:a16="http://schemas.microsoft.com/office/drawing/2014/main" id="{12B9CD9F-0D8C-4CBD-82BC-2E1115851D0F}"/>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8" name="Marcador de pie de página 7">
            <a:extLst>
              <a:ext uri="{FF2B5EF4-FFF2-40B4-BE49-F238E27FC236}">
                <a16:creationId xmlns:a16="http://schemas.microsoft.com/office/drawing/2014/main" id="{5A51CA11-75A4-43ED-9ACB-8FA77959BAF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7320A753-D2F3-4C74-B0C9-CD81AC85D95D}"/>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57820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94C44-D641-4010-A8BE-3417278D1199}"/>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fecha 2">
            <a:extLst>
              <a:ext uri="{FF2B5EF4-FFF2-40B4-BE49-F238E27FC236}">
                <a16:creationId xmlns:a16="http://schemas.microsoft.com/office/drawing/2014/main" id="{068AE393-0C82-4FB0-8E54-E24FFD5F3C69}"/>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4" name="Marcador de pie de página 3">
            <a:extLst>
              <a:ext uri="{FF2B5EF4-FFF2-40B4-BE49-F238E27FC236}">
                <a16:creationId xmlns:a16="http://schemas.microsoft.com/office/drawing/2014/main" id="{DA83C2FB-8475-4131-B60B-026A3C980583}"/>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2DEF0972-D7A8-4A7C-8132-41B8FC37808A}"/>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47205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C6F3D7E-433E-47F2-A876-817B2077AE46}"/>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3" name="Marcador de pie de página 2">
            <a:extLst>
              <a:ext uri="{FF2B5EF4-FFF2-40B4-BE49-F238E27FC236}">
                <a16:creationId xmlns:a16="http://schemas.microsoft.com/office/drawing/2014/main" id="{1E77983E-A4E2-46D7-A036-810CBFB11321}"/>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1DB4E6CB-FF11-439D-9C43-BEC08594FED0}"/>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59427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D280C-68BA-4743-ACE2-6EA29BBE761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1B7A859E-2A3B-4611-AB5D-51516BDBB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texto 3">
            <a:extLst>
              <a:ext uri="{FF2B5EF4-FFF2-40B4-BE49-F238E27FC236}">
                <a16:creationId xmlns:a16="http://schemas.microsoft.com/office/drawing/2014/main" id="{EA1B8BD6-1C32-4727-A0C6-A45751961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C9E79D-9EC3-4D4E-9635-507CF7BA2B2F}"/>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6" name="Marcador de pie de página 5">
            <a:extLst>
              <a:ext uri="{FF2B5EF4-FFF2-40B4-BE49-F238E27FC236}">
                <a16:creationId xmlns:a16="http://schemas.microsoft.com/office/drawing/2014/main" id="{9A0499FD-F390-40F5-A63B-CFEC8A7F1F3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D0506B0-C48F-4351-8333-69C77356097B}"/>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51343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9E571-662D-48C9-8249-FF8606D69A4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posición de imagen 2">
            <a:extLst>
              <a:ext uri="{FF2B5EF4-FFF2-40B4-BE49-F238E27FC236}">
                <a16:creationId xmlns:a16="http://schemas.microsoft.com/office/drawing/2014/main" id="{CA337AB5-2F0E-46AC-BFEB-6C3B832E3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87E05136-63C0-465C-B089-A70CC0224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D86D9C4E-2061-4DD9-A2AA-4FB31EB3D7F2}"/>
              </a:ext>
            </a:extLst>
          </p:cNvPr>
          <p:cNvSpPr>
            <a:spLocks noGrp="1"/>
          </p:cNvSpPr>
          <p:nvPr>
            <p:ph type="dt" sz="half" idx="10"/>
          </p:nvPr>
        </p:nvSpPr>
        <p:spPr/>
        <p:txBody>
          <a:bodyPr/>
          <a:lstStyle/>
          <a:p>
            <a:fld id="{D38A885E-2CA2-4AF7-99FC-BD74A4D8A12C}" type="datetimeFigureOut">
              <a:rPr lang="es-AR" smtClean="0"/>
              <a:t>20/5/2024</a:t>
            </a:fld>
            <a:endParaRPr lang="es-AR"/>
          </a:p>
        </p:txBody>
      </p:sp>
      <p:sp>
        <p:nvSpPr>
          <p:cNvPr id="6" name="Marcador de pie de página 5">
            <a:extLst>
              <a:ext uri="{FF2B5EF4-FFF2-40B4-BE49-F238E27FC236}">
                <a16:creationId xmlns:a16="http://schemas.microsoft.com/office/drawing/2014/main" id="{E73C440F-B47D-4255-92DE-0CBBD22CB32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6C4358F-77C3-451A-A150-010B93D5A775}"/>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118148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130DDA-3E42-4CD3-9387-69C2235CF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964D4225-FC2F-4381-B5C1-65FB149FD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A5D16DB4-71E7-45B4-A84D-C7C745747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A885E-2CA2-4AF7-99FC-BD74A4D8A12C}" type="datetimeFigureOut">
              <a:rPr lang="es-AR" smtClean="0"/>
              <a:t>20/5/2024</a:t>
            </a:fld>
            <a:endParaRPr lang="es-AR"/>
          </a:p>
        </p:txBody>
      </p:sp>
      <p:sp>
        <p:nvSpPr>
          <p:cNvPr id="5" name="Marcador de pie de página 4">
            <a:extLst>
              <a:ext uri="{FF2B5EF4-FFF2-40B4-BE49-F238E27FC236}">
                <a16:creationId xmlns:a16="http://schemas.microsoft.com/office/drawing/2014/main" id="{B7E7B1F5-7995-4C7E-A2CE-49DFDE218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05E7DBDC-933E-4394-B55E-9CB857282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96411-FB5D-4E8C-ACC9-E50682CDBDC3}" type="slidenum">
              <a:rPr lang="es-AR" smtClean="0"/>
              <a:t>‹Nº›</a:t>
            </a:fld>
            <a:endParaRPr lang="es-AR"/>
          </a:p>
        </p:txBody>
      </p:sp>
    </p:spTree>
    <p:extLst>
      <p:ext uri="{BB962C8B-B14F-4D97-AF65-F5344CB8AC3E}">
        <p14:creationId xmlns:p14="http://schemas.microsoft.com/office/powerpoint/2010/main" val="740615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8A88D-9EFD-4C39-A70D-A2EEA7A4FF8D}"/>
              </a:ext>
            </a:extLst>
          </p:cNvPr>
          <p:cNvSpPr>
            <a:spLocks noGrp="1"/>
          </p:cNvSpPr>
          <p:nvPr>
            <p:ph type="ctrTitle"/>
          </p:nvPr>
        </p:nvSpPr>
        <p:spPr>
          <a:xfrm>
            <a:off x="1329267" y="1000918"/>
            <a:ext cx="9338733" cy="2294467"/>
          </a:xfrm>
        </p:spPr>
        <p:txBody>
          <a:bodyPr>
            <a:normAutofit/>
          </a:bodyPr>
          <a:lstStyle/>
          <a:p>
            <a:r>
              <a:rPr lang="es-ES" sz="3200" b="1" i="0" dirty="0">
                <a:solidFill>
                  <a:srgbClr val="202124"/>
                </a:solidFill>
                <a:effectLst/>
                <a:latin typeface="Monaspace Argon" pitchFamily="50" charset="0"/>
              </a:rPr>
              <a:t>Predicción de aprobación de tarjeta de crédito</a:t>
            </a:r>
            <a:br>
              <a:rPr lang="es-ES" b="1" i="0" dirty="0">
                <a:solidFill>
                  <a:srgbClr val="202124"/>
                </a:solidFill>
                <a:effectLst/>
                <a:latin typeface="zeitung"/>
              </a:rPr>
            </a:br>
            <a:endParaRPr lang="es-AR" dirty="0"/>
          </a:p>
        </p:txBody>
      </p:sp>
      <p:sp>
        <p:nvSpPr>
          <p:cNvPr id="3" name="Subtítulo 2">
            <a:extLst>
              <a:ext uri="{FF2B5EF4-FFF2-40B4-BE49-F238E27FC236}">
                <a16:creationId xmlns:a16="http://schemas.microsoft.com/office/drawing/2014/main" id="{53BC4855-978F-4634-81CC-5E2CCD2305EC}"/>
              </a:ext>
            </a:extLst>
          </p:cNvPr>
          <p:cNvSpPr>
            <a:spLocks noGrp="1"/>
          </p:cNvSpPr>
          <p:nvPr>
            <p:ph type="subTitle" idx="1"/>
          </p:nvPr>
        </p:nvSpPr>
        <p:spPr>
          <a:xfrm>
            <a:off x="1524000" y="3141133"/>
            <a:ext cx="9144000" cy="575733"/>
          </a:xfrm>
        </p:spPr>
        <p:txBody>
          <a:bodyPr>
            <a:noAutofit/>
          </a:bodyPr>
          <a:lstStyle/>
          <a:p>
            <a:r>
              <a:rPr lang="es-AR" sz="1800" dirty="0">
                <a:latin typeface="Monaspace Argon" pitchFamily="50" charset="0"/>
              </a:rPr>
              <a:t>¿Qué tipo de personas son actas para solicitar una tarjeta de crédito?</a:t>
            </a:r>
          </a:p>
        </p:txBody>
      </p:sp>
      <p:sp>
        <p:nvSpPr>
          <p:cNvPr id="4" name="Subtítulo 2">
            <a:extLst>
              <a:ext uri="{FF2B5EF4-FFF2-40B4-BE49-F238E27FC236}">
                <a16:creationId xmlns:a16="http://schemas.microsoft.com/office/drawing/2014/main" id="{7D6BAC45-60A2-4987-9C52-8CCF26CB721A}"/>
              </a:ext>
            </a:extLst>
          </p:cNvPr>
          <p:cNvSpPr txBox="1">
            <a:spLocks/>
          </p:cNvSpPr>
          <p:nvPr/>
        </p:nvSpPr>
        <p:spPr>
          <a:xfrm>
            <a:off x="1413933" y="4271962"/>
            <a:ext cx="9144000" cy="406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800" dirty="0">
                <a:latin typeface="Monaspace Argon" pitchFamily="50" charset="0"/>
              </a:rPr>
              <a:t>Autor: Brayan Zorro</a:t>
            </a:r>
          </a:p>
        </p:txBody>
      </p:sp>
    </p:spTree>
    <p:extLst>
      <p:ext uri="{BB962C8B-B14F-4D97-AF65-F5344CB8AC3E}">
        <p14:creationId xmlns:p14="http://schemas.microsoft.com/office/powerpoint/2010/main" val="203105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8903442-865F-403F-846E-0E4867C27993}"/>
              </a:ext>
            </a:extLst>
          </p:cNvPr>
          <p:cNvSpPr txBox="1"/>
          <p:nvPr/>
        </p:nvSpPr>
        <p:spPr>
          <a:xfrm>
            <a:off x="1075266" y="2128224"/>
            <a:ext cx="8932334" cy="369332"/>
          </a:xfrm>
          <a:prstGeom prst="rect">
            <a:avLst/>
          </a:prstGeom>
          <a:noFill/>
        </p:spPr>
        <p:txBody>
          <a:bodyPr wrap="square" rtlCol="0">
            <a:spAutoFit/>
          </a:bodyPr>
          <a:lstStyle/>
          <a:p>
            <a:pPr algn="ctr"/>
            <a:r>
              <a:rPr lang="es-AR" dirty="0">
                <a:latin typeface="Monaspace Argon" pitchFamily="50" charset="0"/>
              </a:rPr>
              <a:t>- Introducción y Contexto</a:t>
            </a:r>
          </a:p>
        </p:txBody>
      </p:sp>
      <p:sp>
        <p:nvSpPr>
          <p:cNvPr id="5" name="CuadroTexto 4">
            <a:extLst>
              <a:ext uri="{FF2B5EF4-FFF2-40B4-BE49-F238E27FC236}">
                <a16:creationId xmlns:a16="http://schemas.microsoft.com/office/drawing/2014/main" id="{42DCB7B2-2AE1-48CE-ADDF-6609788E9A3A}"/>
              </a:ext>
            </a:extLst>
          </p:cNvPr>
          <p:cNvSpPr txBox="1"/>
          <p:nvPr/>
        </p:nvSpPr>
        <p:spPr>
          <a:xfrm>
            <a:off x="1142999" y="3010016"/>
            <a:ext cx="8932334" cy="369332"/>
          </a:xfrm>
          <a:prstGeom prst="rect">
            <a:avLst/>
          </a:prstGeom>
          <a:noFill/>
        </p:spPr>
        <p:txBody>
          <a:bodyPr wrap="square" rtlCol="0">
            <a:spAutoFit/>
          </a:bodyPr>
          <a:lstStyle/>
          <a:p>
            <a:pPr algn="ctr"/>
            <a:r>
              <a:rPr lang="es-AR" dirty="0">
                <a:latin typeface="Monaspace Argon" pitchFamily="50" charset="0"/>
              </a:rPr>
              <a:t>- Preguntas de Interés</a:t>
            </a:r>
          </a:p>
        </p:txBody>
      </p:sp>
      <p:sp>
        <p:nvSpPr>
          <p:cNvPr id="6" name="CuadroTexto 5">
            <a:extLst>
              <a:ext uri="{FF2B5EF4-FFF2-40B4-BE49-F238E27FC236}">
                <a16:creationId xmlns:a16="http://schemas.microsoft.com/office/drawing/2014/main" id="{0BD759F9-1366-4F4C-A674-86ECE41B99AD}"/>
              </a:ext>
            </a:extLst>
          </p:cNvPr>
          <p:cNvSpPr txBox="1"/>
          <p:nvPr/>
        </p:nvSpPr>
        <p:spPr>
          <a:xfrm>
            <a:off x="1142999" y="3964059"/>
            <a:ext cx="8932334" cy="369332"/>
          </a:xfrm>
          <a:prstGeom prst="rect">
            <a:avLst/>
          </a:prstGeom>
          <a:noFill/>
        </p:spPr>
        <p:txBody>
          <a:bodyPr wrap="square" rtlCol="0">
            <a:spAutoFit/>
          </a:bodyPr>
          <a:lstStyle/>
          <a:p>
            <a:pPr algn="ctr"/>
            <a:r>
              <a:rPr lang="es-AR" dirty="0">
                <a:latin typeface="Monaspace Argon" pitchFamily="50" charset="0"/>
              </a:rPr>
              <a:t>- Análisis Exploratorio</a:t>
            </a:r>
          </a:p>
        </p:txBody>
      </p:sp>
      <p:sp>
        <p:nvSpPr>
          <p:cNvPr id="7" name="CuadroTexto 6">
            <a:extLst>
              <a:ext uri="{FF2B5EF4-FFF2-40B4-BE49-F238E27FC236}">
                <a16:creationId xmlns:a16="http://schemas.microsoft.com/office/drawing/2014/main" id="{59F01AAB-F26D-4D37-8F44-59E08DC35DE7}"/>
              </a:ext>
            </a:extLst>
          </p:cNvPr>
          <p:cNvSpPr txBox="1"/>
          <p:nvPr/>
        </p:nvSpPr>
        <p:spPr>
          <a:xfrm>
            <a:off x="1075266" y="4835040"/>
            <a:ext cx="8932334" cy="369332"/>
          </a:xfrm>
          <a:prstGeom prst="rect">
            <a:avLst/>
          </a:prstGeom>
          <a:noFill/>
        </p:spPr>
        <p:txBody>
          <a:bodyPr wrap="square" rtlCol="0">
            <a:spAutoFit/>
          </a:bodyPr>
          <a:lstStyle/>
          <a:p>
            <a:pPr algn="ctr"/>
            <a:r>
              <a:rPr lang="es-AR" dirty="0">
                <a:latin typeface="Monaspace Argon" pitchFamily="50" charset="0"/>
              </a:rPr>
              <a:t>- Insights</a:t>
            </a:r>
          </a:p>
        </p:txBody>
      </p:sp>
      <p:sp>
        <p:nvSpPr>
          <p:cNvPr id="8" name="CuadroTexto 7">
            <a:extLst>
              <a:ext uri="{FF2B5EF4-FFF2-40B4-BE49-F238E27FC236}">
                <a16:creationId xmlns:a16="http://schemas.microsoft.com/office/drawing/2014/main" id="{EC73B874-E1CC-417B-9F1E-898704BBFC44}"/>
              </a:ext>
            </a:extLst>
          </p:cNvPr>
          <p:cNvSpPr txBox="1"/>
          <p:nvPr/>
        </p:nvSpPr>
        <p:spPr>
          <a:xfrm>
            <a:off x="863601" y="661721"/>
            <a:ext cx="2480733" cy="707886"/>
          </a:xfrm>
          <a:prstGeom prst="rect">
            <a:avLst/>
          </a:prstGeom>
          <a:noFill/>
        </p:spPr>
        <p:txBody>
          <a:bodyPr wrap="square" rtlCol="0">
            <a:spAutoFit/>
          </a:bodyPr>
          <a:lstStyle/>
          <a:p>
            <a:r>
              <a:rPr lang="es-AR" sz="4000" b="1" dirty="0">
                <a:latin typeface=" monospace argon"/>
                <a:ea typeface="Monospace" panose="02000603000000000000" pitchFamily="2" charset="2"/>
                <a:cs typeface="Monospace" panose="02000603000000000000" pitchFamily="2" charset="2"/>
              </a:rPr>
              <a:t>AGENDA</a:t>
            </a:r>
          </a:p>
        </p:txBody>
      </p:sp>
      <p:sp>
        <p:nvSpPr>
          <p:cNvPr id="9" name="CuadroTexto 8">
            <a:extLst>
              <a:ext uri="{FF2B5EF4-FFF2-40B4-BE49-F238E27FC236}">
                <a16:creationId xmlns:a16="http://schemas.microsoft.com/office/drawing/2014/main" id="{82C07C7B-B6E3-4626-B521-C17C83728868}"/>
              </a:ext>
            </a:extLst>
          </p:cNvPr>
          <p:cNvSpPr txBox="1"/>
          <p:nvPr/>
        </p:nvSpPr>
        <p:spPr>
          <a:xfrm>
            <a:off x="1142999" y="5789083"/>
            <a:ext cx="8932334" cy="369332"/>
          </a:xfrm>
          <a:prstGeom prst="rect">
            <a:avLst/>
          </a:prstGeom>
          <a:noFill/>
        </p:spPr>
        <p:txBody>
          <a:bodyPr wrap="square" rtlCol="0">
            <a:spAutoFit/>
          </a:bodyPr>
          <a:lstStyle/>
          <a:p>
            <a:pPr algn="ctr"/>
            <a:r>
              <a:rPr lang="es-AR" dirty="0">
                <a:latin typeface="Monaspace Argon" pitchFamily="50" charset="0"/>
              </a:rPr>
              <a:t>- Modelos</a:t>
            </a:r>
          </a:p>
        </p:txBody>
      </p:sp>
    </p:spTree>
    <p:extLst>
      <p:ext uri="{BB962C8B-B14F-4D97-AF65-F5344CB8AC3E}">
        <p14:creationId xmlns:p14="http://schemas.microsoft.com/office/powerpoint/2010/main" val="234305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5A2C356-6642-499D-B469-DC2AF5CF85D7}"/>
              </a:ext>
            </a:extLst>
          </p:cNvPr>
          <p:cNvSpPr txBox="1"/>
          <p:nvPr/>
        </p:nvSpPr>
        <p:spPr>
          <a:xfrm>
            <a:off x="2048933" y="943507"/>
            <a:ext cx="8094134" cy="523220"/>
          </a:xfrm>
          <a:prstGeom prst="rect">
            <a:avLst/>
          </a:prstGeom>
          <a:noFill/>
        </p:spPr>
        <p:txBody>
          <a:bodyPr wrap="square" rtlCol="0">
            <a:spAutoFit/>
          </a:bodyPr>
          <a:lstStyle/>
          <a:p>
            <a:pPr algn="ctr"/>
            <a:r>
              <a:rPr lang="es-AR" sz="2800" dirty="0">
                <a:latin typeface="Monaspace Argon" pitchFamily="50" charset="0"/>
              </a:rPr>
              <a:t>Introducción y Contexto</a:t>
            </a:r>
            <a:endParaRPr lang="es-AR" sz="2800" dirty="0"/>
          </a:p>
        </p:txBody>
      </p:sp>
      <p:sp>
        <p:nvSpPr>
          <p:cNvPr id="5" name="CuadroTexto 4">
            <a:extLst>
              <a:ext uri="{FF2B5EF4-FFF2-40B4-BE49-F238E27FC236}">
                <a16:creationId xmlns:a16="http://schemas.microsoft.com/office/drawing/2014/main" id="{4606101B-FAAA-40FB-837F-9D48230C5013}"/>
              </a:ext>
            </a:extLst>
          </p:cNvPr>
          <p:cNvSpPr txBox="1"/>
          <p:nvPr/>
        </p:nvSpPr>
        <p:spPr>
          <a:xfrm>
            <a:off x="838200" y="2128841"/>
            <a:ext cx="10761134" cy="3785652"/>
          </a:xfrm>
          <a:prstGeom prst="rect">
            <a:avLst/>
          </a:prstGeom>
          <a:noFill/>
        </p:spPr>
        <p:txBody>
          <a:bodyPr wrap="square" rtlCol="0">
            <a:spAutoFit/>
          </a:bodyPr>
          <a:lstStyle/>
          <a:p>
            <a:r>
              <a:rPr lang="es-ES" sz="1600" b="0" i="0" dirty="0">
                <a:solidFill>
                  <a:srgbClr val="0D0D0D"/>
                </a:solidFill>
                <a:effectLst/>
                <a:latin typeface="Monaspace Neon" pitchFamily="50" charset="0"/>
              </a:rPr>
              <a:t>Este estudio utiliza un conjunto de datos con información demográfica y financiera de clientes para explorar relaciones entre variables como género, posesión de bienes, ingresos anuales, nivel educativo, estado civil y ocupación. </a:t>
            </a:r>
          </a:p>
          <a:p>
            <a:pPr algn="l"/>
            <a:br>
              <a:rPr lang="es-ES" sz="1600" b="1" i="0" dirty="0">
                <a:solidFill>
                  <a:srgbClr val="0D0D0D"/>
                </a:solidFill>
                <a:effectLst/>
                <a:latin typeface="Monaspace Neon" pitchFamily="50" charset="0"/>
              </a:rPr>
            </a:br>
            <a:r>
              <a:rPr lang="es-ES" sz="1600" b="1" i="0" dirty="0">
                <a:solidFill>
                  <a:srgbClr val="0D0D0D"/>
                </a:solidFill>
                <a:effectLst/>
                <a:latin typeface="Monaspace Neon" pitchFamily="50" charset="0"/>
              </a:rPr>
              <a:t>Objetivo:</a:t>
            </a:r>
            <a:r>
              <a:rPr lang="es-ES" sz="1600" b="0" i="0" dirty="0">
                <a:solidFill>
                  <a:srgbClr val="0D0D0D"/>
                </a:solidFill>
                <a:effectLst/>
                <a:latin typeface="Monaspace Neon" pitchFamily="50" charset="0"/>
              </a:rPr>
              <a:t> El BBVA busca mejorar su estrategia de marketing para préstamos hipotecarios, identificando grupos demográficos con mayor probabilidad de solicitar préstamos.</a:t>
            </a:r>
          </a:p>
          <a:p>
            <a:pPr algn="l"/>
            <a:endParaRPr lang="es-ES" sz="1600" b="0" i="0" dirty="0">
              <a:solidFill>
                <a:srgbClr val="0D0D0D"/>
              </a:solidFill>
              <a:effectLst/>
              <a:latin typeface="Monaspace Neon" pitchFamily="50" charset="0"/>
            </a:endParaRPr>
          </a:p>
          <a:p>
            <a:pPr algn="l"/>
            <a:r>
              <a:rPr lang="es-ES" sz="1600" b="1" i="0" dirty="0">
                <a:solidFill>
                  <a:srgbClr val="0D0D0D"/>
                </a:solidFill>
                <a:effectLst/>
                <a:latin typeface="Monaspace Neon" pitchFamily="50" charset="0"/>
              </a:rPr>
              <a:t>Enfoque:</a:t>
            </a:r>
            <a:r>
              <a:rPr lang="es-ES" sz="1600" b="0" i="0" dirty="0">
                <a:solidFill>
                  <a:srgbClr val="0D0D0D"/>
                </a:solidFill>
                <a:effectLst/>
                <a:latin typeface="Monaspace Neon" pitchFamily="50" charset="0"/>
              </a:rPr>
              <a:t> Recopilar y analizar datos demográficos y financieros mediante técnicas de análisis exploratorio para descubrir correlaciones significativas entre variables demográficas y la probabilidad de ser solicitante de préstamos hipotecarios.</a:t>
            </a:r>
          </a:p>
          <a:p>
            <a:pPr algn="l"/>
            <a:endParaRPr lang="es-ES" sz="1600" b="0" i="0" dirty="0">
              <a:solidFill>
                <a:srgbClr val="0D0D0D"/>
              </a:solidFill>
              <a:effectLst/>
              <a:latin typeface="Monaspace Neon" pitchFamily="50" charset="0"/>
            </a:endParaRPr>
          </a:p>
          <a:p>
            <a:pPr algn="l"/>
            <a:r>
              <a:rPr lang="es-ES" sz="1600" b="1" i="0" dirty="0">
                <a:solidFill>
                  <a:srgbClr val="0D0D0D"/>
                </a:solidFill>
                <a:effectLst/>
                <a:latin typeface="Monaspace Neon" pitchFamily="50" charset="0"/>
              </a:rPr>
              <a:t>Meta Comercial:</a:t>
            </a:r>
            <a:r>
              <a:rPr lang="es-ES" sz="1600" b="0" i="0" dirty="0">
                <a:solidFill>
                  <a:srgbClr val="0D0D0D"/>
                </a:solidFill>
                <a:effectLst/>
                <a:latin typeface="Monaspace Neon" pitchFamily="50" charset="0"/>
              </a:rPr>
              <a:t> Aumentar la cartera de clientes y suscripciones de préstamos hipotecarios, dirigiendo eficientemente los esfuerzos de marketing hacia segmentos de la población con mayor propensión.</a:t>
            </a:r>
          </a:p>
        </p:txBody>
      </p:sp>
    </p:spTree>
    <p:extLst>
      <p:ext uri="{BB962C8B-B14F-4D97-AF65-F5344CB8AC3E}">
        <p14:creationId xmlns:p14="http://schemas.microsoft.com/office/powerpoint/2010/main" val="427540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D3BDA47-8B0B-4CD3-B18D-D02406505FFA}"/>
              </a:ext>
            </a:extLst>
          </p:cNvPr>
          <p:cNvSpPr txBox="1"/>
          <p:nvPr/>
        </p:nvSpPr>
        <p:spPr>
          <a:xfrm>
            <a:off x="2844800" y="182934"/>
            <a:ext cx="6096000" cy="954107"/>
          </a:xfrm>
          <a:prstGeom prst="rect">
            <a:avLst/>
          </a:prstGeom>
          <a:noFill/>
        </p:spPr>
        <p:txBody>
          <a:bodyPr wrap="square">
            <a:spAutoFit/>
          </a:bodyPr>
          <a:lstStyle/>
          <a:p>
            <a:pPr algn="ctr"/>
            <a:r>
              <a:rPr lang="es-AR" sz="2800" dirty="0">
                <a:latin typeface="Monaspace Argon" pitchFamily="50" charset="0"/>
              </a:rPr>
              <a:t>Análisis Exploratorio (Resumido)</a:t>
            </a:r>
            <a:endParaRPr lang="es-AR" sz="2800" dirty="0"/>
          </a:p>
        </p:txBody>
      </p:sp>
      <p:sp>
        <p:nvSpPr>
          <p:cNvPr id="11" name="CuadroTexto 10">
            <a:extLst>
              <a:ext uri="{FF2B5EF4-FFF2-40B4-BE49-F238E27FC236}">
                <a16:creationId xmlns:a16="http://schemas.microsoft.com/office/drawing/2014/main" id="{CD1046E3-69E4-4803-BE05-0AD4D9C816E0}"/>
              </a:ext>
            </a:extLst>
          </p:cNvPr>
          <p:cNvSpPr txBox="1"/>
          <p:nvPr/>
        </p:nvSpPr>
        <p:spPr>
          <a:xfrm>
            <a:off x="829734" y="1674674"/>
            <a:ext cx="4775200" cy="1754326"/>
          </a:xfrm>
          <a:prstGeom prst="rect">
            <a:avLst/>
          </a:prstGeom>
          <a:noFill/>
        </p:spPr>
        <p:txBody>
          <a:bodyPr wrap="square" rtlCol="0">
            <a:spAutoFit/>
          </a:bodyPr>
          <a:lstStyle/>
          <a:p>
            <a:r>
              <a:rPr lang="es-ES" sz="1200" b="1" dirty="0">
                <a:effectLst/>
                <a:latin typeface="Monaspace Argon" pitchFamily="50" charset="0"/>
              </a:rPr>
              <a:t>¿Cómo difieren los ingresos anuales entre las distintas </a:t>
            </a:r>
            <a:r>
              <a:rPr lang="es-ES" sz="1200" b="1" dirty="0">
                <a:effectLst/>
                <a:latin typeface="Monaspace Neon" pitchFamily="50" charset="0"/>
              </a:rPr>
              <a:t>categorías</a:t>
            </a:r>
            <a:r>
              <a:rPr lang="es-ES" sz="1200" b="1" dirty="0">
                <a:effectLst/>
                <a:latin typeface="Monaspace Argon" pitchFamily="50" charset="0"/>
              </a:rPr>
              <a:t> de ingresos?</a:t>
            </a:r>
          </a:p>
          <a:p>
            <a:endParaRPr lang="es-ES" sz="1200" dirty="0">
              <a:latin typeface="Monaspace Argon" pitchFamily="50" charset="0"/>
            </a:endParaRPr>
          </a:p>
          <a:p>
            <a:r>
              <a:rPr lang="es-ES" sz="1200" b="0" dirty="0">
                <a:effectLst/>
                <a:latin typeface="Monaspace Neon" pitchFamily="50" charset="0"/>
              </a:rPr>
              <a:t>En el grafico se puede observar que la categoria de ingresos mas alta es 'Commercial associate' seguida de 'State servant', la categoria de ingresos mas baja es 'Pensioner' pero no esta tan alejada de 'Student' o 'Working'</a:t>
            </a:r>
          </a:p>
          <a:p>
            <a:endParaRPr lang="es-ES" sz="1200" dirty="0">
              <a:effectLst/>
              <a:latin typeface="Monaspace Argon" pitchFamily="50" charset="0"/>
            </a:endParaRPr>
          </a:p>
        </p:txBody>
      </p:sp>
      <p:sp>
        <p:nvSpPr>
          <p:cNvPr id="12" name="CuadroTexto 11">
            <a:extLst>
              <a:ext uri="{FF2B5EF4-FFF2-40B4-BE49-F238E27FC236}">
                <a16:creationId xmlns:a16="http://schemas.microsoft.com/office/drawing/2014/main" id="{F531F969-DC4C-45C4-A612-3549D1466067}"/>
              </a:ext>
            </a:extLst>
          </p:cNvPr>
          <p:cNvSpPr txBox="1"/>
          <p:nvPr/>
        </p:nvSpPr>
        <p:spPr>
          <a:xfrm>
            <a:off x="829734" y="4096054"/>
            <a:ext cx="4775200" cy="2308324"/>
          </a:xfrm>
          <a:prstGeom prst="rect">
            <a:avLst/>
          </a:prstGeom>
          <a:noFill/>
        </p:spPr>
        <p:txBody>
          <a:bodyPr wrap="square" rtlCol="0">
            <a:spAutoFit/>
          </a:bodyPr>
          <a:lstStyle/>
          <a:p>
            <a:r>
              <a:rPr lang="es-ES" sz="1200" b="1" dirty="0">
                <a:effectLst/>
                <a:latin typeface="Monaspace Argon" pitchFamily="50" charset="0"/>
              </a:rPr>
              <a:t>¿Existe una correlación entre el nivel educativo y los ingresos anuales de los clientes?</a:t>
            </a:r>
          </a:p>
          <a:p>
            <a:endParaRPr lang="es-ES" sz="1200" dirty="0">
              <a:latin typeface="Monaspace Argon" pitchFamily="50" charset="0"/>
            </a:endParaRPr>
          </a:p>
          <a:p>
            <a:r>
              <a:rPr lang="es-ES" sz="1200" dirty="0">
                <a:effectLst/>
                <a:latin typeface="Monaspace Neon" pitchFamily="50" charset="0"/>
              </a:rPr>
              <a:t>El gráfico que muestra la correlación entre el nivel educativo y los ingresos anuales, Se observa una tendencia general donde niveles educativos más altos tienden a tener mayores ingresos anuales. Esta relación sugiere que hay una asociación entre el nivel de educación alcanzado y el nivel de ingresos que una persona puede tener. </a:t>
            </a:r>
          </a:p>
          <a:p>
            <a:endParaRPr lang="es-ES" sz="1200" dirty="0">
              <a:effectLst/>
              <a:latin typeface="Monaspace Argon" pitchFamily="50" charset="0"/>
            </a:endParaRPr>
          </a:p>
        </p:txBody>
      </p:sp>
      <p:pic>
        <p:nvPicPr>
          <p:cNvPr id="14" name="Imagen 13">
            <a:extLst>
              <a:ext uri="{FF2B5EF4-FFF2-40B4-BE49-F238E27FC236}">
                <a16:creationId xmlns:a16="http://schemas.microsoft.com/office/drawing/2014/main" id="{27AB5B4E-4DF5-44F6-AC92-A44B6F372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068" y="3855786"/>
            <a:ext cx="4266189" cy="2658659"/>
          </a:xfrm>
          <a:prstGeom prst="rect">
            <a:avLst/>
          </a:prstGeom>
        </p:spPr>
      </p:pic>
      <p:pic>
        <p:nvPicPr>
          <p:cNvPr id="16" name="Imagen 15">
            <a:extLst>
              <a:ext uri="{FF2B5EF4-FFF2-40B4-BE49-F238E27FC236}">
                <a16:creationId xmlns:a16="http://schemas.microsoft.com/office/drawing/2014/main" id="{DE7DAF02-CA45-408B-9759-66A1D8BAA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135" y="1448147"/>
            <a:ext cx="3945466" cy="2336800"/>
          </a:xfrm>
          <a:prstGeom prst="rect">
            <a:avLst/>
          </a:prstGeom>
        </p:spPr>
      </p:pic>
    </p:spTree>
    <p:extLst>
      <p:ext uri="{BB962C8B-B14F-4D97-AF65-F5344CB8AC3E}">
        <p14:creationId xmlns:p14="http://schemas.microsoft.com/office/powerpoint/2010/main" val="9582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69ED64C-BACE-4F34-98A4-A395F0704651}"/>
              </a:ext>
            </a:extLst>
          </p:cNvPr>
          <p:cNvSpPr txBox="1"/>
          <p:nvPr/>
        </p:nvSpPr>
        <p:spPr>
          <a:xfrm>
            <a:off x="1976966" y="1049867"/>
            <a:ext cx="8238067" cy="523220"/>
          </a:xfrm>
          <a:prstGeom prst="rect">
            <a:avLst/>
          </a:prstGeom>
          <a:noFill/>
        </p:spPr>
        <p:txBody>
          <a:bodyPr wrap="square" rtlCol="0">
            <a:spAutoFit/>
          </a:bodyPr>
          <a:lstStyle/>
          <a:p>
            <a:pPr algn="ctr"/>
            <a:r>
              <a:rPr lang="es-AR" sz="2800" dirty="0">
                <a:latin typeface="Monaspace Argon" pitchFamily="50" charset="0"/>
              </a:rPr>
              <a:t>Preguntas de interés</a:t>
            </a:r>
            <a:endParaRPr lang="es-AR" sz="2800" dirty="0"/>
          </a:p>
        </p:txBody>
      </p:sp>
      <p:sp>
        <p:nvSpPr>
          <p:cNvPr id="6" name="CuadroTexto 5">
            <a:extLst>
              <a:ext uri="{FF2B5EF4-FFF2-40B4-BE49-F238E27FC236}">
                <a16:creationId xmlns:a16="http://schemas.microsoft.com/office/drawing/2014/main" id="{2701F21E-D849-426F-A747-83BFF570F148}"/>
              </a:ext>
            </a:extLst>
          </p:cNvPr>
          <p:cNvSpPr txBox="1"/>
          <p:nvPr/>
        </p:nvSpPr>
        <p:spPr>
          <a:xfrm>
            <a:off x="1634067" y="2218266"/>
            <a:ext cx="9499600" cy="2677656"/>
          </a:xfrm>
          <a:prstGeom prst="rect">
            <a:avLst/>
          </a:prstGeom>
          <a:noFill/>
        </p:spPr>
        <p:txBody>
          <a:bodyPr wrap="square" rtlCol="0">
            <a:spAutoFit/>
          </a:bodyPr>
          <a:lstStyle/>
          <a:p>
            <a:r>
              <a:rPr lang="es-ES" sz="1200" b="0" dirty="0">
                <a:effectLst/>
                <a:latin typeface="Monaspace Argon" pitchFamily="50" charset="0"/>
              </a:rPr>
              <a:t>1. Relación entre el nivel de educación y los ingresos anuales: ¿Existe una correlación entre el nivel educativo y los ingresos anuales de los clientes?</a:t>
            </a:r>
          </a:p>
          <a:p>
            <a:endParaRPr lang="es-ES" sz="1200" b="0" dirty="0">
              <a:effectLst/>
              <a:latin typeface="Monaspace Argon" pitchFamily="50" charset="0"/>
            </a:endParaRPr>
          </a:p>
          <a:p>
            <a:br>
              <a:rPr lang="es-ES" sz="1200" b="0" dirty="0">
                <a:effectLst/>
                <a:latin typeface="Monaspace Argon" pitchFamily="50" charset="0"/>
              </a:rPr>
            </a:br>
            <a:r>
              <a:rPr lang="es-ES" sz="1200" b="0" dirty="0">
                <a:effectLst/>
                <a:latin typeface="Monaspace Argon" pitchFamily="50" charset="0"/>
              </a:rPr>
              <a:t>2. Impacto del estado civil en la posesión de bienes: ¿Hay una diferencia significativa en la propiedad de coches o propiedades entre personas solteras, casadas o divorciadas?</a:t>
            </a:r>
          </a:p>
          <a:p>
            <a:endParaRPr lang="es-ES" sz="1200" b="0" dirty="0">
              <a:effectLst/>
              <a:latin typeface="Monaspace Argon" pitchFamily="50" charset="0"/>
            </a:endParaRPr>
          </a:p>
          <a:p>
            <a:br>
              <a:rPr lang="es-ES" sz="1200" b="0" dirty="0">
                <a:effectLst/>
                <a:latin typeface="Monaspace Argon" pitchFamily="50" charset="0"/>
              </a:rPr>
            </a:br>
            <a:r>
              <a:rPr lang="es-ES" sz="1200" b="0" dirty="0">
                <a:effectLst/>
                <a:latin typeface="Monaspace Argon" pitchFamily="50" charset="0"/>
              </a:rPr>
              <a:t>3. Distribución de la ocupación por género: ¿Hay diferencias en las ocupaciones entre hombres y mujeres?</a:t>
            </a:r>
          </a:p>
          <a:p>
            <a:endParaRPr lang="es-ES" sz="1200" b="0" dirty="0">
              <a:effectLst/>
              <a:latin typeface="Monaspace Argon" pitchFamily="50" charset="0"/>
            </a:endParaRPr>
          </a:p>
          <a:p>
            <a:br>
              <a:rPr lang="es-ES" sz="1200" b="0" dirty="0">
                <a:effectLst/>
                <a:latin typeface="Monaspace Argon" pitchFamily="50" charset="0"/>
              </a:rPr>
            </a:br>
            <a:r>
              <a:rPr lang="es-ES" sz="1200" b="0" dirty="0">
                <a:effectLst/>
                <a:latin typeface="Monaspace Argon" pitchFamily="50" charset="0"/>
              </a:rPr>
              <a:t>4. Comparación de ingresos entre diferentes categorías de ingresos: ¿Cómo difieren los ingresos anuales entre las distintas categorías de ingresos?</a:t>
            </a:r>
          </a:p>
        </p:txBody>
      </p:sp>
    </p:spTree>
    <p:extLst>
      <p:ext uri="{BB962C8B-B14F-4D97-AF65-F5344CB8AC3E}">
        <p14:creationId xmlns:p14="http://schemas.microsoft.com/office/powerpoint/2010/main" val="245359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D702F34-CBD9-4DA8-B2EA-6D4BD7FA8F22}"/>
              </a:ext>
            </a:extLst>
          </p:cNvPr>
          <p:cNvSpPr txBox="1"/>
          <p:nvPr/>
        </p:nvSpPr>
        <p:spPr>
          <a:xfrm>
            <a:off x="1629833" y="618640"/>
            <a:ext cx="8932334" cy="523220"/>
          </a:xfrm>
          <a:prstGeom prst="rect">
            <a:avLst/>
          </a:prstGeom>
          <a:noFill/>
        </p:spPr>
        <p:txBody>
          <a:bodyPr wrap="square" rtlCol="0">
            <a:spAutoFit/>
          </a:bodyPr>
          <a:lstStyle/>
          <a:p>
            <a:pPr algn="ctr"/>
            <a:r>
              <a:rPr lang="es-AR" sz="2800" dirty="0">
                <a:latin typeface="Monaspace Argon" pitchFamily="50" charset="0"/>
              </a:rPr>
              <a:t>Insights</a:t>
            </a:r>
          </a:p>
        </p:txBody>
      </p:sp>
      <p:sp>
        <p:nvSpPr>
          <p:cNvPr id="6" name="CuadroTexto 5">
            <a:extLst>
              <a:ext uri="{FF2B5EF4-FFF2-40B4-BE49-F238E27FC236}">
                <a16:creationId xmlns:a16="http://schemas.microsoft.com/office/drawing/2014/main" id="{5294B7D5-EFBA-434D-A9F2-00C9A2043492}"/>
              </a:ext>
            </a:extLst>
          </p:cNvPr>
          <p:cNvSpPr txBox="1"/>
          <p:nvPr/>
        </p:nvSpPr>
        <p:spPr>
          <a:xfrm>
            <a:off x="1299633" y="1905506"/>
            <a:ext cx="9592733" cy="2862322"/>
          </a:xfrm>
          <a:prstGeom prst="rect">
            <a:avLst/>
          </a:prstGeom>
          <a:noFill/>
        </p:spPr>
        <p:txBody>
          <a:bodyPr wrap="square" rtlCol="0">
            <a:spAutoFit/>
          </a:bodyPr>
          <a:lstStyle/>
          <a:p>
            <a:pPr algn="l"/>
            <a:r>
              <a:rPr lang="es-ES" b="1" i="0" dirty="0">
                <a:solidFill>
                  <a:srgbClr val="0D0D0D"/>
                </a:solidFill>
                <a:effectLst/>
                <a:latin typeface="Monospace Argon"/>
              </a:rPr>
              <a:t>Insights Principales</a:t>
            </a:r>
            <a:r>
              <a:rPr lang="es-ES" b="1" dirty="0">
                <a:solidFill>
                  <a:srgbClr val="0D0D0D"/>
                </a:solidFill>
                <a:latin typeface="Monospace Argon"/>
              </a:rPr>
              <a:t>:</a:t>
            </a:r>
            <a:endParaRPr lang="es-ES" b="1" i="0" dirty="0">
              <a:solidFill>
                <a:srgbClr val="0D0D0D"/>
              </a:solidFill>
              <a:effectLst/>
              <a:latin typeface="Monospace Argon"/>
            </a:endParaRPr>
          </a:p>
          <a:p>
            <a:pPr algn="l"/>
            <a:endParaRPr lang="es-ES" b="0" i="0" dirty="0">
              <a:solidFill>
                <a:srgbClr val="0D0D0D"/>
              </a:solidFill>
              <a:effectLst/>
              <a:latin typeface="Monospace Neon"/>
            </a:endParaRPr>
          </a:p>
          <a:p>
            <a:pPr algn="l"/>
            <a:r>
              <a:rPr lang="es-ES" b="0" i="0" dirty="0">
                <a:solidFill>
                  <a:srgbClr val="0D0D0D"/>
                </a:solidFill>
                <a:effectLst/>
                <a:latin typeface="Monospace Neon"/>
              </a:rPr>
              <a:t>La demografía de nuestros clientes destaca por una notable predominancia de mujeres, quienes representan aproximadamente el 65% del total. En cuanto a la educación, se observa una fuerte presencia de clientes con formación académica en el nivel secundario. Además, la mayoría de nuestros clientes se encuentran en un estado civil de casados. También es interesante notar que la distribución de ingresos varía, siendo más común un rango de ingresos alrededor de 200.000. Curiosamente, aquellos con teléfonos de trabajo parecen experimentar una mayor estabilidad financiera, sugiriendo una posible correlación entre el tipo de empleo y la situación financiera del cliente.</a:t>
            </a:r>
            <a:endParaRPr lang="es-AR" dirty="0">
              <a:latin typeface="Monospace Neon"/>
            </a:endParaRPr>
          </a:p>
        </p:txBody>
      </p:sp>
    </p:spTree>
    <p:extLst>
      <p:ext uri="{BB962C8B-B14F-4D97-AF65-F5344CB8AC3E}">
        <p14:creationId xmlns:p14="http://schemas.microsoft.com/office/powerpoint/2010/main" val="281811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B0C1A7-E38F-4D52-B0E4-8462EC88E198}"/>
              </a:ext>
            </a:extLst>
          </p:cNvPr>
          <p:cNvSpPr txBox="1"/>
          <p:nvPr/>
        </p:nvSpPr>
        <p:spPr>
          <a:xfrm>
            <a:off x="1629833" y="618640"/>
            <a:ext cx="8932334" cy="523220"/>
          </a:xfrm>
          <a:prstGeom prst="rect">
            <a:avLst/>
          </a:prstGeom>
          <a:noFill/>
        </p:spPr>
        <p:txBody>
          <a:bodyPr wrap="square" rtlCol="0">
            <a:spAutoFit/>
          </a:bodyPr>
          <a:lstStyle/>
          <a:p>
            <a:pPr algn="ctr"/>
            <a:r>
              <a:rPr lang="es-AR" sz="2800" dirty="0">
                <a:latin typeface="Monaspace Argon" pitchFamily="50" charset="0"/>
              </a:rPr>
              <a:t>Modelos</a:t>
            </a:r>
          </a:p>
        </p:txBody>
      </p:sp>
      <p:sp>
        <p:nvSpPr>
          <p:cNvPr id="7" name="CuadroTexto 6">
            <a:extLst>
              <a:ext uri="{FF2B5EF4-FFF2-40B4-BE49-F238E27FC236}">
                <a16:creationId xmlns:a16="http://schemas.microsoft.com/office/drawing/2014/main" id="{3ACDD080-F2AB-4FF8-B40C-2FE616F05A4B}"/>
              </a:ext>
            </a:extLst>
          </p:cNvPr>
          <p:cNvSpPr txBox="1"/>
          <p:nvPr/>
        </p:nvSpPr>
        <p:spPr>
          <a:xfrm>
            <a:off x="1299633" y="2024138"/>
            <a:ext cx="9592733" cy="3693319"/>
          </a:xfrm>
          <a:prstGeom prst="rect">
            <a:avLst/>
          </a:prstGeom>
          <a:noFill/>
        </p:spPr>
        <p:txBody>
          <a:bodyPr wrap="square" rtlCol="0">
            <a:spAutoFit/>
          </a:bodyPr>
          <a:lstStyle/>
          <a:p>
            <a:pPr algn="ctr"/>
            <a:r>
              <a:rPr lang="es-AR" dirty="0">
                <a:latin typeface="Monospace Neon"/>
              </a:rPr>
              <a:t>Se probo usando lo siguientes modelos:</a:t>
            </a:r>
          </a:p>
          <a:p>
            <a:pPr algn="l"/>
            <a:endParaRPr lang="es-AR" dirty="0">
              <a:latin typeface="Monospace Neon"/>
            </a:endParaRPr>
          </a:p>
          <a:p>
            <a:pPr algn="l"/>
            <a:r>
              <a:rPr lang="es-AR" b="1" u="sng" dirty="0" err="1">
                <a:latin typeface="Monospace Neon"/>
              </a:rPr>
              <a:t>Random</a:t>
            </a:r>
            <a:r>
              <a:rPr lang="es-AR" b="1" u="sng" dirty="0">
                <a:latin typeface="Monospace Neon"/>
              </a:rPr>
              <a:t> Forest </a:t>
            </a:r>
            <a:r>
              <a:rPr lang="es-AR" b="1" u="sng" dirty="0" err="1">
                <a:latin typeface="Monospace Neon"/>
              </a:rPr>
              <a:t>Classifier</a:t>
            </a:r>
            <a:r>
              <a:rPr lang="es-AR" b="1" u="sng" dirty="0">
                <a:latin typeface="Monospace Neon"/>
              </a:rPr>
              <a:t>: </a:t>
            </a:r>
          </a:p>
          <a:p>
            <a:pPr algn="l"/>
            <a:r>
              <a:rPr lang="es-AR" dirty="0">
                <a:latin typeface="Monospace Neon"/>
              </a:rPr>
              <a:t>En este modelo se utilizo PCA lo cual no brindo muy buenos resultados debido al desbalance de clases, </a:t>
            </a:r>
            <a:r>
              <a:rPr lang="es-AR" dirty="0" err="1">
                <a:latin typeface="Monospace Neon"/>
              </a:rPr>
              <a:t>asi</a:t>
            </a:r>
            <a:r>
              <a:rPr lang="es-AR" dirty="0">
                <a:latin typeface="Monospace Neon"/>
              </a:rPr>
              <a:t> que se utilizo SMOTE para balancear las clases y dio muy buenos resultados</a:t>
            </a:r>
          </a:p>
          <a:p>
            <a:pPr algn="l"/>
            <a:r>
              <a:rPr lang="es-AR" b="1" u="sng" dirty="0" err="1">
                <a:latin typeface="Monospace Neon"/>
              </a:rPr>
              <a:t>Logistic</a:t>
            </a:r>
            <a:r>
              <a:rPr lang="es-AR" b="1" u="sng" dirty="0">
                <a:latin typeface="Monospace Neon"/>
              </a:rPr>
              <a:t> </a:t>
            </a:r>
            <a:r>
              <a:rPr lang="es-AR" b="1" u="sng" dirty="0" err="1">
                <a:latin typeface="Monospace Neon"/>
              </a:rPr>
              <a:t>Regression</a:t>
            </a:r>
            <a:r>
              <a:rPr lang="es-AR" b="1" u="sng" dirty="0">
                <a:latin typeface="Monospace Neon"/>
              </a:rPr>
              <a:t>:</a:t>
            </a:r>
          </a:p>
          <a:p>
            <a:pPr algn="l"/>
            <a:r>
              <a:rPr lang="es-AR" dirty="0">
                <a:latin typeface="Monospace Neon"/>
              </a:rPr>
              <a:t>Este modelo sufre de </a:t>
            </a:r>
            <a:r>
              <a:rPr lang="es-AR" dirty="0" err="1">
                <a:latin typeface="Monospace Neon"/>
              </a:rPr>
              <a:t>overfitting</a:t>
            </a:r>
            <a:r>
              <a:rPr lang="es-AR" dirty="0">
                <a:latin typeface="Monospace Neon"/>
              </a:rPr>
              <a:t> debido al desbalance de las clases, también se utilizo SMOTE pero los resultados son muy regulares</a:t>
            </a:r>
          </a:p>
          <a:p>
            <a:pPr algn="l"/>
            <a:r>
              <a:rPr lang="es-AR" b="1" u="sng" dirty="0" err="1">
                <a:latin typeface="Monospace Neon"/>
              </a:rPr>
              <a:t>Decision</a:t>
            </a:r>
            <a:r>
              <a:rPr lang="es-AR" b="1" u="sng" dirty="0">
                <a:latin typeface="Monospace Neon"/>
              </a:rPr>
              <a:t> </a:t>
            </a:r>
            <a:r>
              <a:rPr lang="es-AR" b="1" u="sng" dirty="0" err="1">
                <a:latin typeface="Monospace Neon"/>
              </a:rPr>
              <a:t>Tree</a:t>
            </a:r>
            <a:r>
              <a:rPr lang="es-AR" b="1" u="sng" dirty="0">
                <a:latin typeface="Monospace Neon"/>
              </a:rPr>
              <a:t> </a:t>
            </a:r>
            <a:r>
              <a:rPr lang="es-AR" b="1" u="sng" dirty="0" err="1">
                <a:latin typeface="Monospace Neon"/>
              </a:rPr>
              <a:t>Classifier</a:t>
            </a:r>
            <a:r>
              <a:rPr lang="es-AR" b="1" u="sng" dirty="0">
                <a:latin typeface="Monospace Neon"/>
              </a:rPr>
              <a:t>:</a:t>
            </a:r>
          </a:p>
          <a:p>
            <a:pPr algn="l"/>
            <a:r>
              <a:rPr lang="es-AR" dirty="0">
                <a:latin typeface="Monospace Neon"/>
              </a:rPr>
              <a:t>Este modelo como tal brinda resultados muy similares al modelo de </a:t>
            </a:r>
            <a:r>
              <a:rPr lang="es-AR" dirty="0" err="1">
                <a:latin typeface="Monospace Neon"/>
              </a:rPr>
              <a:t>Random</a:t>
            </a:r>
            <a:r>
              <a:rPr lang="es-AR" dirty="0">
                <a:latin typeface="Monospace Neon"/>
              </a:rPr>
              <a:t> Forest </a:t>
            </a:r>
            <a:r>
              <a:rPr lang="es-AR" dirty="0" err="1">
                <a:latin typeface="Monospace Neon"/>
              </a:rPr>
              <a:t>Classifier</a:t>
            </a:r>
            <a:r>
              <a:rPr lang="es-AR" dirty="0">
                <a:latin typeface="Monospace Neon"/>
              </a:rPr>
              <a:t>, clasifica bien la clase 0 (elegible), le cuesta clasificar en la clase 1 (no elegible), usando SMOTE se soluciona lo de la clase 1 gracias a que balancea los datos</a:t>
            </a:r>
          </a:p>
          <a:p>
            <a:pPr marL="285750" indent="-285750" algn="l">
              <a:buFontTx/>
              <a:buChar char="-"/>
            </a:pPr>
            <a:endParaRPr lang="es-AR" dirty="0">
              <a:latin typeface="Monospace Neon"/>
            </a:endParaRPr>
          </a:p>
        </p:txBody>
      </p:sp>
    </p:spTree>
    <p:extLst>
      <p:ext uri="{BB962C8B-B14F-4D97-AF65-F5344CB8AC3E}">
        <p14:creationId xmlns:p14="http://schemas.microsoft.com/office/powerpoint/2010/main" val="416377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5B72D9-001B-A77D-1620-B83088A97685}"/>
              </a:ext>
            </a:extLst>
          </p:cNvPr>
          <p:cNvSpPr txBox="1"/>
          <p:nvPr/>
        </p:nvSpPr>
        <p:spPr>
          <a:xfrm>
            <a:off x="1573686" y="582637"/>
            <a:ext cx="8932334" cy="523220"/>
          </a:xfrm>
          <a:prstGeom prst="rect">
            <a:avLst/>
          </a:prstGeom>
          <a:noFill/>
        </p:spPr>
        <p:txBody>
          <a:bodyPr wrap="square" rtlCol="0">
            <a:spAutoFit/>
          </a:bodyPr>
          <a:lstStyle/>
          <a:p>
            <a:pPr algn="ctr"/>
            <a:r>
              <a:rPr lang="en-US" sz="2800" dirty="0">
                <a:latin typeface="Monaspace Argon" pitchFamily="50" charset="0"/>
              </a:rPr>
              <a:t>Conclusiones Finales</a:t>
            </a:r>
            <a:endParaRPr lang="es-AR" sz="2800" dirty="0">
              <a:latin typeface="Monaspace Argon" pitchFamily="50" charset="0"/>
            </a:endParaRPr>
          </a:p>
        </p:txBody>
      </p:sp>
      <p:sp>
        <p:nvSpPr>
          <p:cNvPr id="5" name="CuadroTexto 4">
            <a:extLst>
              <a:ext uri="{FF2B5EF4-FFF2-40B4-BE49-F238E27FC236}">
                <a16:creationId xmlns:a16="http://schemas.microsoft.com/office/drawing/2014/main" id="{43A0AFC7-CF5F-DF3E-9E1F-52039F6D7876}"/>
              </a:ext>
            </a:extLst>
          </p:cNvPr>
          <p:cNvSpPr txBox="1"/>
          <p:nvPr/>
        </p:nvSpPr>
        <p:spPr>
          <a:xfrm>
            <a:off x="894347" y="1620253"/>
            <a:ext cx="10291011" cy="4616648"/>
          </a:xfrm>
          <a:prstGeom prst="rect">
            <a:avLst/>
          </a:prstGeom>
          <a:noFill/>
        </p:spPr>
        <p:txBody>
          <a:bodyPr wrap="square" rtlCol="0">
            <a:spAutoFit/>
          </a:bodyPr>
          <a:lstStyle/>
          <a:p>
            <a:r>
              <a:rPr lang="es-ES" sz="1400" b="1" dirty="0">
                <a:latin typeface="Monaspace Neon" pitchFamily="50" charset="0"/>
              </a:rPr>
              <a:t>Perfil demográfico predominante: </a:t>
            </a:r>
            <a:r>
              <a:rPr lang="es-ES" sz="1400" dirty="0">
                <a:latin typeface="Monaspace Neon" pitchFamily="50" charset="0"/>
              </a:rPr>
              <a:t>La mayoría de nuestros clientes son mujeres, con una sólida representación en la base de usuarios. Esto sugiere la importancia de adaptar nuestros servicios para satisfacer las necesidades específicas de este segmento demográfico.</a:t>
            </a:r>
          </a:p>
          <a:p>
            <a:endParaRPr lang="es-ES" sz="1400" dirty="0">
              <a:latin typeface="Monaspace Neon" pitchFamily="50" charset="0"/>
            </a:endParaRPr>
          </a:p>
          <a:p>
            <a:r>
              <a:rPr lang="es-ES" sz="1400" b="1" dirty="0">
                <a:latin typeface="Monaspace Neon" pitchFamily="50" charset="0"/>
              </a:rPr>
              <a:t>Énfasis en la educación secundaria:</a:t>
            </a:r>
            <a:r>
              <a:rPr lang="es-ES" sz="1400" dirty="0">
                <a:latin typeface="Monaspace Neon" pitchFamily="50" charset="0"/>
              </a:rPr>
              <a:t> El nivel educativo más común entre nuestros clientes es la educación secundaria. Esto puede indicar una oportunidad para desarrollar programas educativos o servicios que se alineen con las necesidades y aspiraciones de este grupo.</a:t>
            </a:r>
          </a:p>
          <a:p>
            <a:endParaRPr lang="es-ES" sz="1400" dirty="0">
              <a:latin typeface="Monaspace Neon" pitchFamily="50" charset="0"/>
            </a:endParaRPr>
          </a:p>
          <a:p>
            <a:r>
              <a:rPr lang="es-ES" sz="1400" b="1" dirty="0">
                <a:latin typeface="Monaspace Neon" pitchFamily="50" charset="0"/>
              </a:rPr>
              <a:t>Cliente con estado civil casado: </a:t>
            </a:r>
            <a:r>
              <a:rPr lang="es-ES" sz="1400" dirty="0">
                <a:latin typeface="Monaspace Neon" pitchFamily="50" charset="0"/>
              </a:rPr>
              <a:t>La mayoría de nuestros clientes se encuentran en un estado civil de casados. Esta observación puede tener implicaciones significativas para la planificación de productos y servicios que aborden las necesidades y prioridades de las parejas casadas.</a:t>
            </a:r>
          </a:p>
          <a:p>
            <a:endParaRPr lang="es-ES" sz="1400" dirty="0">
              <a:latin typeface="Monaspace Neon" pitchFamily="50" charset="0"/>
            </a:endParaRPr>
          </a:p>
          <a:p>
            <a:r>
              <a:rPr lang="es-ES" sz="1400" b="1" dirty="0">
                <a:latin typeface="Monaspace Neon" pitchFamily="50" charset="0"/>
              </a:rPr>
              <a:t>Distribución de ingresos y estabilidad financiera: </a:t>
            </a:r>
            <a:r>
              <a:rPr lang="es-ES" sz="1400" dirty="0">
                <a:latin typeface="Monaspace Neon" pitchFamily="50" charset="0"/>
              </a:rPr>
              <a:t>Se observa una variabilidad en la distribución de ingresos, con un rango predominante alrededor de 200.000. Además, los clientes con teléfonos de trabajo parecen tener una mayor estabilidad financiera. Esto podría sugerir la importancia de explorar la relación entre el tipo de empleo y la situación financiera del cliente para diseñar estrategias de servicio más efectivas.</a:t>
            </a:r>
          </a:p>
          <a:p>
            <a:endParaRPr lang="es-ES" sz="1400" dirty="0">
              <a:latin typeface="Monaspace Neon" pitchFamily="50" charset="0"/>
            </a:endParaRPr>
          </a:p>
          <a:p>
            <a:r>
              <a:rPr lang="es-ES" sz="1400" b="1" dirty="0">
                <a:latin typeface="Monaspace Neon" pitchFamily="50" charset="0"/>
              </a:rPr>
              <a:t>Modelos:</a:t>
            </a:r>
            <a:r>
              <a:rPr lang="es-ES" sz="1400" dirty="0">
                <a:latin typeface="Monaspace Neon" pitchFamily="50" charset="0"/>
              </a:rPr>
              <a:t> </a:t>
            </a:r>
            <a:r>
              <a:rPr lang="es-AR" sz="1400" dirty="0">
                <a:latin typeface="Monaspace Neon" pitchFamily="50" charset="0"/>
              </a:rPr>
              <a:t>El modelo de </a:t>
            </a:r>
            <a:r>
              <a:rPr lang="es-AR" sz="1400" dirty="0" err="1">
                <a:latin typeface="Monaspace Neon" pitchFamily="50" charset="0"/>
              </a:rPr>
              <a:t>Random</a:t>
            </a:r>
            <a:r>
              <a:rPr lang="es-AR" sz="1400" dirty="0">
                <a:latin typeface="Monaspace Neon" pitchFamily="50" charset="0"/>
              </a:rPr>
              <a:t> Forest </a:t>
            </a:r>
            <a:r>
              <a:rPr lang="es-AR" sz="1400" dirty="0" err="1">
                <a:latin typeface="Monaspace Neon" pitchFamily="50" charset="0"/>
              </a:rPr>
              <a:t>Classifier</a:t>
            </a:r>
            <a:r>
              <a:rPr lang="es-AR" sz="1400" dirty="0">
                <a:latin typeface="Monaspace Neon" pitchFamily="50" charset="0"/>
              </a:rPr>
              <a:t> es el que mejores resultados otorgara, así que es el modelo elegido </a:t>
            </a:r>
          </a:p>
        </p:txBody>
      </p:sp>
    </p:spTree>
    <p:extLst>
      <p:ext uri="{BB962C8B-B14F-4D97-AF65-F5344CB8AC3E}">
        <p14:creationId xmlns:p14="http://schemas.microsoft.com/office/powerpoint/2010/main" val="34840953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865</Words>
  <Application>Microsoft Office PowerPoint</Application>
  <PresentationFormat>Panorámica</PresentationFormat>
  <Paragraphs>54</Paragraphs>
  <Slides>8</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8</vt:i4>
      </vt:variant>
    </vt:vector>
  </HeadingPairs>
  <TitlesOfParts>
    <vt:vector size="18" baseType="lpstr">
      <vt:lpstr> monospace argon</vt:lpstr>
      <vt:lpstr>Arial</vt:lpstr>
      <vt:lpstr>Calibri</vt:lpstr>
      <vt:lpstr>Calibri Light</vt:lpstr>
      <vt:lpstr>Monaspace Argon</vt:lpstr>
      <vt:lpstr>Monaspace Neon</vt:lpstr>
      <vt:lpstr>Monospace Argon</vt:lpstr>
      <vt:lpstr>Monospace Neon</vt:lpstr>
      <vt:lpstr>zeitung</vt:lpstr>
      <vt:lpstr>Tema de Office</vt:lpstr>
      <vt:lpstr>Predicción de aprobación de tarjeta de crédito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aprobación de tarjeta de crédito</dc:title>
  <dc:creator>ZORRO BRAYAN</dc:creator>
  <cp:lastModifiedBy>ZORRO BRAYAN</cp:lastModifiedBy>
  <cp:revision>15</cp:revision>
  <dcterms:created xsi:type="dcterms:W3CDTF">2024-03-10T01:34:26Z</dcterms:created>
  <dcterms:modified xsi:type="dcterms:W3CDTF">2024-05-20T03:51:21Z</dcterms:modified>
</cp:coreProperties>
</file>