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6" autoAdjust="0"/>
    <p:restoredTop sz="94660"/>
  </p:normalViewPr>
  <p:slideViewPr>
    <p:cSldViewPr snapToGrid="0">
      <p:cViewPr varScale="1">
        <p:scale>
          <a:sx n="113" d="100"/>
          <a:sy n="113" d="100"/>
        </p:scale>
        <p:origin x="4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D1C3BB-747E-4C08-B6B6-0453607494E6}"/>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AR"/>
          </a:p>
        </p:txBody>
      </p:sp>
      <p:sp>
        <p:nvSpPr>
          <p:cNvPr id="3" name="Subtítulo 2">
            <a:extLst>
              <a:ext uri="{FF2B5EF4-FFF2-40B4-BE49-F238E27FC236}">
                <a16:creationId xmlns:a16="http://schemas.microsoft.com/office/drawing/2014/main" id="{7997781D-429A-4ACE-A2D8-D09F40B2D3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AR"/>
          </a:p>
        </p:txBody>
      </p:sp>
      <p:sp>
        <p:nvSpPr>
          <p:cNvPr id="4" name="Marcador de fecha 3">
            <a:extLst>
              <a:ext uri="{FF2B5EF4-FFF2-40B4-BE49-F238E27FC236}">
                <a16:creationId xmlns:a16="http://schemas.microsoft.com/office/drawing/2014/main" id="{E2C3BAC5-0F45-4822-BE65-B552FAFD1987}"/>
              </a:ext>
            </a:extLst>
          </p:cNvPr>
          <p:cNvSpPr>
            <a:spLocks noGrp="1"/>
          </p:cNvSpPr>
          <p:nvPr>
            <p:ph type="dt" sz="half" idx="10"/>
          </p:nvPr>
        </p:nvSpPr>
        <p:spPr/>
        <p:txBody>
          <a:bodyPr/>
          <a:lstStyle/>
          <a:p>
            <a:fld id="{D38A885E-2CA2-4AF7-99FC-BD74A4D8A12C}" type="datetimeFigureOut">
              <a:rPr lang="es-AR" smtClean="0"/>
              <a:t>9/3/2024</a:t>
            </a:fld>
            <a:endParaRPr lang="es-AR"/>
          </a:p>
        </p:txBody>
      </p:sp>
      <p:sp>
        <p:nvSpPr>
          <p:cNvPr id="5" name="Marcador de pie de página 4">
            <a:extLst>
              <a:ext uri="{FF2B5EF4-FFF2-40B4-BE49-F238E27FC236}">
                <a16:creationId xmlns:a16="http://schemas.microsoft.com/office/drawing/2014/main" id="{306577C7-75C9-4041-BE74-B0663DD3C28B}"/>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BD5F09D-FA38-4D23-959C-E3CC6CF1F2DD}"/>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2369832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86D913-C8E1-464C-8821-8B0EF2933295}"/>
              </a:ext>
            </a:extLst>
          </p:cNvPr>
          <p:cNvSpPr>
            <a:spLocks noGrp="1"/>
          </p:cNvSpPr>
          <p:nvPr>
            <p:ph type="title"/>
          </p:nvPr>
        </p:nvSpPr>
        <p:spPr/>
        <p:txBody>
          <a:bodyPr/>
          <a:lstStyle/>
          <a:p>
            <a:r>
              <a:rPr lang="es-MX"/>
              <a:t>Haz clic para modificar el estilo de título del patrón</a:t>
            </a:r>
            <a:endParaRPr lang="es-AR"/>
          </a:p>
        </p:txBody>
      </p:sp>
      <p:sp>
        <p:nvSpPr>
          <p:cNvPr id="3" name="Marcador de texto vertical 2">
            <a:extLst>
              <a:ext uri="{FF2B5EF4-FFF2-40B4-BE49-F238E27FC236}">
                <a16:creationId xmlns:a16="http://schemas.microsoft.com/office/drawing/2014/main" id="{131AF084-7026-4110-BB17-3EAB3C54E9CF}"/>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fecha 3">
            <a:extLst>
              <a:ext uri="{FF2B5EF4-FFF2-40B4-BE49-F238E27FC236}">
                <a16:creationId xmlns:a16="http://schemas.microsoft.com/office/drawing/2014/main" id="{D7C8394B-29F8-493F-AAE4-DA992B490511}"/>
              </a:ext>
            </a:extLst>
          </p:cNvPr>
          <p:cNvSpPr>
            <a:spLocks noGrp="1"/>
          </p:cNvSpPr>
          <p:nvPr>
            <p:ph type="dt" sz="half" idx="10"/>
          </p:nvPr>
        </p:nvSpPr>
        <p:spPr/>
        <p:txBody>
          <a:bodyPr/>
          <a:lstStyle/>
          <a:p>
            <a:fld id="{D38A885E-2CA2-4AF7-99FC-BD74A4D8A12C}" type="datetimeFigureOut">
              <a:rPr lang="es-AR" smtClean="0"/>
              <a:t>9/3/2024</a:t>
            </a:fld>
            <a:endParaRPr lang="es-AR"/>
          </a:p>
        </p:txBody>
      </p:sp>
      <p:sp>
        <p:nvSpPr>
          <p:cNvPr id="5" name="Marcador de pie de página 4">
            <a:extLst>
              <a:ext uri="{FF2B5EF4-FFF2-40B4-BE49-F238E27FC236}">
                <a16:creationId xmlns:a16="http://schemas.microsoft.com/office/drawing/2014/main" id="{F02F6CAD-D745-4532-916B-0DD35595598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5A3A2E47-6CD5-41CA-A20F-851081D65CE9}"/>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3157370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FC4DE16-9E2D-4ED5-B0A6-5B517A7A4E20}"/>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AR"/>
          </a:p>
        </p:txBody>
      </p:sp>
      <p:sp>
        <p:nvSpPr>
          <p:cNvPr id="3" name="Marcador de texto vertical 2">
            <a:extLst>
              <a:ext uri="{FF2B5EF4-FFF2-40B4-BE49-F238E27FC236}">
                <a16:creationId xmlns:a16="http://schemas.microsoft.com/office/drawing/2014/main" id="{E6AA790A-12D4-422C-8161-5E3AB490142E}"/>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fecha 3">
            <a:extLst>
              <a:ext uri="{FF2B5EF4-FFF2-40B4-BE49-F238E27FC236}">
                <a16:creationId xmlns:a16="http://schemas.microsoft.com/office/drawing/2014/main" id="{7E8368AF-40A1-4523-99D3-F7B8D1DBC749}"/>
              </a:ext>
            </a:extLst>
          </p:cNvPr>
          <p:cNvSpPr>
            <a:spLocks noGrp="1"/>
          </p:cNvSpPr>
          <p:nvPr>
            <p:ph type="dt" sz="half" idx="10"/>
          </p:nvPr>
        </p:nvSpPr>
        <p:spPr/>
        <p:txBody>
          <a:bodyPr/>
          <a:lstStyle/>
          <a:p>
            <a:fld id="{D38A885E-2CA2-4AF7-99FC-BD74A4D8A12C}" type="datetimeFigureOut">
              <a:rPr lang="es-AR" smtClean="0"/>
              <a:t>9/3/2024</a:t>
            </a:fld>
            <a:endParaRPr lang="es-AR"/>
          </a:p>
        </p:txBody>
      </p:sp>
      <p:sp>
        <p:nvSpPr>
          <p:cNvPr id="5" name="Marcador de pie de página 4">
            <a:extLst>
              <a:ext uri="{FF2B5EF4-FFF2-40B4-BE49-F238E27FC236}">
                <a16:creationId xmlns:a16="http://schemas.microsoft.com/office/drawing/2014/main" id="{CA5CF236-AD58-419A-A661-C65AF56A141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3D63C2C-7598-4A18-BAB8-79133B21CBE6}"/>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120516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7EC6E4-CA14-4597-9A16-0C6308EF7B4B}"/>
              </a:ext>
            </a:extLst>
          </p:cNvPr>
          <p:cNvSpPr>
            <a:spLocks noGrp="1"/>
          </p:cNvSpPr>
          <p:nvPr>
            <p:ph type="title"/>
          </p:nvPr>
        </p:nvSpPr>
        <p:spPr/>
        <p:txBody>
          <a:bodyPr/>
          <a:lstStyle/>
          <a:p>
            <a:r>
              <a:rPr lang="es-MX"/>
              <a:t>Haz clic para modificar el estilo de título del patrón</a:t>
            </a:r>
            <a:endParaRPr lang="es-AR"/>
          </a:p>
        </p:txBody>
      </p:sp>
      <p:sp>
        <p:nvSpPr>
          <p:cNvPr id="3" name="Marcador de contenido 2">
            <a:extLst>
              <a:ext uri="{FF2B5EF4-FFF2-40B4-BE49-F238E27FC236}">
                <a16:creationId xmlns:a16="http://schemas.microsoft.com/office/drawing/2014/main" id="{7D771FC9-10F5-4D78-AA35-15EBD1AF4CBC}"/>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fecha 3">
            <a:extLst>
              <a:ext uri="{FF2B5EF4-FFF2-40B4-BE49-F238E27FC236}">
                <a16:creationId xmlns:a16="http://schemas.microsoft.com/office/drawing/2014/main" id="{167CBCCB-E80A-47C7-AC6A-C82D90B16D82}"/>
              </a:ext>
            </a:extLst>
          </p:cNvPr>
          <p:cNvSpPr>
            <a:spLocks noGrp="1"/>
          </p:cNvSpPr>
          <p:nvPr>
            <p:ph type="dt" sz="half" idx="10"/>
          </p:nvPr>
        </p:nvSpPr>
        <p:spPr/>
        <p:txBody>
          <a:bodyPr/>
          <a:lstStyle/>
          <a:p>
            <a:fld id="{D38A885E-2CA2-4AF7-99FC-BD74A4D8A12C}" type="datetimeFigureOut">
              <a:rPr lang="es-AR" smtClean="0"/>
              <a:t>9/3/2024</a:t>
            </a:fld>
            <a:endParaRPr lang="es-AR"/>
          </a:p>
        </p:txBody>
      </p:sp>
      <p:sp>
        <p:nvSpPr>
          <p:cNvPr id="5" name="Marcador de pie de página 4">
            <a:extLst>
              <a:ext uri="{FF2B5EF4-FFF2-40B4-BE49-F238E27FC236}">
                <a16:creationId xmlns:a16="http://schemas.microsoft.com/office/drawing/2014/main" id="{276765CF-F147-49F6-8033-30FB7DC1128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3FE16DE-48BB-4232-8CEF-F0400EB922D5}"/>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2698565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5700B6-1627-461D-ADB0-C264BB591B28}"/>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AR"/>
          </a:p>
        </p:txBody>
      </p:sp>
      <p:sp>
        <p:nvSpPr>
          <p:cNvPr id="3" name="Marcador de texto 2">
            <a:extLst>
              <a:ext uri="{FF2B5EF4-FFF2-40B4-BE49-F238E27FC236}">
                <a16:creationId xmlns:a16="http://schemas.microsoft.com/office/drawing/2014/main" id="{39D41044-0769-4B4F-B8AA-BA78C85FB0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AD561075-31A4-44E2-B1C2-DD381C0625E2}"/>
              </a:ext>
            </a:extLst>
          </p:cNvPr>
          <p:cNvSpPr>
            <a:spLocks noGrp="1"/>
          </p:cNvSpPr>
          <p:nvPr>
            <p:ph type="dt" sz="half" idx="10"/>
          </p:nvPr>
        </p:nvSpPr>
        <p:spPr/>
        <p:txBody>
          <a:bodyPr/>
          <a:lstStyle/>
          <a:p>
            <a:fld id="{D38A885E-2CA2-4AF7-99FC-BD74A4D8A12C}" type="datetimeFigureOut">
              <a:rPr lang="es-AR" smtClean="0"/>
              <a:t>9/3/2024</a:t>
            </a:fld>
            <a:endParaRPr lang="es-AR"/>
          </a:p>
        </p:txBody>
      </p:sp>
      <p:sp>
        <p:nvSpPr>
          <p:cNvPr id="5" name="Marcador de pie de página 4">
            <a:extLst>
              <a:ext uri="{FF2B5EF4-FFF2-40B4-BE49-F238E27FC236}">
                <a16:creationId xmlns:a16="http://schemas.microsoft.com/office/drawing/2014/main" id="{EBC5813E-5565-47A7-8F6C-ED42DA4BCD6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F9206704-FBAD-4248-9E5F-0F591EF74756}"/>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3657873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FFDC27-DB42-42F0-938F-0FD02047CA7D}"/>
              </a:ext>
            </a:extLst>
          </p:cNvPr>
          <p:cNvSpPr>
            <a:spLocks noGrp="1"/>
          </p:cNvSpPr>
          <p:nvPr>
            <p:ph type="title"/>
          </p:nvPr>
        </p:nvSpPr>
        <p:spPr/>
        <p:txBody>
          <a:bodyPr/>
          <a:lstStyle/>
          <a:p>
            <a:r>
              <a:rPr lang="es-MX"/>
              <a:t>Haz clic para modificar el estilo de título del patrón</a:t>
            </a:r>
            <a:endParaRPr lang="es-AR"/>
          </a:p>
        </p:txBody>
      </p:sp>
      <p:sp>
        <p:nvSpPr>
          <p:cNvPr id="3" name="Marcador de contenido 2">
            <a:extLst>
              <a:ext uri="{FF2B5EF4-FFF2-40B4-BE49-F238E27FC236}">
                <a16:creationId xmlns:a16="http://schemas.microsoft.com/office/drawing/2014/main" id="{44D41798-3187-4EC4-A0EA-D8BB5F483F18}"/>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contenido 3">
            <a:extLst>
              <a:ext uri="{FF2B5EF4-FFF2-40B4-BE49-F238E27FC236}">
                <a16:creationId xmlns:a16="http://schemas.microsoft.com/office/drawing/2014/main" id="{DA20D14C-81CD-4E60-AA65-3CC70C21BCA5}"/>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5" name="Marcador de fecha 4">
            <a:extLst>
              <a:ext uri="{FF2B5EF4-FFF2-40B4-BE49-F238E27FC236}">
                <a16:creationId xmlns:a16="http://schemas.microsoft.com/office/drawing/2014/main" id="{666A6C3A-61C6-4297-9BEE-7671C8B289B8}"/>
              </a:ext>
            </a:extLst>
          </p:cNvPr>
          <p:cNvSpPr>
            <a:spLocks noGrp="1"/>
          </p:cNvSpPr>
          <p:nvPr>
            <p:ph type="dt" sz="half" idx="10"/>
          </p:nvPr>
        </p:nvSpPr>
        <p:spPr/>
        <p:txBody>
          <a:bodyPr/>
          <a:lstStyle/>
          <a:p>
            <a:fld id="{D38A885E-2CA2-4AF7-99FC-BD74A4D8A12C}" type="datetimeFigureOut">
              <a:rPr lang="es-AR" smtClean="0"/>
              <a:t>9/3/2024</a:t>
            </a:fld>
            <a:endParaRPr lang="es-AR"/>
          </a:p>
        </p:txBody>
      </p:sp>
      <p:sp>
        <p:nvSpPr>
          <p:cNvPr id="6" name="Marcador de pie de página 5">
            <a:extLst>
              <a:ext uri="{FF2B5EF4-FFF2-40B4-BE49-F238E27FC236}">
                <a16:creationId xmlns:a16="http://schemas.microsoft.com/office/drawing/2014/main" id="{BFAA1F09-35B6-41F7-B625-620BE38DECEF}"/>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B11CB605-80C7-424F-8EF5-22986AC13262}"/>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3749760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DB91F5-9038-4D43-83CC-8D7A0C11E635}"/>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AR"/>
          </a:p>
        </p:txBody>
      </p:sp>
      <p:sp>
        <p:nvSpPr>
          <p:cNvPr id="3" name="Marcador de texto 2">
            <a:extLst>
              <a:ext uri="{FF2B5EF4-FFF2-40B4-BE49-F238E27FC236}">
                <a16:creationId xmlns:a16="http://schemas.microsoft.com/office/drawing/2014/main" id="{3C861FC6-9575-40B7-8A71-483C0858C9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C9CABEFB-873E-4297-A929-8958A1274896}"/>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5" name="Marcador de texto 4">
            <a:extLst>
              <a:ext uri="{FF2B5EF4-FFF2-40B4-BE49-F238E27FC236}">
                <a16:creationId xmlns:a16="http://schemas.microsoft.com/office/drawing/2014/main" id="{B52567F7-E52E-43AE-ABC7-B4D1A23EED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218BD8BB-09F0-4B3E-9D79-477C87507094}"/>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7" name="Marcador de fecha 6">
            <a:extLst>
              <a:ext uri="{FF2B5EF4-FFF2-40B4-BE49-F238E27FC236}">
                <a16:creationId xmlns:a16="http://schemas.microsoft.com/office/drawing/2014/main" id="{12B9CD9F-0D8C-4CBD-82BC-2E1115851D0F}"/>
              </a:ext>
            </a:extLst>
          </p:cNvPr>
          <p:cNvSpPr>
            <a:spLocks noGrp="1"/>
          </p:cNvSpPr>
          <p:nvPr>
            <p:ph type="dt" sz="half" idx="10"/>
          </p:nvPr>
        </p:nvSpPr>
        <p:spPr/>
        <p:txBody>
          <a:bodyPr/>
          <a:lstStyle/>
          <a:p>
            <a:fld id="{D38A885E-2CA2-4AF7-99FC-BD74A4D8A12C}" type="datetimeFigureOut">
              <a:rPr lang="es-AR" smtClean="0"/>
              <a:t>9/3/2024</a:t>
            </a:fld>
            <a:endParaRPr lang="es-AR"/>
          </a:p>
        </p:txBody>
      </p:sp>
      <p:sp>
        <p:nvSpPr>
          <p:cNvPr id="8" name="Marcador de pie de página 7">
            <a:extLst>
              <a:ext uri="{FF2B5EF4-FFF2-40B4-BE49-F238E27FC236}">
                <a16:creationId xmlns:a16="http://schemas.microsoft.com/office/drawing/2014/main" id="{5A51CA11-75A4-43ED-9ACB-8FA77959BAFC}"/>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7320A753-D2F3-4C74-B0C9-CD81AC85D95D}"/>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2578201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94C44-D641-4010-A8BE-3417278D1199}"/>
              </a:ext>
            </a:extLst>
          </p:cNvPr>
          <p:cNvSpPr>
            <a:spLocks noGrp="1"/>
          </p:cNvSpPr>
          <p:nvPr>
            <p:ph type="title"/>
          </p:nvPr>
        </p:nvSpPr>
        <p:spPr/>
        <p:txBody>
          <a:bodyPr/>
          <a:lstStyle/>
          <a:p>
            <a:r>
              <a:rPr lang="es-MX"/>
              <a:t>Haz clic para modificar el estilo de título del patrón</a:t>
            </a:r>
            <a:endParaRPr lang="es-AR"/>
          </a:p>
        </p:txBody>
      </p:sp>
      <p:sp>
        <p:nvSpPr>
          <p:cNvPr id="3" name="Marcador de fecha 2">
            <a:extLst>
              <a:ext uri="{FF2B5EF4-FFF2-40B4-BE49-F238E27FC236}">
                <a16:creationId xmlns:a16="http://schemas.microsoft.com/office/drawing/2014/main" id="{068AE393-0C82-4FB0-8E54-E24FFD5F3C69}"/>
              </a:ext>
            </a:extLst>
          </p:cNvPr>
          <p:cNvSpPr>
            <a:spLocks noGrp="1"/>
          </p:cNvSpPr>
          <p:nvPr>
            <p:ph type="dt" sz="half" idx="10"/>
          </p:nvPr>
        </p:nvSpPr>
        <p:spPr/>
        <p:txBody>
          <a:bodyPr/>
          <a:lstStyle/>
          <a:p>
            <a:fld id="{D38A885E-2CA2-4AF7-99FC-BD74A4D8A12C}" type="datetimeFigureOut">
              <a:rPr lang="es-AR" smtClean="0"/>
              <a:t>9/3/2024</a:t>
            </a:fld>
            <a:endParaRPr lang="es-AR"/>
          </a:p>
        </p:txBody>
      </p:sp>
      <p:sp>
        <p:nvSpPr>
          <p:cNvPr id="4" name="Marcador de pie de página 3">
            <a:extLst>
              <a:ext uri="{FF2B5EF4-FFF2-40B4-BE49-F238E27FC236}">
                <a16:creationId xmlns:a16="http://schemas.microsoft.com/office/drawing/2014/main" id="{DA83C2FB-8475-4131-B60B-026A3C980583}"/>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2DEF0972-D7A8-4A7C-8132-41B8FC37808A}"/>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472052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C6F3D7E-433E-47F2-A876-817B2077AE46}"/>
              </a:ext>
            </a:extLst>
          </p:cNvPr>
          <p:cNvSpPr>
            <a:spLocks noGrp="1"/>
          </p:cNvSpPr>
          <p:nvPr>
            <p:ph type="dt" sz="half" idx="10"/>
          </p:nvPr>
        </p:nvSpPr>
        <p:spPr/>
        <p:txBody>
          <a:bodyPr/>
          <a:lstStyle/>
          <a:p>
            <a:fld id="{D38A885E-2CA2-4AF7-99FC-BD74A4D8A12C}" type="datetimeFigureOut">
              <a:rPr lang="es-AR" smtClean="0"/>
              <a:t>9/3/2024</a:t>
            </a:fld>
            <a:endParaRPr lang="es-AR"/>
          </a:p>
        </p:txBody>
      </p:sp>
      <p:sp>
        <p:nvSpPr>
          <p:cNvPr id="3" name="Marcador de pie de página 2">
            <a:extLst>
              <a:ext uri="{FF2B5EF4-FFF2-40B4-BE49-F238E27FC236}">
                <a16:creationId xmlns:a16="http://schemas.microsoft.com/office/drawing/2014/main" id="{1E77983E-A4E2-46D7-A036-810CBFB11321}"/>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1DB4E6CB-FF11-439D-9C43-BEC08594FED0}"/>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594279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D280C-68BA-4743-ACE2-6EA29BBE761B}"/>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AR"/>
          </a:p>
        </p:txBody>
      </p:sp>
      <p:sp>
        <p:nvSpPr>
          <p:cNvPr id="3" name="Marcador de contenido 2">
            <a:extLst>
              <a:ext uri="{FF2B5EF4-FFF2-40B4-BE49-F238E27FC236}">
                <a16:creationId xmlns:a16="http://schemas.microsoft.com/office/drawing/2014/main" id="{1B7A859E-2A3B-4611-AB5D-51516BDBBF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texto 3">
            <a:extLst>
              <a:ext uri="{FF2B5EF4-FFF2-40B4-BE49-F238E27FC236}">
                <a16:creationId xmlns:a16="http://schemas.microsoft.com/office/drawing/2014/main" id="{EA1B8BD6-1C32-4727-A0C6-A45751961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BBC9E79D-9EC3-4D4E-9635-507CF7BA2B2F}"/>
              </a:ext>
            </a:extLst>
          </p:cNvPr>
          <p:cNvSpPr>
            <a:spLocks noGrp="1"/>
          </p:cNvSpPr>
          <p:nvPr>
            <p:ph type="dt" sz="half" idx="10"/>
          </p:nvPr>
        </p:nvSpPr>
        <p:spPr/>
        <p:txBody>
          <a:bodyPr/>
          <a:lstStyle/>
          <a:p>
            <a:fld id="{D38A885E-2CA2-4AF7-99FC-BD74A4D8A12C}" type="datetimeFigureOut">
              <a:rPr lang="es-AR" smtClean="0"/>
              <a:t>9/3/2024</a:t>
            </a:fld>
            <a:endParaRPr lang="es-AR"/>
          </a:p>
        </p:txBody>
      </p:sp>
      <p:sp>
        <p:nvSpPr>
          <p:cNvPr id="6" name="Marcador de pie de página 5">
            <a:extLst>
              <a:ext uri="{FF2B5EF4-FFF2-40B4-BE49-F238E27FC236}">
                <a16:creationId xmlns:a16="http://schemas.microsoft.com/office/drawing/2014/main" id="{9A0499FD-F390-40F5-A63B-CFEC8A7F1F3F}"/>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AD0506B0-C48F-4351-8333-69C77356097B}"/>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2513430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C9E571-662D-48C9-8249-FF8606D69A4F}"/>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AR"/>
          </a:p>
        </p:txBody>
      </p:sp>
      <p:sp>
        <p:nvSpPr>
          <p:cNvPr id="3" name="Marcador de posición de imagen 2">
            <a:extLst>
              <a:ext uri="{FF2B5EF4-FFF2-40B4-BE49-F238E27FC236}">
                <a16:creationId xmlns:a16="http://schemas.microsoft.com/office/drawing/2014/main" id="{CA337AB5-2F0E-46AC-BFEB-6C3B832E3C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87E05136-63C0-465C-B089-A70CC02241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D86D9C4E-2061-4DD9-A2AA-4FB31EB3D7F2}"/>
              </a:ext>
            </a:extLst>
          </p:cNvPr>
          <p:cNvSpPr>
            <a:spLocks noGrp="1"/>
          </p:cNvSpPr>
          <p:nvPr>
            <p:ph type="dt" sz="half" idx="10"/>
          </p:nvPr>
        </p:nvSpPr>
        <p:spPr/>
        <p:txBody>
          <a:bodyPr/>
          <a:lstStyle/>
          <a:p>
            <a:fld id="{D38A885E-2CA2-4AF7-99FC-BD74A4D8A12C}" type="datetimeFigureOut">
              <a:rPr lang="es-AR" smtClean="0"/>
              <a:t>9/3/2024</a:t>
            </a:fld>
            <a:endParaRPr lang="es-AR"/>
          </a:p>
        </p:txBody>
      </p:sp>
      <p:sp>
        <p:nvSpPr>
          <p:cNvPr id="6" name="Marcador de pie de página 5">
            <a:extLst>
              <a:ext uri="{FF2B5EF4-FFF2-40B4-BE49-F238E27FC236}">
                <a16:creationId xmlns:a16="http://schemas.microsoft.com/office/drawing/2014/main" id="{E73C440F-B47D-4255-92DE-0CBBD22CB32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56C4358F-77C3-451A-A150-010B93D5A775}"/>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1181488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3130DDA-3E42-4CD3-9387-69C2235CF6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AR"/>
          </a:p>
        </p:txBody>
      </p:sp>
      <p:sp>
        <p:nvSpPr>
          <p:cNvPr id="3" name="Marcador de texto 2">
            <a:extLst>
              <a:ext uri="{FF2B5EF4-FFF2-40B4-BE49-F238E27FC236}">
                <a16:creationId xmlns:a16="http://schemas.microsoft.com/office/drawing/2014/main" id="{964D4225-FC2F-4381-B5C1-65FB149FD4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fecha 3">
            <a:extLst>
              <a:ext uri="{FF2B5EF4-FFF2-40B4-BE49-F238E27FC236}">
                <a16:creationId xmlns:a16="http://schemas.microsoft.com/office/drawing/2014/main" id="{A5D16DB4-71E7-45B4-A84D-C7C745747A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A885E-2CA2-4AF7-99FC-BD74A4D8A12C}" type="datetimeFigureOut">
              <a:rPr lang="es-AR" smtClean="0"/>
              <a:t>9/3/2024</a:t>
            </a:fld>
            <a:endParaRPr lang="es-AR"/>
          </a:p>
        </p:txBody>
      </p:sp>
      <p:sp>
        <p:nvSpPr>
          <p:cNvPr id="5" name="Marcador de pie de página 4">
            <a:extLst>
              <a:ext uri="{FF2B5EF4-FFF2-40B4-BE49-F238E27FC236}">
                <a16:creationId xmlns:a16="http://schemas.microsoft.com/office/drawing/2014/main" id="{B7E7B1F5-7995-4C7E-A2CE-49DFDE2186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05E7DBDC-933E-4394-B55E-9CB8572828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96411-FB5D-4E8C-ACC9-E50682CDBDC3}" type="slidenum">
              <a:rPr lang="es-AR" smtClean="0"/>
              <a:t>‹Nº›</a:t>
            </a:fld>
            <a:endParaRPr lang="es-AR"/>
          </a:p>
        </p:txBody>
      </p:sp>
    </p:spTree>
    <p:extLst>
      <p:ext uri="{BB962C8B-B14F-4D97-AF65-F5344CB8AC3E}">
        <p14:creationId xmlns:p14="http://schemas.microsoft.com/office/powerpoint/2010/main" val="740615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38A88D-9EFD-4C39-A70D-A2EEA7A4FF8D}"/>
              </a:ext>
            </a:extLst>
          </p:cNvPr>
          <p:cNvSpPr>
            <a:spLocks noGrp="1"/>
          </p:cNvSpPr>
          <p:nvPr>
            <p:ph type="ctrTitle"/>
          </p:nvPr>
        </p:nvSpPr>
        <p:spPr>
          <a:xfrm>
            <a:off x="1329267" y="1000918"/>
            <a:ext cx="9338733" cy="2294467"/>
          </a:xfrm>
        </p:spPr>
        <p:txBody>
          <a:bodyPr>
            <a:normAutofit/>
          </a:bodyPr>
          <a:lstStyle/>
          <a:p>
            <a:r>
              <a:rPr lang="es-ES" sz="3200" b="1" i="0" dirty="0">
                <a:solidFill>
                  <a:srgbClr val="202124"/>
                </a:solidFill>
                <a:effectLst/>
                <a:latin typeface="Monaspace Argon" pitchFamily="50" charset="0"/>
              </a:rPr>
              <a:t>Predicción de aprobación de tarjeta de crédito</a:t>
            </a:r>
            <a:br>
              <a:rPr lang="es-ES" b="1" i="0" dirty="0">
                <a:solidFill>
                  <a:srgbClr val="202124"/>
                </a:solidFill>
                <a:effectLst/>
                <a:latin typeface="zeitung"/>
              </a:rPr>
            </a:br>
            <a:endParaRPr lang="es-AR" dirty="0"/>
          </a:p>
        </p:txBody>
      </p:sp>
      <p:sp>
        <p:nvSpPr>
          <p:cNvPr id="3" name="Subtítulo 2">
            <a:extLst>
              <a:ext uri="{FF2B5EF4-FFF2-40B4-BE49-F238E27FC236}">
                <a16:creationId xmlns:a16="http://schemas.microsoft.com/office/drawing/2014/main" id="{53BC4855-978F-4634-81CC-5E2CCD2305EC}"/>
              </a:ext>
            </a:extLst>
          </p:cNvPr>
          <p:cNvSpPr>
            <a:spLocks noGrp="1"/>
          </p:cNvSpPr>
          <p:nvPr>
            <p:ph type="subTitle" idx="1"/>
          </p:nvPr>
        </p:nvSpPr>
        <p:spPr>
          <a:xfrm>
            <a:off x="1524000" y="3141133"/>
            <a:ext cx="9144000" cy="575733"/>
          </a:xfrm>
        </p:spPr>
        <p:txBody>
          <a:bodyPr>
            <a:noAutofit/>
          </a:bodyPr>
          <a:lstStyle/>
          <a:p>
            <a:r>
              <a:rPr lang="es-AR" sz="1800" dirty="0">
                <a:latin typeface="Monaspace Argon" pitchFamily="50" charset="0"/>
              </a:rPr>
              <a:t>¿Qué tipo de personas son actas para solicitar una tarjeta de crédito?</a:t>
            </a:r>
          </a:p>
        </p:txBody>
      </p:sp>
      <p:sp>
        <p:nvSpPr>
          <p:cNvPr id="4" name="Subtítulo 2">
            <a:extLst>
              <a:ext uri="{FF2B5EF4-FFF2-40B4-BE49-F238E27FC236}">
                <a16:creationId xmlns:a16="http://schemas.microsoft.com/office/drawing/2014/main" id="{7D6BAC45-60A2-4987-9C52-8CCF26CB721A}"/>
              </a:ext>
            </a:extLst>
          </p:cNvPr>
          <p:cNvSpPr txBox="1">
            <a:spLocks/>
          </p:cNvSpPr>
          <p:nvPr/>
        </p:nvSpPr>
        <p:spPr>
          <a:xfrm>
            <a:off x="1413933" y="4271962"/>
            <a:ext cx="9144000" cy="4064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AR" sz="1800" dirty="0">
                <a:latin typeface="Monaspace Argon" pitchFamily="50" charset="0"/>
              </a:rPr>
              <a:t>Autor: Brayan Zorro</a:t>
            </a:r>
          </a:p>
        </p:txBody>
      </p:sp>
    </p:spTree>
    <p:extLst>
      <p:ext uri="{BB962C8B-B14F-4D97-AF65-F5344CB8AC3E}">
        <p14:creationId xmlns:p14="http://schemas.microsoft.com/office/powerpoint/2010/main" val="203105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8903442-865F-403F-846E-0E4867C27993}"/>
              </a:ext>
            </a:extLst>
          </p:cNvPr>
          <p:cNvSpPr txBox="1"/>
          <p:nvPr/>
        </p:nvSpPr>
        <p:spPr>
          <a:xfrm>
            <a:off x="1075266" y="2128224"/>
            <a:ext cx="8932334" cy="369332"/>
          </a:xfrm>
          <a:prstGeom prst="rect">
            <a:avLst/>
          </a:prstGeom>
          <a:noFill/>
        </p:spPr>
        <p:txBody>
          <a:bodyPr wrap="square" rtlCol="0">
            <a:spAutoFit/>
          </a:bodyPr>
          <a:lstStyle/>
          <a:p>
            <a:pPr algn="ctr"/>
            <a:r>
              <a:rPr lang="es-AR" dirty="0">
                <a:latin typeface="Monaspace Argon" pitchFamily="50" charset="0"/>
              </a:rPr>
              <a:t>- Introducción y Contexto</a:t>
            </a:r>
          </a:p>
        </p:txBody>
      </p:sp>
      <p:sp>
        <p:nvSpPr>
          <p:cNvPr id="5" name="CuadroTexto 4">
            <a:extLst>
              <a:ext uri="{FF2B5EF4-FFF2-40B4-BE49-F238E27FC236}">
                <a16:creationId xmlns:a16="http://schemas.microsoft.com/office/drawing/2014/main" id="{42DCB7B2-2AE1-48CE-ADDF-6609788E9A3A}"/>
              </a:ext>
            </a:extLst>
          </p:cNvPr>
          <p:cNvSpPr txBox="1"/>
          <p:nvPr/>
        </p:nvSpPr>
        <p:spPr>
          <a:xfrm>
            <a:off x="1142999" y="3010016"/>
            <a:ext cx="8932334" cy="369332"/>
          </a:xfrm>
          <a:prstGeom prst="rect">
            <a:avLst/>
          </a:prstGeom>
          <a:noFill/>
        </p:spPr>
        <p:txBody>
          <a:bodyPr wrap="square" rtlCol="0">
            <a:spAutoFit/>
          </a:bodyPr>
          <a:lstStyle/>
          <a:p>
            <a:pPr algn="ctr"/>
            <a:r>
              <a:rPr lang="es-AR" dirty="0">
                <a:latin typeface="Monaspace Argon" pitchFamily="50" charset="0"/>
              </a:rPr>
              <a:t>- Preguntas de Interés</a:t>
            </a:r>
          </a:p>
        </p:txBody>
      </p:sp>
      <p:sp>
        <p:nvSpPr>
          <p:cNvPr id="6" name="CuadroTexto 5">
            <a:extLst>
              <a:ext uri="{FF2B5EF4-FFF2-40B4-BE49-F238E27FC236}">
                <a16:creationId xmlns:a16="http://schemas.microsoft.com/office/drawing/2014/main" id="{0BD759F9-1366-4F4C-A674-86ECE41B99AD}"/>
              </a:ext>
            </a:extLst>
          </p:cNvPr>
          <p:cNvSpPr txBox="1"/>
          <p:nvPr/>
        </p:nvSpPr>
        <p:spPr>
          <a:xfrm>
            <a:off x="1142999" y="3964059"/>
            <a:ext cx="8932334" cy="369332"/>
          </a:xfrm>
          <a:prstGeom prst="rect">
            <a:avLst/>
          </a:prstGeom>
          <a:noFill/>
        </p:spPr>
        <p:txBody>
          <a:bodyPr wrap="square" rtlCol="0">
            <a:spAutoFit/>
          </a:bodyPr>
          <a:lstStyle/>
          <a:p>
            <a:pPr algn="ctr"/>
            <a:r>
              <a:rPr lang="es-AR" dirty="0">
                <a:latin typeface="Monaspace Argon" pitchFamily="50" charset="0"/>
              </a:rPr>
              <a:t>- Análisis Exploratorio</a:t>
            </a:r>
          </a:p>
        </p:txBody>
      </p:sp>
      <p:sp>
        <p:nvSpPr>
          <p:cNvPr id="7" name="CuadroTexto 6">
            <a:extLst>
              <a:ext uri="{FF2B5EF4-FFF2-40B4-BE49-F238E27FC236}">
                <a16:creationId xmlns:a16="http://schemas.microsoft.com/office/drawing/2014/main" id="{59F01AAB-F26D-4D37-8F44-59E08DC35DE7}"/>
              </a:ext>
            </a:extLst>
          </p:cNvPr>
          <p:cNvSpPr txBox="1"/>
          <p:nvPr/>
        </p:nvSpPr>
        <p:spPr>
          <a:xfrm>
            <a:off x="1075266" y="4835040"/>
            <a:ext cx="8932334" cy="369332"/>
          </a:xfrm>
          <a:prstGeom prst="rect">
            <a:avLst/>
          </a:prstGeom>
          <a:noFill/>
        </p:spPr>
        <p:txBody>
          <a:bodyPr wrap="square" rtlCol="0">
            <a:spAutoFit/>
          </a:bodyPr>
          <a:lstStyle/>
          <a:p>
            <a:pPr algn="ctr"/>
            <a:r>
              <a:rPr lang="es-AR" dirty="0">
                <a:latin typeface="Monaspace Argon" pitchFamily="50" charset="0"/>
              </a:rPr>
              <a:t>- Insights</a:t>
            </a:r>
          </a:p>
        </p:txBody>
      </p:sp>
      <p:sp>
        <p:nvSpPr>
          <p:cNvPr id="8" name="CuadroTexto 7">
            <a:extLst>
              <a:ext uri="{FF2B5EF4-FFF2-40B4-BE49-F238E27FC236}">
                <a16:creationId xmlns:a16="http://schemas.microsoft.com/office/drawing/2014/main" id="{EC73B874-E1CC-417B-9F1E-898704BBFC44}"/>
              </a:ext>
            </a:extLst>
          </p:cNvPr>
          <p:cNvSpPr txBox="1"/>
          <p:nvPr/>
        </p:nvSpPr>
        <p:spPr>
          <a:xfrm>
            <a:off x="863601" y="661721"/>
            <a:ext cx="2480733" cy="584775"/>
          </a:xfrm>
          <a:prstGeom prst="rect">
            <a:avLst/>
          </a:prstGeom>
          <a:noFill/>
        </p:spPr>
        <p:txBody>
          <a:bodyPr wrap="square" rtlCol="0">
            <a:spAutoFit/>
          </a:bodyPr>
          <a:lstStyle/>
          <a:p>
            <a:r>
              <a:rPr lang="es-AR" sz="3200" dirty="0">
                <a:latin typeface="Arial Black" panose="020B0A04020102020204" pitchFamily="34" charset="0"/>
              </a:rPr>
              <a:t>AGENDA</a:t>
            </a:r>
          </a:p>
        </p:txBody>
      </p:sp>
    </p:spTree>
    <p:extLst>
      <p:ext uri="{BB962C8B-B14F-4D97-AF65-F5344CB8AC3E}">
        <p14:creationId xmlns:p14="http://schemas.microsoft.com/office/powerpoint/2010/main" val="2343050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5A2C356-6642-499D-B469-DC2AF5CF85D7}"/>
              </a:ext>
            </a:extLst>
          </p:cNvPr>
          <p:cNvSpPr txBox="1"/>
          <p:nvPr/>
        </p:nvSpPr>
        <p:spPr>
          <a:xfrm>
            <a:off x="2048933" y="943507"/>
            <a:ext cx="8094134" cy="523220"/>
          </a:xfrm>
          <a:prstGeom prst="rect">
            <a:avLst/>
          </a:prstGeom>
          <a:noFill/>
        </p:spPr>
        <p:txBody>
          <a:bodyPr wrap="square" rtlCol="0">
            <a:spAutoFit/>
          </a:bodyPr>
          <a:lstStyle/>
          <a:p>
            <a:pPr algn="ctr"/>
            <a:r>
              <a:rPr lang="es-AR" sz="2800" dirty="0">
                <a:latin typeface="Monaspace Argon" pitchFamily="50" charset="0"/>
              </a:rPr>
              <a:t>Introducción y Contexto</a:t>
            </a:r>
            <a:endParaRPr lang="es-AR" sz="2800" dirty="0"/>
          </a:p>
        </p:txBody>
      </p:sp>
      <p:sp>
        <p:nvSpPr>
          <p:cNvPr id="5" name="CuadroTexto 4">
            <a:extLst>
              <a:ext uri="{FF2B5EF4-FFF2-40B4-BE49-F238E27FC236}">
                <a16:creationId xmlns:a16="http://schemas.microsoft.com/office/drawing/2014/main" id="{4606101B-FAAA-40FB-837F-9D48230C5013}"/>
              </a:ext>
            </a:extLst>
          </p:cNvPr>
          <p:cNvSpPr txBox="1"/>
          <p:nvPr/>
        </p:nvSpPr>
        <p:spPr>
          <a:xfrm>
            <a:off x="838200" y="2128841"/>
            <a:ext cx="10761134" cy="3785652"/>
          </a:xfrm>
          <a:prstGeom prst="rect">
            <a:avLst/>
          </a:prstGeom>
          <a:noFill/>
        </p:spPr>
        <p:txBody>
          <a:bodyPr wrap="square" rtlCol="0">
            <a:spAutoFit/>
          </a:bodyPr>
          <a:lstStyle/>
          <a:p>
            <a:r>
              <a:rPr lang="es-ES" sz="1600" b="0" i="0" dirty="0">
                <a:solidFill>
                  <a:srgbClr val="0D0D0D"/>
                </a:solidFill>
                <a:effectLst/>
                <a:latin typeface="Monaspace Argon" pitchFamily="50" charset="0"/>
              </a:rPr>
              <a:t>Este estudio utiliza un conjunto de datos con información demográfica y financiera de clientes para explorar relaciones entre variables como género, posesión de bienes, ingresos anuales, nivel educativo, estado civil y ocupación. </a:t>
            </a:r>
          </a:p>
          <a:p>
            <a:pPr algn="l"/>
            <a:br>
              <a:rPr lang="es-ES" sz="1600" b="1" i="0" dirty="0">
                <a:solidFill>
                  <a:srgbClr val="0D0D0D"/>
                </a:solidFill>
                <a:effectLst/>
                <a:latin typeface="Monaspace Argon" pitchFamily="50" charset="0"/>
              </a:rPr>
            </a:br>
            <a:r>
              <a:rPr lang="es-ES" sz="1600" b="1" i="0" dirty="0">
                <a:solidFill>
                  <a:srgbClr val="0D0D0D"/>
                </a:solidFill>
                <a:effectLst/>
                <a:latin typeface="Monaspace Argon" pitchFamily="50" charset="0"/>
              </a:rPr>
              <a:t>Objetivo:</a:t>
            </a:r>
            <a:r>
              <a:rPr lang="es-ES" sz="1600" b="0" i="0" dirty="0">
                <a:solidFill>
                  <a:srgbClr val="0D0D0D"/>
                </a:solidFill>
                <a:effectLst/>
                <a:latin typeface="Monaspace Argon" pitchFamily="50" charset="0"/>
              </a:rPr>
              <a:t> El BBVA busca mejorar su estrategia de marketing para préstamos hipotecarios, identificando grupos demográficos con mayor probabilidad de solicitar préstamos.</a:t>
            </a:r>
          </a:p>
          <a:p>
            <a:pPr algn="l"/>
            <a:endParaRPr lang="es-ES" sz="1600" b="0" i="0" dirty="0">
              <a:solidFill>
                <a:srgbClr val="0D0D0D"/>
              </a:solidFill>
              <a:effectLst/>
              <a:latin typeface="Monaspace Argon" pitchFamily="50" charset="0"/>
            </a:endParaRPr>
          </a:p>
          <a:p>
            <a:pPr algn="l"/>
            <a:r>
              <a:rPr lang="es-ES" sz="1600" b="1" i="0" dirty="0">
                <a:solidFill>
                  <a:srgbClr val="0D0D0D"/>
                </a:solidFill>
                <a:effectLst/>
                <a:latin typeface="Monaspace Argon" pitchFamily="50" charset="0"/>
              </a:rPr>
              <a:t>Enfoque:</a:t>
            </a:r>
            <a:r>
              <a:rPr lang="es-ES" sz="1600" b="0" i="0" dirty="0">
                <a:solidFill>
                  <a:srgbClr val="0D0D0D"/>
                </a:solidFill>
                <a:effectLst/>
                <a:latin typeface="Monaspace Argon" pitchFamily="50" charset="0"/>
              </a:rPr>
              <a:t> Recopilar y analizar datos demográficos y financieros mediante técnicas de análisis exploratorio para descubrir correlaciones significativas entre variables demográficas y la probabilidad de ser solicitante de préstamos hipotecarios.</a:t>
            </a:r>
          </a:p>
          <a:p>
            <a:pPr algn="l"/>
            <a:endParaRPr lang="es-ES" sz="1600" b="0" i="0" dirty="0">
              <a:solidFill>
                <a:srgbClr val="0D0D0D"/>
              </a:solidFill>
              <a:effectLst/>
              <a:latin typeface="Monaspace Argon" pitchFamily="50" charset="0"/>
            </a:endParaRPr>
          </a:p>
          <a:p>
            <a:pPr algn="l"/>
            <a:r>
              <a:rPr lang="es-ES" sz="1600" b="1" i="0" dirty="0">
                <a:solidFill>
                  <a:srgbClr val="0D0D0D"/>
                </a:solidFill>
                <a:effectLst/>
                <a:latin typeface="Monaspace Argon" pitchFamily="50" charset="0"/>
              </a:rPr>
              <a:t>Meta Comercial:</a:t>
            </a:r>
            <a:r>
              <a:rPr lang="es-ES" sz="1600" b="0" i="0" dirty="0">
                <a:solidFill>
                  <a:srgbClr val="0D0D0D"/>
                </a:solidFill>
                <a:effectLst/>
                <a:latin typeface="Monaspace Argon" pitchFamily="50" charset="0"/>
              </a:rPr>
              <a:t> Aumentar la cartera de clientes y suscripciones de préstamos hipotecarios, dirigiendo eficientemente los esfuerzos de marketing hacia segmentos de la población con mayor propensión.</a:t>
            </a:r>
          </a:p>
        </p:txBody>
      </p:sp>
    </p:spTree>
    <p:extLst>
      <p:ext uri="{BB962C8B-B14F-4D97-AF65-F5344CB8AC3E}">
        <p14:creationId xmlns:p14="http://schemas.microsoft.com/office/powerpoint/2010/main" val="4275406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69ED64C-BACE-4F34-98A4-A395F0704651}"/>
              </a:ext>
            </a:extLst>
          </p:cNvPr>
          <p:cNvSpPr txBox="1"/>
          <p:nvPr/>
        </p:nvSpPr>
        <p:spPr>
          <a:xfrm>
            <a:off x="1976966" y="1049867"/>
            <a:ext cx="8238067" cy="523220"/>
          </a:xfrm>
          <a:prstGeom prst="rect">
            <a:avLst/>
          </a:prstGeom>
          <a:noFill/>
        </p:spPr>
        <p:txBody>
          <a:bodyPr wrap="square" rtlCol="0">
            <a:spAutoFit/>
          </a:bodyPr>
          <a:lstStyle/>
          <a:p>
            <a:pPr algn="ctr"/>
            <a:r>
              <a:rPr lang="es-AR" sz="2800" dirty="0">
                <a:latin typeface="Monaspace Argon" pitchFamily="50" charset="0"/>
              </a:rPr>
              <a:t>Preguntas de interés</a:t>
            </a:r>
            <a:endParaRPr lang="es-AR" sz="2800" dirty="0"/>
          </a:p>
        </p:txBody>
      </p:sp>
      <p:sp>
        <p:nvSpPr>
          <p:cNvPr id="6" name="CuadroTexto 5">
            <a:extLst>
              <a:ext uri="{FF2B5EF4-FFF2-40B4-BE49-F238E27FC236}">
                <a16:creationId xmlns:a16="http://schemas.microsoft.com/office/drawing/2014/main" id="{2701F21E-D849-426F-A747-83BFF570F148}"/>
              </a:ext>
            </a:extLst>
          </p:cNvPr>
          <p:cNvSpPr txBox="1"/>
          <p:nvPr/>
        </p:nvSpPr>
        <p:spPr>
          <a:xfrm>
            <a:off x="1634067" y="2218266"/>
            <a:ext cx="9499600" cy="2677656"/>
          </a:xfrm>
          <a:prstGeom prst="rect">
            <a:avLst/>
          </a:prstGeom>
          <a:noFill/>
        </p:spPr>
        <p:txBody>
          <a:bodyPr wrap="square" rtlCol="0">
            <a:spAutoFit/>
          </a:bodyPr>
          <a:lstStyle/>
          <a:p>
            <a:r>
              <a:rPr lang="es-ES" sz="1200" b="0" dirty="0">
                <a:effectLst/>
                <a:latin typeface="Monaspace Argon" pitchFamily="50" charset="0"/>
              </a:rPr>
              <a:t>1. Relación entre el nivel de educación y los ingresos anuales: ¿Existe una correlación entre el nivel educativo y los ingresos anuales de los clientes?</a:t>
            </a:r>
          </a:p>
          <a:p>
            <a:endParaRPr lang="es-ES" sz="1200" b="0" dirty="0">
              <a:effectLst/>
              <a:latin typeface="Monaspace Argon" pitchFamily="50" charset="0"/>
            </a:endParaRPr>
          </a:p>
          <a:p>
            <a:br>
              <a:rPr lang="es-ES" sz="1200" b="0" dirty="0">
                <a:effectLst/>
                <a:latin typeface="Monaspace Argon" pitchFamily="50" charset="0"/>
              </a:rPr>
            </a:br>
            <a:r>
              <a:rPr lang="es-ES" sz="1200" b="0" dirty="0">
                <a:effectLst/>
                <a:latin typeface="Monaspace Argon" pitchFamily="50" charset="0"/>
              </a:rPr>
              <a:t>2. Impacto del estado civil en la posesión de bienes: ¿Hay una diferencia significativa en la propiedad de coches o propiedades entre personas solteras, casadas o divorciadas?</a:t>
            </a:r>
          </a:p>
          <a:p>
            <a:endParaRPr lang="es-ES" sz="1200" b="0" dirty="0">
              <a:effectLst/>
              <a:latin typeface="Monaspace Argon" pitchFamily="50" charset="0"/>
            </a:endParaRPr>
          </a:p>
          <a:p>
            <a:br>
              <a:rPr lang="es-ES" sz="1200" b="0" dirty="0">
                <a:effectLst/>
                <a:latin typeface="Monaspace Argon" pitchFamily="50" charset="0"/>
              </a:rPr>
            </a:br>
            <a:r>
              <a:rPr lang="es-ES" sz="1200" b="0" dirty="0">
                <a:effectLst/>
                <a:latin typeface="Monaspace Argon" pitchFamily="50" charset="0"/>
              </a:rPr>
              <a:t>3. Distribución de la ocupación por género: ¿Hay diferencias en las ocupaciones entre hombres y mujeres?</a:t>
            </a:r>
          </a:p>
          <a:p>
            <a:endParaRPr lang="es-ES" sz="1200" b="0" dirty="0">
              <a:effectLst/>
              <a:latin typeface="Monaspace Argon" pitchFamily="50" charset="0"/>
            </a:endParaRPr>
          </a:p>
          <a:p>
            <a:br>
              <a:rPr lang="es-ES" sz="1200" b="0" dirty="0">
                <a:effectLst/>
                <a:latin typeface="Monaspace Argon" pitchFamily="50" charset="0"/>
              </a:rPr>
            </a:br>
            <a:r>
              <a:rPr lang="es-ES" sz="1200" b="0" dirty="0">
                <a:effectLst/>
                <a:latin typeface="Monaspace Argon" pitchFamily="50" charset="0"/>
              </a:rPr>
              <a:t>4. Comparación de ingresos entre diferentes categorías de ingresos: ¿Cómo difieren los ingresos anuales entre las distintas categorías de ingresos?</a:t>
            </a:r>
          </a:p>
        </p:txBody>
      </p:sp>
    </p:spTree>
    <p:extLst>
      <p:ext uri="{BB962C8B-B14F-4D97-AF65-F5344CB8AC3E}">
        <p14:creationId xmlns:p14="http://schemas.microsoft.com/office/powerpoint/2010/main" val="2453591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D3BDA47-8B0B-4CD3-B18D-D02406505FFA}"/>
              </a:ext>
            </a:extLst>
          </p:cNvPr>
          <p:cNvSpPr txBox="1"/>
          <p:nvPr/>
        </p:nvSpPr>
        <p:spPr>
          <a:xfrm>
            <a:off x="2844800" y="182934"/>
            <a:ext cx="6096000" cy="954107"/>
          </a:xfrm>
          <a:prstGeom prst="rect">
            <a:avLst/>
          </a:prstGeom>
          <a:noFill/>
        </p:spPr>
        <p:txBody>
          <a:bodyPr wrap="square">
            <a:spAutoFit/>
          </a:bodyPr>
          <a:lstStyle/>
          <a:p>
            <a:pPr algn="ctr"/>
            <a:r>
              <a:rPr lang="es-AR" sz="2800" dirty="0">
                <a:latin typeface="Monaspace Argon" pitchFamily="50" charset="0"/>
              </a:rPr>
              <a:t>Análisis Exploratorio (Resumido)</a:t>
            </a:r>
            <a:endParaRPr lang="es-AR" sz="2800" dirty="0"/>
          </a:p>
        </p:txBody>
      </p:sp>
      <p:sp>
        <p:nvSpPr>
          <p:cNvPr id="11" name="CuadroTexto 10">
            <a:extLst>
              <a:ext uri="{FF2B5EF4-FFF2-40B4-BE49-F238E27FC236}">
                <a16:creationId xmlns:a16="http://schemas.microsoft.com/office/drawing/2014/main" id="{CD1046E3-69E4-4803-BE05-0AD4D9C816E0}"/>
              </a:ext>
            </a:extLst>
          </p:cNvPr>
          <p:cNvSpPr txBox="1"/>
          <p:nvPr/>
        </p:nvSpPr>
        <p:spPr>
          <a:xfrm>
            <a:off x="829734" y="1674674"/>
            <a:ext cx="4775200" cy="1754326"/>
          </a:xfrm>
          <a:prstGeom prst="rect">
            <a:avLst/>
          </a:prstGeom>
          <a:noFill/>
        </p:spPr>
        <p:txBody>
          <a:bodyPr wrap="square" rtlCol="0">
            <a:spAutoFit/>
          </a:bodyPr>
          <a:lstStyle/>
          <a:p>
            <a:r>
              <a:rPr lang="es-ES" sz="1200" b="1" dirty="0">
                <a:effectLst/>
                <a:latin typeface="Monaspace Argon" pitchFamily="50" charset="0"/>
              </a:rPr>
              <a:t>¿Cómo difieren los ingresos anuales entre las distintas categorías de ingresos?</a:t>
            </a:r>
          </a:p>
          <a:p>
            <a:endParaRPr lang="es-ES" sz="1200" dirty="0">
              <a:latin typeface="Monaspace Argon" pitchFamily="50" charset="0"/>
            </a:endParaRPr>
          </a:p>
          <a:p>
            <a:r>
              <a:rPr lang="es-ES" sz="1200" b="0" dirty="0">
                <a:effectLst/>
                <a:latin typeface="Monaspace Neon" pitchFamily="50" charset="0"/>
              </a:rPr>
              <a:t>En el grafico se puede observar que la categoria de ingresos mas alta es 'Commercial associate' seguida de 'State servant', la categoria de ingresos mas baja es 'Pensioner' pero no esta tan alejada de 'Student' o 'Working'</a:t>
            </a:r>
          </a:p>
          <a:p>
            <a:endParaRPr lang="es-ES" sz="1200" dirty="0">
              <a:effectLst/>
              <a:latin typeface="Monaspace Argon" pitchFamily="50" charset="0"/>
            </a:endParaRPr>
          </a:p>
        </p:txBody>
      </p:sp>
      <p:sp>
        <p:nvSpPr>
          <p:cNvPr id="12" name="CuadroTexto 11">
            <a:extLst>
              <a:ext uri="{FF2B5EF4-FFF2-40B4-BE49-F238E27FC236}">
                <a16:creationId xmlns:a16="http://schemas.microsoft.com/office/drawing/2014/main" id="{F531F969-DC4C-45C4-A612-3549D1466067}"/>
              </a:ext>
            </a:extLst>
          </p:cNvPr>
          <p:cNvSpPr txBox="1"/>
          <p:nvPr/>
        </p:nvSpPr>
        <p:spPr>
          <a:xfrm>
            <a:off x="829734" y="4096054"/>
            <a:ext cx="4775200" cy="2308324"/>
          </a:xfrm>
          <a:prstGeom prst="rect">
            <a:avLst/>
          </a:prstGeom>
          <a:noFill/>
        </p:spPr>
        <p:txBody>
          <a:bodyPr wrap="square" rtlCol="0">
            <a:spAutoFit/>
          </a:bodyPr>
          <a:lstStyle/>
          <a:p>
            <a:r>
              <a:rPr lang="es-ES" sz="1200" b="1" dirty="0">
                <a:effectLst/>
                <a:latin typeface="Monaspace Neon" pitchFamily="50" charset="0"/>
              </a:rPr>
              <a:t>¿Existe una correlación entre el nivel educativo y los ingresos anuales de los clientes?</a:t>
            </a:r>
          </a:p>
          <a:p>
            <a:endParaRPr lang="es-ES" sz="1200" dirty="0">
              <a:latin typeface="Monaspace Argon" pitchFamily="50" charset="0"/>
            </a:endParaRPr>
          </a:p>
          <a:p>
            <a:r>
              <a:rPr lang="es-ES" sz="1200" dirty="0">
                <a:effectLst/>
                <a:latin typeface="Monaspace Argon" pitchFamily="50" charset="0"/>
              </a:rPr>
              <a:t>El gráfico que muestra la correlación entre el nivel educativo y los ingresos anuales, Se observa una tendencia general donde niveles educativos más altos tienden a tener mayores ingresos anuales. Esta relación sugiere que hay una asociación entre el nivel de educación alcanzado y el nivel de ingresos que una persona puede tener. </a:t>
            </a:r>
          </a:p>
          <a:p>
            <a:endParaRPr lang="es-ES" sz="1200" dirty="0">
              <a:effectLst/>
              <a:latin typeface="Monaspace Argon" pitchFamily="50" charset="0"/>
            </a:endParaRPr>
          </a:p>
        </p:txBody>
      </p:sp>
      <p:pic>
        <p:nvPicPr>
          <p:cNvPr id="14" name="Imagen 13">
            <a:extLst>
              <a:ext uri="{FF2B5EF4-FFF2-40B4-BE49-F238E27FC236}">
                <a16:creationId xmlns:a16="http://schemas.microsoft.com/office/drawing/2014/main" id="{27AB5B4E-4DF5-44F6-AC92-A44B6F372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7068" y="3855786"/>
            <a:ext cx="4266189" cy="2658659"/>
          </a:xfrm>
          <a:prstGeom prst="rect">
            <a:avLst/>
          </a:prstGeom>
        </p:spPr>
      </p:pic>
      <p:pic>
        <p:nvPicPr>
          <p:cNvPr id="16" name="Imagen 15">
            <a:extLst>
              <a:ext uri="{FF2B5EF4-FFF2-40B4-BE49-F238E27FC236}">
                <a16:creationId xmlns:a16="http://schemas.microsoft.com/office/drawing/2014/main" id="{DE7DAF02-CA45-408B-9759-66A1D8BAA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7135" y="1448147"/>
            <a:ext cx="3945466" cy="2336800"/>
          </a:xfrm>
          <a:prstGeom prst="rect">
            <a:avLst/>
          </a:prstGeom>
        </p:spPr>
      </p:pic>
    </p:spTree>
    <p:extLst>
      <p:ext uri="{BB962C8B-B14F-4D97-AF65-F5344CB8AC3E}">
        <p14:creationId xmlns:p14="http://schemas.microsoft.com/office/powerpoint/2010/main" val="95824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D702F34-CBD9-4DA8-B2EA-6D4BD7FA8F22}"/>
              </a:ext>
            </a:extLst>
          </p:cNvPr>
          <p:cNvSpPr txBox="1"/>
          <p:nvPr/>
        </p:nvSpPr>
        <p:spPr>
          <a:xfrm>
            <a:off x="1629833" y="618640"/>
            <a:ext cx="8932334" cy="523220"/>
          </a:xfrm>
          <a:prstGeom prst="rect">
            <a:avLst/>
          </a:prstGeom>
          <a:noFill/>
        </p:spPr>
        <p:txBody>
          <a:bodyPr wrap="square" rtlCol="0">
            <a:spAutoFit/>
          </a:bodyPr>
          <a:lstStyle/>
          <a:p>
            <a:pPr algn="ctr"/>
            <a:r>
              <a:rPr lang="es-AR" sz="2800" dirty="0">
                <a:latin typeface="Monaspace Argon" pitchFamily="50" charset="0"/>
              </a:rPr>
              <a:t>Insights</a:t>
            </a:r>
          </a:p>
        </p:txBody>
      </p:sp>
      <p:sp>
        <p:nvSpPr>
          <p:cNvPr id="6" name="CuadroTexto 5">
            <a:extLst>
              <a:ext uri="{FF2B5EF4-FFF2-40B4-BE49-F238E27FC236}">
                <a16:creationId xmlns:a16="http://schemas.microsoft.com/office/drawing/2014/main" id="{5294B7D5-EFBA-434D-A9F2-00C9A2043492}"/>
              </a:ext>
            </a:extLst>
          </p:cNvPr>
          <p:cNvSpPr txBox="1"/>
          <p:nvPr/>
        </p:nvSpPr>
        <p:spPr>
          <a:xfrm>
            <a:off x="1354667" y="1727200"/>
            <a:ext cx="9592733" cy="3046988"/>
          </a:xfrm>
          <a:prstGeom prst="rect">
            <a:avLst/>
          </a:prstGeom>
          <a:noFill/>
        </p:spPr>
        <p:txBody>
          <a:bodyPr wrap="square" rtlCol="0">
            <a:spAutoFit/>
          </a:bodyPr>
          <a:lstStyle/>
          <a:p>
            <a:pPr algn="l"/>
            <a:r>
              <a:rPr lang="es-ES" sz="1600" b="0" i="0" dirty="0">
                <a:solidFill>
                  <a:srgbClr val="0D0D0D"/>
                </a:solidFill>
                <a:effectLst/>
                <a:latin typeface="Monaspace Argon" pitchFamily="50" charset="0"/>
              </a:rPr>
              <a:t>Insights Principales</a:t>
            </a:r>
            <a:r>
              <a:rPr lang="es-ES" sz="1600" dirty="0">
                <a:solidFill>
                  <a:srgbClr val="0D0D0D"/>
                </a:solidFill>
                <a:latin typeface="Monaspace Argon" pitchFamily="50" charset="0"/>
              </a:rPr>
              <a:t>:</a:t>
            </a:r>
            <a:endParaRPr lang="es-ES" sz="1600" b="0" i="0" dirty="0">
              <a:solidFill>
                <a:srgbClr val="0D0D0D"/>
              </a:solidFill>
              <a:effectLst/>
              <a:latin typeface="Monaspace Argon" pitchFamily="50" charset="0"/>
            </a:endParaRPr>
          </a:p>
          <a:p>
            <a:pPr algn="l"/>
            <a:endParaRPr lang="es-ES" sz="1600" b="0" i="0" dirty="0">
              <a:solidFill>
                <a:srgbClr val="0D0D0D"/>
              </a:solidFill>
              <a:effectLst/>
              <a:latin typeface="Monaspace Argon" pitchFamily="50" charset="0"/>
            </a:endParaRPr>
          </a:p>
          <a:p>
            <a:pPr algn="l"/>
            <a:r>
              <a:rPr lang="es-ES" sz="1600" b="0" i="0" dirty="0">
                <a:solidFill>
                  <a:srgbClr val="0D0D0D"/>
                </a:solidFill>
                <a:effectLst/>
                <a:latin typeface="Monaspace Argon" pitchFamily="50" charset="0"/>
              </a:rPr>
              <a:t>La demografía de nuestros clientes destaca por una notable predominancia de mujeres, quienes representan aproximadamente el 65% del total. En cuanto a la educación, se observa una fuerte presencia de clientes con formación académica en el nivel secundario. Además, la mayoría de nuestros clientes se encuentran en un estado civil de casados. También es interesante notar que la distribución de ingresos varía, siendo más común un rango de ingresos alrededor de 200.000. Curiosamente, aquellos con teléfonos de trabajo parecen experimentar una mayor estabilidad financiera, sugiriendo una posible correlación entre el tipo de empleo y la situación financiera del cliente.</a:t>
            </a:r>
            <a:endParaRPr lang="es-AR" sz="1600" dirty="0">
              <a:latin typeface="Monaspace Argon" pitchFamily="50" charset="0"/>
            </a:endParaRPr>
          </a:p>
        </p:txBody>
      </p:sp>
    </p:spTree>
    <p:extLst>
      <p:ext uri="{BB962C8B-B14F-4D97-AF65-F5344CB8AC3E}">
        <p14:creationId xmlns:p14="http://schemas.microsoft.com/office/powerpoint/2010/main" val="28181146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523</Words>
  <Application>Microsoft Office PowerPoint</Application>
  <PresentationFormat>Panorámica</PresentationFormat>
  <Paragraphs>34</Paragraphs>
  <Slides>6</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6</vt:i4>
      </vt:variant>
    </vt:vector>
  </HeadingPairs>
  <TitlesOfParts>
    <vt:vector size="14" baseType="lpstr">
      <vt:lpstr>Arial</vt:lpstr>
      <vt:lpstr>Arial Black</vt:lpstr>
      <vt:lpstr>Calibri</vt:lpstr>
      <vt:lpstr>Calibri Light</vt:lpstr>
      <vt:lpstr>Monaspace Argon</vt:lpstr>
      <vt:lpstr>Monaspace Neon</vt:lpstr>
      <vt:lpstr>zeitung</vt:lpstr>
      <vt:lpstr>Tema de Office</vt:lpstr>
      <vt:lpstr>Predicción de aprobación de tarjeta de crédito </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Predicción de aprobación de tarjeta de crédito</dc:title>
  <dc:creator>ZORRO BRAYAN</dc:creator>
  <cp:lastModifiedBy>ZORRO BRAYAN</cp:lastModifiedBy>
  <cp:revision>10</cp:revision>
  <dcterms:created xsi:type="dcterms:W3CDTF">2024-03-10T01:34:26Z</dcterms:created>
  <dcterms:modified xsi:type="dcterms:W3CDTF">2024-03-10T03:00:26Z</dcterms:modified>
</cp:coreProperties>
</file>