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 id="262" r:id="rId8"/>
    <p:sldId id="266" r:id="rId9"/>
    <p:sldId id="263" r:id="rId10"/>
    <p:sldId id="264" r:id="rId11"/>
    <p:sldId id="267" r:id="rId12"/>
    <p:sldId id="269" r:id="rId13"/>
    <p:sldId id="265" r:id="rId14"/>
    <p:sldId id="268" r:id="rId15"/>
    <p:sldId id="270"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346183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DF6A931-6B53-4DD1-9703-0F7033D57A49}" type="datetimeFigureOut">
              <a:rPr lang="es-ES" smtClean="0"/>
              <a:t>17/04/2016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48263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2005829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607BE4-0290-4399-933B-D90A2F2EAA0B}"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20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58041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F6A931-6B53-4DD1-9703-0F7033D57A49}" type="datetimeFigureOut">
              <a:rPr lang="es-ES" smtClean="0"/>
              <a:t>17/04/2016</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4003787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F6A931-6B53-4DD1-9703-0F7033D57A49}" type="datetimeFigureOut">
              <a:rPr lang="es-ES" smtClean="0"/>
              <a:t>17/04/2016</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3229129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32689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149697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343562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34286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DF6A931-6B53-4DD1-9703-0F7033D57A49}" type="datetimeFigureOut">
              <a:rPr lang="es-ES" smtClean="0"/>
              <a:t>17/04/2016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75595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DF6A931-6B53-4DD1-9703-0F7033D57A49}" type="datetimeFigureOut">
              <a:rPr lang="es-ES" smtClean="0"/>
              <a:t>17/04/2016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114975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242290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217173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2DF6A931-6B53-4DD1-9703-0F7033D57A49}" type="datetimeFigureOut">
              <a:rPr lang="es-ES" smtClean="0"/>
              <a:t>17/04/2016</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89182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DF6A931-6B53-4DD1-9703-0F7033D57A49}" type="datetimeFigureOut">
              <a:rPr lang="es-ES" smtClean="0"/>
              <a:t>17/04/2016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607BE4-0290-4399-933B-D90A2F2EAA0B}" type="slidenum">
              <a:rPr lang="es-ES" smtClean="0"/>
              <a:t>‹Nº›</a:t>
            </a:fld>
            <a:endParaRPr lang="es-ES"/>
          </a:p>
        </p:txBody>
      </p:sp>
    </p:spTree>
    <p:extLst>
      <p:ext uri="{BB962C8B-B14F-4D97-AF65-F5344CB8AC3E}">
        <p14:creationId xmlns:p14="http://schemas.microsoft.com/office/powerpoint/2010/main" val="334703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F6A931-6B53-4DD1-9703-0F7033D57A49}" type="datetimeFigureOut">
              <a:rPr lang="es-ES" smtClean="0"/>
              <a:t>17/04/2016</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3607BE4-0290-4399-933B-D90A2F2EAA0B}" type="slidenum">
              <a:rPr lang="es-ES" smtClean="0"/>
              <a:t>‹Nº›</a:t>
            </a:fld>
            <a:endParaRPr lang="es-ES"/>
          </a:p>
        </p:txBody>
      </p:sp>
    </p:spTree>
    <p:extLst>
      <p:ext uri="{BB962C8B-B14F-4D97-AF65-F5344CB8AC3E}">
        <p14:creationId xmlns:p14="http://schemas.microsoft.com/office/powerpoint/2010/main" val="19140403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tes.google.com/site/dwebhtml/reference/types#te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ites.google.com/site/dwebhtml/reference/tags/th" TargetMode="External"/><Relationship Id="rId2" Type="http://schemas.openxmlformats.org/officeDocument/2006/relationships/hyperlink" Target="https://sites.google.com/site/dwebhtml/reference/tags/t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sz="6000" dirty="0" smtClean="0">
                <a:solidFill>
                  <a:srgbClr val="FF0000"/>
                </a:solidFill>
                <a:latin typeface="+mn-lt"/>
              </a:rPr>
              <a:t>  ETIQUETAS HTML</a:t>
            </a:r>
            <a:endParaRPr lang="es-ES" sz="6000" dirty="0">
              <a:solidFill>
                <a:srgbClr val="FF0000"/>
              </a:solidFill>
              <a:latin typeface="+mn-lt"/>
            </a:endParaRPr>
          </a:p>
        </p:txBody>
      </p:sp>
      <p:sp>
        <p:nvSpPr>
          <p:cNvPr id="5" name="Marcador de contenido 4"/>
          <p:cNvSpPr>
            <a:spLocks noGrp="1"/>
          </p:cNvSpPr>
          <p:nvPr>
            <p:ph idx="1"/>
          </p:nvPr>
        </p:nvSpPr>
        <p:spPr/>
        <p:txBody>
          <a:bodyPr>
            <a:normAutofit lnSpcReduction="10000"/>
          </a:bodyPr>
          <a:lstStyle/>
          <a:p>
            <a:r>
              <a:rPr lang="es-CO" dirty="0" smtClean="0"/>
              <a:t>&lt;h1&gt;&lt;h6&gt;</a:t>
            </a:r>
          </a:p>
          <a:p>
            <a:r>
              <a:rPr lang="es-CO" dirty="0" smtClean="0"/>
              <a:t>&lt;head&gt;</a:t>
            </a:r>
          </a:p>
          <a:p>
            <a:r>
              <a:rPr lang="es-CO" dirty="0" smtClean="0"/>
              <a:t>&lt;</a:t>
            </a:r>
            <a:r>
              <a:rPr lang="es-CO" dirty="0" err="1" smtClean="0"/>
              <a:t>hr</a:t>
            </a:r>
            <a:r>
              <a:rPr lang="es-CO" dirty="0" smtClean="0"/>
              <a:t>&gt;</a:t>
            </a:r>
          </a:p>
          <a:p>
            <a:r>
              <a:rPr lang="es-CO" dirty="0" smtClean="0"/>
              <a:t>&lt;</a:t>
            </a:r>
            <a:r>
              <a:rPr lang="es-CO" dirty="0" err="1" smtClean="0"/>
              <a:t>html</a:t>
            </a:r>
            <a:r>
              <a:rPr lang="es-CO" dirty="0" smtClean="0"/>
              <a:t>&gt;</a:t>
            </a:r>
          </a:p>
          <a:p>
            <a:endParaRPr lang="es-CO" dirty="0"/>
          </a:p>
          <a:p>
            <a:endParaRPr lang="es-CO" dirty="0" smtClean="0"/>
          </a:p>
          <a:p>
            <a:endParaRPr lang="es-CO" dirty="0"/>
          </a:p>
          <a:p>
            <a:endParaRPr lang="es-CO" dirty="0" smtClean="0"/>
          </a:p>
          <a:p>
            <a:endParaRPr lang="es-CO" dirty="0"/>
          </a:p>
          <a:p>
            <a:r>
              <a:rPr lang="es-CO" sz="2800" dirty="0" err="1" smtClean="0">
                <a:solidFill>
                  <a:srgbClr val="FF0000"/>
                </a:solidFill>
              </a:rPr>
              <a:t>Yancy</a:t>
            </a:r>
            <a:r>
              <a:rPr lang="es-CO" sz="2800" dirty="0" smtClean="0">
                <a:solidFill>
                  <a:srgbClr val="FF0000"/>
                </a:solidFill>
              </a:rPr>
              <a:t> Karina Pérez Ortiz </a:t>
            </a:r>
            <a:endParaRPr lang="es-ES" sz="2800" dirty="0">
              <a:solidFill>
                <a:srgbClr val="FF0000"/>
              </a:solidFill>
            </a:endParaRPr>
          </a:p>
        </p:txBody>
      </p:sp>
    </p:spTree>
    <p:extLst>
      <p:ext uri="{BB962C8B-B14F-4D97-AF65-F5344CB8AC3E}">
        <p14:creationId xmlns:p14="http://schemas.microsoft.com/office/powerpoint/2010/main" val="316723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84371" y="752152"/>
            <a:ext cx="8946541" cy="4195481"/>
          </a:xfrm>
        </p:spPr>
        <p:txBody>
          <a:bodyPr/>
          <a:lstStyle/>
          <a:p>
            <a:r>
              <a:rPr lang="es-CO" dirty="0" smtClean="0"/>
              <a:t>Los Atributos Estándar de la Etiqueta  &lt;</a:t>
            </a:r>
            <a:r>
              <a:rPr lang="es-CO" dirty="0" err="1" smtClean="0"/>
              <a:t>hr</a:t>
            </a:r>
            <a:r>
              <a:rPr lang="es-CO" dirty="0" smtClean="0"/>
              <a:t>&gt; son las mismas de la Etiqueta Estándar &lt;h1&gt;&lt;h6&gt; </a:t>
            </a:r>
            <a:r>
              <a:rPr lang="es-CO" dirty="0" err="1" smtClean="0"/>
              <a:t>Class</a:t>
            </a:r>
            <a:r>
              <a:rPr lang="es-CO" dirty="0" smtClean="0"/>
              <a:t>, id, Style, </a:t>
            </a:r>
            <a:r>
              <a:rPr lang="es-CO" dirty="0" err="1" smtClean="0"/>
              <a:t>title</a:t>
            </a:r>
            <a:r>
              <a:rPr lang="es-CO" dirty="0" smtClean="0"/>
              <a:t>, </a:t>
            </a:r>
            <a:r>
              <a:rPr lang="es-CO" dirty="0" err="1" smtClean="0"/>
              <a:t>dir</a:t>
            </a:r>
            <a:r>
              <a:rPr lang="es-CO" dirty="0" smtClean="0"/>
              <a:t>, </a:t>
            </a:r>
            <a:r>
              <a:rPr lang="es-CO" dirty="0" err="1" smtClean="0"/>
              <a:t>lang</a:t>
            </a:r>
            <a:r>
              <a:rPr lang="es-CO" dirty="0"/>
              <a:t>.</a:t>
            </a:r>
            <a:endParaRPr lang="es-ES" dirty="0"/>
          </a:p>
        </p:txBody>
      </p:sp>
    </p:spTree>
    <p:extLst>
      <p:ext uri="{BB962C8B-B14F-4D97-AF65-F5344CB8AC3E}">
        <p14:creationId xmlns:p14="http://schemas.microsoft.com/office/powerpoint/2010/main" val="36663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452718"/>
            <a:ext cx="8947522" cy="796533"/>
          </a:xfrm>
        </p:spPr>
        <p:txBody>
          <a:bodyPr/>
          <a:lstStyle/>
          <a:p>
            <a:r>
              <a:rPr lang="es-CO" sz="3200" dirty="0" smtClean="0"/>
              <a:t>Código de la Etiqueta &lt;</a:t>
            </a:r>
            <a:r>
              <a:rPr lang="es-CO" sz="3200" dirty="0" err="1" smtClean="0"/>
              <a:t>hr</a:t>
            </a:r>
            <a:r>
              <a:rPr lang="es-CO" sz="3200" dirty="0" smtClean="0"/>
              <a:t>&gt;</a:t>
            </a:r>
            <a:endParaRPr lang="es-ES" sz="3200" dirty="0"/>
          </a:p>
        </p:txBody>
      </p:sp>
      <p:sp>
        <p:nvSpPr>
          <p:cNvPr id="3" name="Marcador de contenido 2"/>
          <p:cNvSpPr>
            <a:spLocks noGrp="1"/>
          </p:cNvSpPr>
          <p:nvPr>
            <p:ph idx="1"/>
          </p:nvPr>
        </p:nvSpPr>
        <p:spPr>
          <a:xfrm>
            <a:off x="206063" y="1249250"/>
            <a:ext cx="11372044" cy="5306095"/>
          </a:xfrm>
        </p:spPr>
        <p:txBody>
          <a:bodyPr>
            <a:noAutofit/>
          </a:bodyPr>
          <a:lstStyle/>
          <a:p>
            <a:r>
              <a:rPr lang="es-ES" sz="1200" dirty="0"/>
              <a:t>&lt;&lt;!DOCTYPE </a:t>
            </a:r>
            <a:r>
              <a:rPr lang="es-ES" sz="1200" dirty="0" err="1"/>
              <a:t>html</a:t>
            </a:r>
            <a:r>
              <a:rPr lang="es-ES" sz="1200" dirty="0"/>
              <a:t>&gt;</a:t>
            </a:r>
          </a:p>
          <a:p>
            <a:r>
              <a:rPr lang="es-ES" sz="1200" dirty="0"/>
              <a:t>&lt;</a:t>
            </a:r>
            <a:r>
              <a:rPr lang="es-ES" sz="1200" dirty="0" err="1"/>
              <a:t>html</a:t>
            </a:r>
            <a:r>
              <a:rPr lang="es-ES" sz="1200" dirty="0"/>
              <a:t>&gt;</a:t>
            </a:r>
          </a:p>
          <a:p>
            <a:r>
              <a:rPr lang="es-ES" sz="1200" dirty="0"/>
              <a:t>&lt;head&gt;</a:t>
            </a:r>
          </a:p>
          <a:p>
            <a:r>
              <a:rPr lang="es-ES" sz="1200" dirty="0"/>
              <a:t>	&lt;</a:t>
            </a:r>
            <a:r>
              <a:rPr lang="es-ES" sz="1200" dirty="0" err="1"/>
              <a:t>title</a:t>
            </a:r>
            <a:r>
              <a:rPr lang="es-ES" sz="1200" dirty="0"/>
              <a:t>&gt;Etiqueta </a:t>
            </a:r>
            <a:r>
              <a:rPr lang="es-ES" sz="1200" dirty="0" err="1"/>
              <a:t>hr</a:t>
            </a:r>
            <a:r>
              <a:rPr lang="es-ES" sz="1200" dirty="0"/>
              <a:t> &lt;/</a:t>
            </a:r>
            <a:r>
              <a:rPr lang="es-ES" sz="1200" dirty="0" err="1"/>
              <a:t>title</a:t>
            </a:r>
            <a:r>
              <a:rPr lang="es-ES" sz="1200" dirty="0"/>
              <a:t>&gt;</a:t>
            </a:r>
          </a:p>
          <a:p>
            <a:r>
              <a:rPr lang="es-ES" sz="1200" dirty="0"/>
              <a:t>&lt;/head&gt;</a:t>
            </a:r>
          </a:p>
          <a:p>
            <a:r>
              <a:rPr lang="es-ES" sz="1200" dirty="0"/>
              <a:t>&lt;</a:t>
            </a:r>
            <a:r>
              <a:rPr lang="es-ES" sz="1200" dirty="0" err="1"/>
              <a:t>body</a:t>
            </a:r>
            <a:r>
              <a:rPr lang="es-ES" sz="1200" dirty="0"/>
              <a:t>&gt;</a:t>
            </a:r>
          </a:p>
          <a:p>
            <a:endParaRPr lang="es-ES" sz="1200" dirty="0"/>
          </a:p>
          <a:p>
            <a:r>
              <a:rPr lang="es-ES" sz="1200" dirty="0"/>
              <a:t>&lt;h3&gt;Primer Articulo&lt;/h3&gt;</a:t>
            </a:r>
          </a:p>
          <a:p>
            <a:r>
              <a:rPr lang="es-ES" sz="1200" dirty="0"/>
              <a:t>HTML son las siglas designadas para “</a:t>
            </a:r>
            <a:r>
              <a:rPr lang="es-ES" sz="1200" dirty="0" err="1"/>
              <a:t>Hyper</a:t>
            </a:r>
            <a:r>
              <a:rPr lang="es-ES" sz="1200" dirty="0"/>
              <a:t> Text </a:t>
            </a:r>
            <a:r>
              <a:rPr lang="es-ES" sz="1200" dirty="0" err="1"/>
              <a:t>Markup</a:t>
            </a:r>
            <a:r>
              <a:rPr lang="es-ES" sz="1200" dirty="0"/>
              <a:t> </a:t>
            </a:r>
            <a:r>
              <a:rPr lang="es-ES" sz="1200" dirty="0" err="1"/>
              <a:t>Language</a:t>
            </a:r>
            <a:r>
              <a:rPr lang="es-ES" sz="1200" dirty="0"/>
              <a:t>”, que traducido al español significa “Lenguaje de Marcas de Hipertexto”. HTML es un lenguaje utilizado en la informática, cuyo fin es el desarrollo de las paginas web, indicando cuales son los elementos que la compondrán, orientando hacia cuál será su estructura y también su contenido, básicamente es su definición; por medio del HTML se indica tanto el texto como las imágenes pertenecientes a cada página de internet.</a:t>
            </a:r>
          </a:p>
          <a:p>
            <a:r>
              <a:rPr lang="es-ES" sz="1200" dirty="0"/>
              <a:t>&lt;</a:t>
            </a:r>
            <a:r>
              <a:rPr lang="es-ES" sz="1200" dirty="0" err="1"/>
              <a:t>hr</a:t>
            </a:r>
            <a:r>
              <a:rPr lang="es-ES" sz="1200" dirty="0"/>
              <a:t>&gt;</a:t>
            </a:r>
          </a:p>
          <a:p>
            <a:r>
              <a:rPr lang="es-ES" sz="1200" dirty="0"/>
              <a:t>&lt;h3&gt;Segundo articulo&lt;/h3&gt;</a:t>
            </a:r>
          </a:p>
          <a:p>
            <a:r>
              <a:rPr lang="es-ES" sz="1200" dirty="0"/>
              <a:t>El HTML está compuesto por etiquetas (las etiquetas son su lenguaje o modo de empleo), que el navegador interpreta, y nos lo traduce en las páginas que concurrimos diariamente. Estas etiquetas (también llamadas “</a:t>
            </a:r>
            <a:r>
              <a:rPr lang="es-ES" sz="1200" dirty="0" err="1"/>
              <a:t>tags</a:t>
            </a:r>
            <a:r>
              <a:rPr lang="es-ES" sz="1200" dirty="0"/>
              <a:t>”) están formadas por corchetes o paréntesis angulares “&lt; &gt;” también se les conoce como “signos mayor y menor que”. Las etiquetas o </a:t>
            </a:r>
            <a:r>
              <a:rPr lang="es-ES" sz="1200" dirty="0" err="1"/>
              <a:t>tags</a:t>
            </a:r>
            <a:r>
              <a:rPr lang="es-ES" sz="1200" dirty="0"/>
              <a:t> permiten interconectar toda la información escrita en lenguaje HTML, entre conceptos y formatos.</a:t>
            </a:r>
          </a:p>
        </p:txBody>
      </p:sp>
    </p:spTree>
    <p:extLst>
      <p:ext uri="{BB962C8B-B14F-4D97-AF65-F5344CB8AC3E}">
        <p14:creationId xmlns:p14="http://schemas.microsoft.com/office/powerpoint/2010/main" val="208230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2124" y="528035"/>
            <a:ext cx="11153104" cy="5602310"/>
          </a:xfrm>
        </p:spPr>
        <p:txBody>
          <a:bodyPr>
            <a:normAutofit fontScale="92500" lnSpcReduction="20000"/>
          </a:bodyPr>
          <a:lstStyle/>
          <a:p>
            <a:r>
              <a:rPr lang="es-ES" dirty="0"/>
              <a:t>&lt;</a:t>
            </a:r>
            <a:r>
              <a:rPr lang="es-ES" dirty="0" err="1"/>
              <a:t>hr</a:t>
            </a:r>
            <a:r>
              <a:rPr lang="es-ES" dirty="0"/>
              <a:t>&gt;</a:t>
            </a:r>
          </a:p>
          <a:p>
            <a:r>
              <a:rPr lang="es-ES" dirty="0"/>
              <a:t>&lt;h3&gt;Tercer Articulo&lt;/h3&gt;</a:t>
            </a:r>
          </a:p>
          <a:p>
            <a:r>
              <a:rPr lang="es-ES" dirty="0"/>
              <a:t>El código HTML es un lenguaje muy simple y fácil de interpretar en términos generales por ejemplo: negrita indica que los navegadores web visuales deben mostrar el texto en negrita; entonces podemos decir que estas marcas o etiquetas son como instrucciones a las que obedece el navegador para determinar la forma en la que debe aparecer.</a:t>
            </a:r>
          </a:p>
          <a:p>
            <a:endParaRPr lang="es-ES" dirty="0"/>
          </a:p>
          <a:p>
            <a:r>
              <a:rPr lang="es-ES" dirty="0"/>
              <a:t>Una noción básica sobre el lenguaje HTML es que como lo mencionamos anteriormente es tan sencillo que puede ser creado bajo cualquier editor de texto, como lo son el Bloc de Notas de Windows, </a:t>
            </a:r>
            <a:r>
              <a:rPr lang="es-ES" dirty="0" err="1"/>
              <a:t>Gedit</a:t>
            </a:r>
            <a:r>
              <a:rPr lang="es-ES" dirty="0"/>
              <a:t> en Linux, entre otros, o también en programas de administración de contenidos como los de </a:t>
            </a:r>
            <a:r>
              <a:rPr lang="es-ES" dirty="0" err="1"/>
              <a:t>WordPress</a:t>
            </a:r>
            <a:r>
              <a:rPr lang="es-ES" dirty="0"/>
              <a:t>.</a:t>
            </a:r>
          </a:p>
          <a:p>
            <a:endParaRPr lang="es-ES" dirty="0"/>
          </a:p>
          <a:p>
            <a:endParaRPr lang="es-ES" dirty="0"/>
          </a:p>
          <a:p>
            <a:endParaRPr lang="es-ES" dirty="0"/>
          </a:p>
          <a:p>
            <a:endParaRPr lang="es-ES" dirty="0"/>
          </a:p>
          <a:p>
            <a:r>
              <a:rPr lang="es-ES" dirty="0"/>
              <a:t>&lt;/</a:t>
            </a:r>
            <a:r>
              <a:rPr lang="es-ES" dirty="0" err="1"/>
              <a:t>body</a:t>
            </a:r>
            <a:r>
              <a:rPr lang="es-ES" dirty="0"/>
              <a:t>&gt;</a:t>
            </a:r>
          </a:p>
          <a:p>
            <a:r>
              <a:rPr lang="es-ES" dirty="0"/>
              <a:t>&lt;/</a:t>
            </a:r>
            <a:r>
              <a:rPr lang="es-ES" dirty="0" err="1"/>
              <a:t>html</a:t>
            </a:r>
            <a:r>
              <a:rPr lang="es-ES" dirty="0"/>
              <a:t>&gt;</a:t>
            </a:r>
          </a:p>
        </p:txBody>
      </p:sp>
    </p:spTree>
    <p:extLst>
      <p:ext uri="{BB962C8B-B14F-4D97-AF65-F5344CB8AC3E}">
        <p14:creationId xmlns:p14="http://schemas.microsoft.com/office/powerpoint/2010/main" val="116856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3037" y="452718"/>
            <a:ext cx="9097797" cy="1400530"/>
          </a:xfrm>
        </p:spPr>
        <p:txBody>
          <a:bodyPr/>
          <a:lstStyle/>
          <a:p>
            <a:r>
              <a:rPr lang="es-CO" dirty="0" smtClean="0">
                <a:solidFill>
                  <a:srgbClr val="FF0000"/>
                </a:solidFill>
              </a:rPr>
              <a:t>Etiqueta HTML</a:t>
            </a:r>
            <a:endParaRPr lang="es-ES" dirty="0">
              <a:solidFill>
                <a:srgbClr val="FF0000"/>
              </a:solidFill>
            </a:endParaRPr>
          </a:p>
        </p:txBody>
      </p:sp>
      <p:sp>
        <p:nvSpPr>
          <p:cNvPr id="3" name="Marcador de contenido 2"/>
          <p:cNvSpPr>
            <a:spLocks noGrp="1"/>
          </p:cNvSpPr>
          <p:nvPr>
            <p:ph idx="1"/>
          </p:nvPr>
        </p:nvSpPr>
        <p:spPr/>
        <p:txBody>
          <a:bodyPr/>
          <a:lstStyle/>
          <a:p>
            <a:r>
              <a:rPr lang="es-CO" dirty="0" smtClean="0"/>
              <a:t>Contiene todo el documento HTML a </a:t>
            </a:r>
            <a:r>
              <a:rPr lang="es-CO" dirty="0" err="1" smtClean="0"/>
              <a:t>ecepción</a:t>
            </a:r>
            <a:r>
              <a:rPr lang="es-CO" dirty="0" smtClean="0"/>
              <a:t> de la declaración del tipo de documento que se encuentra al principio del mismo.</a:t>
            </a:r>
          </a:p>
          <a:p>
            <a:r>
              <a:rPr lang="es-CO" dirty="0" smtClean="0"/>
              <a:t>Atributos de la Etiqueta HTML:</a:t>
            </a:r>
          </a:p>
          <a:p>
            <a:r>
              <a:rPr lang="es-CO" dirty="0" err="1" smtClean="0"/>
              <a:t>Profile</a:t>
            </a:r>
            <a:r>
              <a:rPr lang="es-CO" dirty="0" smtClean="0"/>
              <a:t> </a:t>
            </a:r>
            <a:r>
              <a:rPr lang="es-CO" dirty="0"/>
              <a:t>– URL: Especifica  la URL de un perfil de metadatos.</a:t>
            </a:r>
          </a:p>
          <a:p>
            <a:endParaRPr lang="es-CO" dirty="0" smtClean="0"/>
          </a:p>
          <a:p>
            <a:endParaRPr lang="es-ES" dirty="0"/>
          </a:p>
        </p:txBody>
      </p:sp>
    </p:spTree>
    <p:extLst>
      <p:ext uri="{BB962C8B-B14F-4D97-AF65-F5344CB8AC3E}">
        <p14:creationId xmlns:p14="http://schemas.microsoft.com/office/powerpoint/2010/main" val="36569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452718"/>
            <a:ext cx="8947522" cy="886685"/>
          </a:xfrm>
        </p:spPr>
        <p:txBody>
          <a:bodyPr/>
          <a:lstStyle/>
          <a:p>
            <a:r>
              <a:rPr lang="es-CO" sz="3200" dirty="0" smtClean="0"/>
              <a:t>Código de la Etiqueta HTML</a:t>
            </a:r>
            <a:endParaRPr lang="es-ES" sz="3200" dirty="0"/>
          </a:p>
        </p:txBody>
      </p:sp>
      <p:sp>
        <p:nvSpPr>
          <p:cNvPr id="3" name="Marcador de contenido 2"/>
          <p:cNvSpPr>
            <a:spLocks noGrp="1"/>
          </p:cNvSpPr>
          <p:nvPr>
            <p:ph idx="1"/>
          </p:nvPr>
        </p:nvSpPr>
        <p:spPr>
          <a:xfrm>
            <a:off x="90152" y="1017432"/>
            <a:ext cx="12101848" cy="5628067"/>
          </a:xfrm>
        </p:spPr>
        <p:txBody>
          <a:bodyPr>
            <a:noAutofit/>
          </a:bodyPr>
          <a:lstStyle/>
          <a:p>
            <a:r>
              <a:rPr lang="es-ES" sz="1400" dirty="0"/>
              <a:t>&lt;&lt;!DOCTYPE </a:t>
            </a:r>
            <a:r>
              <a:rPr lang="es-ES" sz="1400" dirty="0" err="1"/>
              <a:t>html</a:t>
            </a:r>
            <a:r>
              <a:rPr lang="es-ES" sz="1400" dirty="0"/>
              <a:t>&gt;</a:t>
            </a:r>
          </a:p>
          <a:p>
            <a:r>
              <a:rPr lang="es-ES" sz="1400" dirty="0"/>
              <a:t>&lt;</a:t>
            </a:r>
            <a:r>
              <a:rPr lang="es-ES" sz="1400" dirty="0" err="1"/>
              <a:t>html</a:t>
            </a:r>
            <a:r>
              <a:rPr lang="es-ES" sz="1400" dirty="0"/>
              <a:t>&gt;</a:t>
            </a:r>
          </a:p>
          <a:p>
            <a:r>
              <a:rPr lang="es-ES" sz="1400" dirty="0"/>
              <a:t>&lt;head&gt;</a:t>
            </a:r>
          </a:p>
          <a:p>
            <a:r>
              <a:rPr lang="es-ES" sz="1400" dirty="0"/>
              <a:t>&lt;</a:t>
            </a:r>
            <a:r>
              <a:rPr lang="es-ES" sz="1400" dirty="0" err="1"/>
              <a:t>title</a:t>
            </a:r>
            <a:r>
              <a:rPr lang="es-ES" sz="1400" dirty="0"/>
              <a:t>&gt;&lt;h2&gt; Articulo Definitivo&lt;/</a:t>
            </a:r>
            <a:r>
              <a:rPr lang="es-ES" sz="1400" dirty="0" err="1"/>
              <a:t>title</a:t>
            </a:r>
            <a:r>
              <a:rPr lang="es-ES" sz="1400" dirty="0"/>
              <a:t>&gt;</a:t>
            </a:r>
          </a:p>
          <a:p>
            <a:r>
              <a:rPr lang="es-ES" sz="1400" dirty="0"/>
              <a:t>&lt;/head</a:t>
            </a:r>
            <a:r>
              <a:rPr lang="es-ES" sz="1400" dirty="0" smtClean="0"/>
              <a:t>&gt;</a:t>
            </a:r>
            <a:endParaRPr lang="es-ES" sz="1400" dirty="0"/>
          </a:p>
          <a:p>
            <a:r>
              <a:rPr lang="es-ES" sz="1400" dirty="0"/>
              <a:t>&lt;</a:t>
            </a:r>
            <a:r>
              <a:rPr lang="es-ES" sz="1400" dirty="0" err="1"/>
              <a:t>body</a:t>
            </a:r>
            <a:r>
              <a:rPr lang="es-ES" sz="1400" dirty="0"/>
              <a:t>&gt;</a:t>
            </a:r>
          </a:p>
          <a:p>
            <a:r>
              <a:rPr lang="es-ES" sz="1400" dirty="0"/>
              <a:t>HTML nos permite definir el formato de visualización del texto en la pantalla.</a:t>
            </a:r>
          </a:p>
          <a:p>
            <a:r>
              <a:rPr lang="es-ES" sz="1400" dirty="0"/>
              <a:t>Muy útil para cuando queramos resaltar o enfatizar un texto en especial.</a:t>
            </a:r>
          </a:p>
          <a:p>
            <a:r>
              <a:rPr lang="es-ES" sz="1400" dirty="0"/>
              <a:t>También muy usado para subrayar o escribir subíndices o superíndices.</a:t>
            </a:r>
          </a:p>
          <a:p>
            <a:r>
              <a:rPr lang="es-ES" sz="1400" dirty="0"/>
              <a:t>Estos, son solo algunos ejemplos de lo que podemos hacer con estos elementos</a:t>
            </a:r>
          </a:p>
          <a:p>
            <a:r>
              <a:rPr lang="es-ES" sz="1400" dirty="0"/>
              <a:t>&lt;/</a:t>
            </a:r>
            <a:r>
              <a:rPr lang="es-ES" sz="1400" dirty="0" err="1"/>
              <a:t>body</a:t>
            </a:r>
            <a:r>
              <a:rPr lang="es-ES" sz="1400" dirty="0"/>
              <a:t>&gt;</a:t>
            </a:r>
          </a:p>
          <a:p>
            <a:r>
              <a:rPr lang="es-ES" sz="1400" dirty="0"/>
              <a:t>&lt;/</a:t>
            </a:r>
            <a:r>
              <a:rPr lang="es-ES" sz="1400" dirty="0" err="1"/>
              <a:t>html</a:t>
            </a:r>
            <a:r>
              <a:rPr lang="es-ES" sz="1400" dirty="0" smtClean="0"/>
              <a:t>&gt;</a:t>
            </a:r>
            <a:endParaRPr lang="es-ES" sz="1400" dirty="0"/>
          </a:p>
          <a:p>
            <a:r>
              <a:rPr lang="es-ES" sz="1400" dirty="0"/>
              <a:t>&lt;!DOCTYPE HTML PUBLIC "-//W3C//DTD HTML 4.01//EN"</a:t>
            </a:r>
          </a:p>
          <a:p>
            <a:r>
              <a:rPr lang="es-ES" sz="1400" dirty="0"/>
              <a:t>"http://www.w3.org/TR/html4/strict.dtd"&gt;</a:t>
            </a:r>
          </a:p>
          <a:p>
            <a:endParaRPr lang="es-ES" sz="1400" dirty="0"/>
          </a:p>
          <a:p>
            <a:r>
              <a:rPr lang="es-ES" sz="1400" dirty="0"/>
              <a:t>&lt;</a:t>
            </a:r>
            <a:r>
              <a:rPr lang="es-ES" sz="1400" dirty="0" err="1"/>
              <a:t>html</a:t>
            </a:r>
            <a:r>
              <a:rPr lang="es-ES" sz="1400" dirty="0" smtClean="0"/>
              <a:t>&gt;</a:t>
            </a:r>
            <a:endParaRPr lang="es-ES" sz="1400" dirty="0"/>
          </a:p>
        </p:txBody>
      </p:sp>
    </p:spTree>
    <p:extLst>
      <p:ext uri="{BB962C8B-B14F-4D97-AF65-F5344CB8AC3E}">
        <p14:creationId xmlns:p14="http://schemas.microsoft.com/office/powerpoint/2010/main" val="109475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6642" y="378664"/>
            <a:ext cx="8946541" cy="4195481"/>
          </a:xfrm>
        </p:spPr>
        <p:txBody>
          <a:bodyPr/>
          <a:lstStyle/>
          <a:p>
            <a:r>
              <a:rPr lang="es-ES" dirty="0"/>
              <a:t>&lt;head&gt;</a:t>
            </a:r>
          </a:p>
          <a:p>
            <a:r>
              <a:rPr lang="es-ES" dirty="0"/>
              <a:t>&lt;</a:t>
            </a:r>
            <a:r>
              <a:rPr lang="es-ES" dirty="0" err="1"/>
              <a:t>title</a:t>
            </a:r>
            <a:r>
              <a:rPr lang="es-ES" dirty="0"/>
              <a:t>&gt;Título del documento&lt;/</a:t>
            </a:r>
            <a:r>
              <a:rPr lang="es-ES" dirty="0" err="1"/>
              <a:t>title</a:t>
            </a:r>
            <a:r>
              <a:rPr lang="es-ES" dirty="0"/>
              <a:t>&gt;</a:t>
            </a:r>
          </a:p>
          <a:p>
            <a:r>
              <a:rPr lang="es-ES" dirty="0"/>
              <a:t>&lt;/head</a:t>
            </a:r>
            <a:r>
              <a:rPr lang="es-ES" dirty="0" smtClean="0"/>
              <a:t>&gt;</a:t>
            </a:r>
          </a:p>
          <a:p>
            <a:pPr marL="0" indent="0">
              <a:buNone/>
            </a:pPr>
            <a:endParaRPr lang="es-ES" dirty="0" smtClean="0"/>
          </a:p>
          <a:p>
            <a:r>
              <a:rPr lang="es-ES" dirty="0" smtClean="0"/>
              <a:t>&lt;</a:t>
            </a:r>
            <a:r>
              <a:rPr lang="es-ES" dirty="0" err="1"/>
              <a:t>body</a:t>
            </a:r>
            <a:r>
              <a:rPr lang="es-ES" dirty="0"/>
              <a:t>&gt;</a:t>
            </a:r>
          </a:p>
          <a:p>
            <a:r>
              <a:rPr lang="es-ES" dirty="0"/>
              <a:t>Todo el contenido del documento...</a:t>
            </a:r>
          </a:p>
          <a:p>
            <a:r>
              <a:rPr lang="es-ES" dirty="0"/>
              <a:t>&lt;/</a:t>
            </a:r>
            <a:r>
              <a:rPr lang="es-ES" dirty="0" err="1"/>
              <a:t>body</a:t>
            </a:r>
            <a:r>
              <a:rPr lang="es-ES" dirty="0"/>
              <a:t>&gt;</a:t>
            </a:r>
          </a:p>
          <a:p>
            <a:endParaRPr lang="es-ES" dirty="0"/>
          </a:p>
          <a:p>
            <a:r>
              <a:rPr lang="es-ES" dirty="0"/>
              <a:t>&lt;/</a:t>
            </a:r>
            <a:r>
              <a:rPr lang="es-ES" dirty="0" err="1"/>
              <a:t>html</a:t>
            </a:r>
            <a:r>
              <a:rPr lang="es-ES" dirty="0"/>
              <a:t>&gt;</a:t>
            </a:r>
          </a:p>
        </p:txBody>
      </p:sp>
    </p:spTree>
    <p:extLst>
      <p:ext uri="{BB962C8B-B14F-4D97-AF65-F5344CB8AC3E}">
        <p14:creationId xmlns:p14="http://schemas.microsoft.com/office/powerpoint/2010/main" val="428258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452718"/>
            <a:ext cx="8947522" cy="1400530"/>
          </a:xfrm>
        </p:spPr>
        <p:txBody>
          <a:bodyPr/>
          <a:lstStyle/>
          <a:p>
            <a:r>
              <a:rPr lang="es-CO" sz="6000" dirty="0" smtClean="0">
                <a:solidFill>
                  <a:srgbClr val="FF0000"/>
                </a:solidFill>
              </a:rPr>
              <a:t>&lt;h1&gt;&lt;h6&gt;</a:t>
            </a:r>
            <a:endParaRPr lang="es-ES" sz="6000" dirty="0">
              <a:solidFill>
                <a:srgbClr val="FF0000"/>
              </a:solidFill>
            </a:endParaRPr>
          </a:p>
        </p:txBody>
      </p:sp>
      <p:sp>
        <p:nvSpPr>
          <p:cNvPr id="3" name="Marcador de contenido 2"/>
          <p:cNvSpPr>
            <a:spLocks noGrp="1"/>
          </p:cNvSpPr>
          <p:nvPr>
            <p:ph idx="1"/>
          </p:nvPr>
        </p:nvSpPr>
        <p:spPr/>
        <p:txBody>
          <a:bodyPr>
            <a:normAutofit/>
          </a:bodyPr>
          <a:lstStyle/>
          <a:p>
            <a:r>
              <a:rPr lang="es-CO" sz="2800" dirty="0" smtClean="0"/>
              <a:t>Sirve para definir el tamaño de la letra.</a:t>
            </a:r>
          </a:p>
          <a:p>
            <a:r>
              <a:rPr lang="es-CO" sz="2800" dirty="0" smtClean="0"/>
              <a:t>Entre mas grande sea el numero mas pequeña será la letra.</a:t>
            </a:r>
          </a:p>
          <a:p>
            <a:r>
              <a:rPr lang="es-CO" sz="2800" dirty="0" smtClean="0"/>
              <a:t>Atributos de la etiqueta &lt;h1&gt;:</a:t>
            </a:r>
          </a:p>
          <a:p>
            <a:r>
              <a:rPr lang="es-CO" sz="2800" dirty="0" err="1">
                <a:solidFill>
                  <a:srgbClr val="FF0000"/>
                </a:solidFill>
              </a:rPr>
              <a:t>a</a:t>
            </a:r>
            <a:r>
              <a:rPr lang="es-CO" sz="2800" dirty="0" err="1" smtClean="0">
                <a:solidFill>
                  <a:srgbClr val="FF0000"/>
                </a:solidFill>
              </a:rPr>
              <a:t>ling</a:t>
            </a:r>
            <a:r>
              <a:rPr lang="es-CO" sz="2800" dirty="0" smtClean="0"/>
              <a:t>- Es la que alinea el contenido de la etiqueta horizontalmente.</a:t>
            </a:r>
          </a:p>
          <a:p>
            <a:endParaRPr lang="es-CO" sz="2800" dirty="0" smtClean="0"/>
          </a:p>
          <a:p>
            <a:endParaRPr lang="es-CO" sz="2800" dirty="0" smtClean="0"/>
          </a:p>
        </p:txBody>
      </p:sp>
    </p:spTree>
    <p:extLst>
      <p:ext uri="{BB962C8B-B14F-4D97-AF65-F5344CB8AC3E}">
        <p14:creationId xmlns:p14="http://schemas.microsoft.com/office/powerpoint/2010/main" val="160684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452718"/>
            <a:ext cx="8947522" cy="1400530"/>
          </a:xfrm>
        </p:spPr>
        <p:txBody>
          <a:bodyPr/>
          <a:lstStyle/>
          <a:p>
            <a:r>
              <a:rPr lang="es-CO" dirty="0" smtClean="0">
                <a:solidFill>
                  <a:srgbClr val="FF0000"/>
                </a:solidFill>
              </a:rPr>
              <a:t>Atributos Estándar de la etiqueta&lt;h1&gt;&lt;h6&gt;</a:t>
            </a:r>
            <a:endParaRPr lang="es-ES" dirty="0">
              <a:solidFill>
                <a:srgbClr val="FF0000"/>
              </a:solidFill>
            </a:endParaRPr>
          </a:p>
        </p:txBody>
      </p:sp>
      <p:sp>
        <p:nvSpPr>
          <p:cNvPr id="3" name="Marcador de contenido 2"/>
          <p:cNvSpPr>
            <a:spLocks noGrp="1"/>
          </p:cNvSpPr>
          <p:nvPr>
            <p:ph idx="1"/>
          </p:nvPr>
        </p:nvSpPr>
        <p:spPr/>
        <p:txBody>
          <a:bodyPr/>
          <a:lstStyle/>
          <a:p>
            <a:r>
              <a:rPr lang="es-CO" dirty="0" err="1" smtClean="0"/>
              <a:t>Class</a:t>
            </a:r>
            <a:r>
              <a:rPr lang="es-CO" dirty="0"/>
              <a:t>  </a:t>
            </a:r>
            <a:r>
              <a:rPr lang="es-CO" dirty="0" smtClean="0"/>
              <a:t>(Nombre De la Clase): Es la que asigna un nombre de clase y el atributo </a:t>
            </a:r>
            <a:r>
              <a:rPr lang="es-CO" dirty="0" err="1" smtClean="0"/>
              <a:t>Class</a:t>
            </a:r>
            <a:r>
              <a:rPr lang="es-CO" dirty="0" smtClean="0"/>
              <a:t> </a:t>
            </a:r>
            <a:r>
              <a:rPr lang="es-CO" dirty="0" err="1" smtClean="0"/>
              <a:t>actua</a:t>
            </a:r>
            <a:r>
              <a:rPr lang="es-CO" dirty="0" smtClean="0"/>
              <a:t> como selector para las hojas de estilo (</a:t>
            </a:r>
            <a:r>
              <a:rPr lang="es-CO" dirty="0" err="1" smtClean="0"/>
              <a:t>css</a:t>
            </a:r>
            <a:r>
              <a:rPr lang="es-CO" dirty="0" smtClean="0"/>
              <a:t>) cuando se asigna información de estilo a un conjunto de elementos para procesos generales por parte del usuario.</a:t>
            </a:r>
          </a:p>
          <a:p>
            <a:r>
              <a:rPr lang="es-ES" dirty="0"/>
              <a:t>id </a:t>
            </a:r>
            <a:r>
              <a:rPr lang="es-ES" dirty="0" smtClean="0"/>
              <a:t>(</a:t>
            </a:r>
            <a:r>
              <a:rPr lang="es-ES" u="sng" dirty="0" smtClean="0"/>
              <a:t>Nombre</a:t>
            </a:r>
            <a:r>
              <a:rPr lang="es-ES" dirty="0" smtClean="0"/>
              <a:t>)</a:t>
            </a:r>
            <a:endParaRPr lang="es-ES" dirty="0"/>
          </a:p>
          <a:p>
            <a:r>
              <a:rPr lang="es-ES" dirty="0"/>
              <a:t>El atributo "id" asigna un identificador al elemento asociado. Este identificador debe ser único en todo el documento y puede ser usado para referirse a este elemento en otras instancias (por ejemplo, desde un script del lado cliente).</a:t>
            </a:r>
          </a:p>
          <a:p>
            <a:endParaRPr lang="es-ES" dirty="0"/>
          </a:p>
        </p:txBody>
      </p:sp>
    </p:spTree>
    <p:extLst>
      <p:ext uri="{BB962C8B-B14F-4D97-AF65-F5344CB8AC3E}">
        <p14:creationId xmlns:p14="http://schemas.microsoft.com/office/powerpoint/2010/main" val="37641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94219" y="185482"/>
            <a:ext cx="10062671" cy="5931983"/>
          </a:xfrm>
        </p:spPr>
        <p:txBody>
          <a:bodyPr>
            <a:normAutofit fontScale="92500" lnSpcReduction="10000"/>
          </a:bodyPr>
          <a:lstStyle/>
          <a:p>
            <a:r>
              <a:rPr lang="es-ES" dirty="0" err="1"/>
              <a:t>style</a:t>
            </a:r>
            <a:r>
              <a:rPr lang="es-ES" dirty="0"/>
              <a:t> </a:t>
            </a:r>
            <a:r>
              <a:rPr lang="es-ES" dirty="0" smtClean="0"/>
              <a:t>(</a:t>
            </a:r>
            <a:r>
              <a:rPr lang="es-ES" u="sng" dirty="0" smtClean="0"/>
              <a:t>Estilo</a:t>
            </a:r>
            <a:r>
              <a:rPr lang="es-ES" dirty="0" smtClean="0"/>
              <a:t>):</a:t>
            </a:r>
            <a:endParaRPr lang="es-ES" dirty="0"/>
          </a:p>
          <a:p>
            <a:r>
              <a:rPr lang="es-ES" dirty="0"/>
              <a:t>Este atributo es utilizado para definir atributos </a:t>
            </a:r>
            <a:r>
              <a:rPr lang="es-ES" dirty="0" err="1"/>
              <a:t>presentacionales</a:t>
            </a:r>
            <a:r>
              <a:rPr lang="es-ES" dirty="0"/>
              <a:t> para el elemento contenedor, y su valor debería estar compuesto por propiedades de hojas de estilo. Aunque en algunos casos es particularmente útil, es una mejor práctica poner los atributos </a:t>
            </a:r>
            <a:r>
              <a:rPr lang="es-ES" dirty="0" err="1"/>
              <a:t>presentacionales</a:t>
            </a:r>
            <a:r>
              <a:rPr lang="es-ES" dirty="0"/>
              <a:t> en archivos externos, relacionándolos a los elementos a través del atributo "</a:t>
            </a:r>
            <a:r>
              <a:rPr lang="es-ES" dirty="0" err="1"/>
              <a:t>class</a:t>
            </a:r>
            <a:r>
              <a:rPr lang="es-ES" dirty="0"/>
              <a:t>". De este modos, se mejora la separación de las partes semántica y </a:t>
            </a:r>
            <a:r>
              <a:rPr lang="es-ES" dirty="0" err="1"/>
              <a:t>presentacional</a:t>
            </a:r>
            <a:r>
              <a:rPr lang="es-ES" dirty="0"/>
              <a:t> de tu documento</a:t>
            </a:r>
            <a:r>
              <a:rPr lang="es-ES" dirty="0" smtClean="0"/>
              <a:t>.</a:t>
            </a:r>
          </a:p>
          <a:p>
            <a:r>
              <a:rPr lang="es-ES" b="1" dirty="0" err="1"/>
              <a:t>title</a:t>
            </a:r>
            <a:r>
              <a:rPr lang="es-ES" b="1" dirty="0"/>
              <a:t> (</a:t>
            </a:r>
            <a:r>
              <a:rPr lang="es-ES" b="1" u="sng" dirty="0" err="1">
                <a:hlinkClick r:id="rId2"/>
              </a:rPr>
              <a:t>text</a:t>
            </a:r>
            <a:r>
              <a:rPr lang="es-ES" b="1" dirty="0"/>
              <a:t>)</a:t>
            </a:r>
          </a:p>
          <a:p>
            <a:r>
              <a:rPr lang="es-ES" dirty="0"/>
              <a:t>El propósito de este atributo es proveer un título para el elemento. Su valor debe ser una descripción corta y precisa del contenido del elemento. Habitualmente, los navegadores muestran el contenido de este atributo en un recuadro al posar el mouse encima del contenido del elemento por un pequeño período de tiempo.</a:t>
            </a:r>
          </a:p>
          <a:p>
            <a:r>
              <a:rPr lang="es-ES" b="1" dirty="0" err="1"/>
              <a:t>dir</a:t>
            </a:r>
            <a:endParaRPr lang="es-ES" b="1" dirty="0"/>
          </a:p>
          <a:p>
            <a:r>
              <a:rPr lang="es-ES" dirty="0"/>
              <a:t>Este atributo indica la dirección en que el texto del elemento debe ser leído. Esto incluye al contenido, los valores de los atributos y las tablas. Tiene dos valores posibles que son insensibles a mayúsculas/minúsculas:</a:t>
            </a:r>
          </a:p>
          <a:p>
            <a:r>
              <a:rPr lang="es-ES" b="1" dirty="0"/>
              <a:t>RTL:</a:t>
            </a:r>
            <a:r>
              <a:rPr lang="es-ES" dirty="0"/>
              <a:t> derecha a izquierda.</a:t>
            </a:r>
          </a:p>
          <a:p>
            <a:r>
              <a:rPr lang="es-ES" b="1" dirty="0"/>
              <a:t>LTR:</a:t>
            </a:r>
            <a:r>
              <a:rPr lang="es-ES" dirty="0"/>
              <a:t> izquierda a derecha.</a:t>
            </a:r>
          </a:p>
          <a:p>
            <a:endParaRPr lang="es-ES" dirty="0"/>
          </a:p>
        </p:txBody>
      </p:sp>
    </p:spTree>
    <p:extLst>
      <p:ext uri="{BB962C8B-B14F-4D97-AF65-F5344CB8AC3E}">
        <p14:creationId xmlns:p14="http://schemas.microsoft.com/office/powerpoint/2010/main" val="348562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6945" y="765031"/>
            <a:ext cx="8946541" cy="4195481"/>
          </a:xfrm>
        </p:spPr>
        <p:txBody>
          <a:bodyPr>
            <a:normAutofit fontScale="92500" lnSpcReduction="20000"/>
          </a:bodyPr>
          <a:lstStyle/>
          <a:p>
            <a:r>
              <a:rPr lang="es-CO" dirty="0" err="1" smtClean="0"/>
              <a:t>Lang</a:t>
            </a:r>
            <a:r>
              <a:rPr lang="es-CO" dirty="0" smtClean="0"/>
              <a:t> (código de lenguaje):</a:t>
            </a:r>
          </a:p>
          <a:p>
            <a:r>
              <a:rPr lang="es-CO" dirty="0" smtClean="0"/>
              <a:t>Especifica el idioma base de los valores de los atributos y del texto contenido en un elemento. El atributo </a:t>
            </a:r>
            <a:r>
              <a:rPr lang="es-CO" dirty="0" err="1" smtClean="0"/>
              <a:t>lang</a:t>
            </a:r>
            <a:r>
              <a:rPr lang="es-CO" dirty="0" smtClean="0"/>
              <a:t> es útil para ayudar a los motores de búsqueda ayudar a los sintetizadores de voz, ayudar a la gente de Usuario a hacer decisiones sobre separación de palabras, ligaduras, y espaciado, ayudar a los verificadores de ortografía y </a:t>
            </a:r>
            <a:r>
              <a:rPr lang="es-CO" dirty="0" err="1" smtClean="0"/>
              <a:t>gramatica</a:t>
            </a:r>
            <a:r>
              <a:rPr lang="es-CO" dirty="0" smtClean="0"/>
              <a:t>.</a:t>
            </a:r>
          </a:p>
          <a:p>
            <a:r>
              <a:rPr lang="es-ES" dirty="0" err="1"/>
              <a:t>left</a:t>
            </a:r>
            <a:r>
              <a:rPr lang="es-ES" dirty="0"/>
              <a:t>: la información es alineada a la izquierda. Este es el valor por defecto para las celdas comunes (</a:t>
            </a:r>
            <a:r>
              <a:rPr lang="es-ES" u="sng" dirty="0" err="1">
                <a:hlinkClick r:id="rId2"/>
              </a:rPr>
              <a:t>tag</a:t>
            </a:r>
            <a:r>
              <a:rPr lang="es-ES" u="sng" dirty="0">
                <a:hlinkClick r:id="rId2"/>
              </a:rPr>
              <a:t> HTML </a:t>
            </a:r>
            <a:r>
              <a:rPr lang="es-ES" u="sng" dirty="0" err="1">
                <a:hlinkClick r:id="rId2"/>
              </a:rPr>
              <a:t>td</a:t>
            </a:r>
            <a:r>
              <a:rPr lang="es-ES" dirty="0"/>
              <a:t>).</a:t>
            </a:r>
          </a:p>
          <a:p>
            <a:r>
              <a:rPr lang="es-ES" b="1" dirty="0"/>
              <a:t>center:</a:t>
            </a:r>
            <a:r>
              <a:rPr lang="es-ES" dirty="0"/>
              <a:t> la información es centrada. Este es el valor por defecto para las celdas de encabezado (</a:t>
            </a:r>
            <a:r>
              <a:rPr lang="es-ES" u="sng" dirty="0" err="1">
                <a:hlinkClick r:id="rId3"/>
              </a:rPr>
              <a:t>tag</a:t>
            </a:r>
            <a:r>
              <a:rPr lang="es-ES" u="sng" dirty="0">
                <a:hlinkClick r:id="rId3"/>
              </a:rPr>
              <a:t> HTML </a:t>
            </a:r>
            <a:r>
              <a:rPr lang="es-ES" u="sng" dirty="0" err="1">
                <a:hlinkClick r:id="rId3"/>
              </a:rPr>
              <a:t>th</a:t>
            </a:r>
            <a:r>
              <a:rPr lang="es-ES" dirty="0"/>
              <a:t>).</a:t>
            </a:r>
          </a:p>
          <a:p>
            <a:r>
              <a:rPr lang="es-ES" b="1" dirty="0" err="1"/>
              <a:t>right</a:t>
            </a:r>
            <a:r>
              <a:rPr lang="es-ES" b="1" dirty="0"/>
              <a:t>:</a:t>
            </a:r>
            <a:r>
              <a:rPr lang="es-ES" dirty="0"/>
              <a:t> la información es alineada a la derecha.</a:t>
            </a:r>
          </a:p>
          <a:p>
            <a:r>
              <a:rPr lang="es-ES" b="1" dirty="0" err="1"/>
              <a:t>justify</a:t>
            </a:r>
            <a:r>
              <a:rPr lang="es-ES" b="1" dirty="0"/>
              <a:t>:</a:t>
            </a:r>
            <a:r>
              <a:rPr lang="es-ES" dirty="0"/>
              <a:t> la información es justificada, es decir, alineada a ambos márgenes.</a:t>
            </a:r>
          </a:p>
          <a:p>
            <a:endParaRPr lang="es-ES" dirty="0"/>
          </a:p>
        </p:txBody>
      </p:sp>
    </p:spTree>
    <p:extLst>
      <p:ext uri="{BB962C8B-B14F-4D97-AF65-F5344CB8AC3E}">
        <p14:creationId xmlns:p14="http://schemas.microsoft.com/office/powerpoint/2010/main" val="13089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6366" y="533210"/>
            <a:ext cx="9581882" cy="6022135"/>
          </a:xfrm>
        </p:spPr>
        <p:txBody>
          <a:bodyPr>
            <a:noAutofit/>
          </a:bodyPr>
          <a:lstStyle/>
          <a:p>
            <a:r>
              <a:rPr lang="pt-BR" sz="1600" dirty="0" smtClean="0">
                <a:solidFill>
                  <a:srgbClr val="FF0000"/>
                </a:solidFill>
              </a:rPr>
              <a:t>CODIGO ETIQUETA &lt;h1&gt;&lt;h6&gt;</a:t>
            </a:r>
          </a:p>
          <a:p>
            <a:endParaRPr lang="pt-BR" sz="1600" dirty="0"/>
          </a:p>
          <a:p>
            <a:r>
              <a:rPr lang="pt-BR" sz="1600" dirty="0" smtClean="0"/>
              <a:t>&lt;!DOCTYPE </a:t>
            </a:r>
            <a:r>
              <a:rPr lang="pt-BR" sz="1600" dirty="0" err="1" smtClean="0"/>
              <a:t>html</a:t>
            </a:r>
            <a:r>
              <a:rPr lang="pt-BR" sz="1600" dirty="0" smtClean="0"/>
              <a:t>&gt;</a:t>
            </a:r>
          </a:p>
          <a:p>
            <a:r>
              <a:rPr lang="pt-BR" sz="1600" dirty="0" smtClean="0"/>
              <a:t>&lt;</a:t>
            </a:r>
            <a:r>
              <a:rPr lang="pt-BR" sz="1600" dirty="0" err="1"/>
              <a:t>html</a:t>
            </a:r>
            <a:r>
              <a:rPr lang="pt-BR" sz="1600" dirty="0"/>
              <a:t>&gt;</a:t>
            </a:r>
          </a:p>
          <a:p>
            <a:r>
              <a:rPr lang="pt-BR" sz="1600" dirty="0"/>
              <a:t>&lt;</a:t>
            </a:r>
            <a:r>
              <a:rPr lang="pt-BR" sz="1600" dirty="0" err="1"/>
              <a:t>head</a:t>
            </a:r>
            <a:r>
              <a:rPr lang="pt-BR" sz="1600" dirty="0"/>
              <a:t>&gt;</a:t>
            </a:r>
          </a:p>
          <a:p>
            <a:r>
              <a:rPr lang="pt-BR" sz="1600" dirty="0"/>
              <a:t>	&lt;</a:t>
            </a:r>
            <a:r>
              <a:rPr lang="pt-BR" sz="1600" dirty="0" err="1"/>
              <a:t>title</a:t>
            </a:r>
            <a:r>
              <a:rPr lang="pt-BR" sz="1600" dirty="0"/>
              <a:t>&gt;</a:t>
            </a:r>
            <a:r>
              <a:rPr lang="pt-BR" sz="1600" dirty="0" err="1"/>
              <a:t>Tamaños</a:t>
            </a:r>
            <a:r>
              <a:rPr lang="pt-BR" sz="1600" dirty="0"/>
              <a:t> de letras&lt;/</a:t>
            </a:r>
            <a:r>
              <a:rPr lang="pt-BR" sz="1600" dirty="0" err="1"/>
              <a:t>title</a:t>
            </a:r>
            <a:r>
              <a:rPr lang="pt-BR" sz="1600" dirty="0"/>
              <a:t>&gt;</a:t>
            </a:r>
          </a:p>
          <a:p>
            <a:r>
              <a:rPr lang="pt-BR" sz="1600" dirty="0"/>
              <a:t>&lt;/</a:t>
            </a:r>
            <a:r>
              <a:rPr lang="pt-BR" sz="1600" dirty="0" err="1"/>
              <a:t>head</a:t>
            </a:r>
            <a:r>
              <a:rPr lang="pt-BR" sz="1600" dirty="0" smtClean="0"/>
              <a:t>&gt;</a:t>
            </a:r>
            <a:endParaRPr lang="pt-BR" sz="1600" dirty="0"/>
          </a:p>
          <a:p>
            <a:r>
              <a:rPr lang="pt-BR" sz="1600" dirty="0"/>
              <a:t>&lt;</a:t>
            </a:r>
            <a:r>
              <a:rPr lang="pt-BR" sz="1600" dirty="0" err="1"/>
              <a:t>body</a:t>
            </a:r>
            <a:r>
              <a:rPr lang="pt-BR" sz="1600" dirty="0" smtClean="0"/>
              <a:t>&gt;</a:t>
            </a:r>
            <a:endParaRPr lang="pt-BR" sz="1600" dirty="0"/>
          </a:p>
          <a:p>
            <a:r>
              <a:rPr lang="pt-BR" sz="1600" dirty="0"/>
              <a:t>&lt;h1&gt;</a:t>
            </a:r>
          </a:p>
          <a:p>
            <a:r>
              <a:rPr lang="pt-BR" sz="1600" dirty="0"/>
              <a:t>Texto </a:t>
            </a:r>
            <a:r>
              <a:rPr lang="pt-BR" sz="1600" dirty="0" err="1"/>
              <a:t>muy</a:t>
            </a:r>
            <a:r>
              <a:rPr lang="pt-BR" sz="1600" dirty="0"/>
              <a:t> grande&lt;/h1</a:t>
            </a:r>
            <a:r>
              <a:rPr lang="pt-BR" sz="1600" dirty="0" smtClean="0"/>
              <a:t>&gt;</a:t>
            </a:r>
            <a:endParaRPr lang="pt-BR" sz="1600" dirty="0"/>
          </a:p>
          <a:p>
            <a:r>
              <a:rPr lang="pt-BR" sz="1600" dirty="0"/>
              <a:t>&lt;h2&gt;Texto grande&lt;/h2</a:t>
            </a:r>
            <a:r>
              <a:rPr lang="pt-BR" sz="1600" dirty="0" smtClean="0"/>
              <a:t>&gt;</a:t>
            </a:r>
            <a:endParaRPr lang="pt-BR" sz="1600" dirty="0"/>
          </a:p>
          <a:p>
            <a:r>
              <a:rPr lang="pt-BR" sz="1600" dirty="0"/>
              <a:t>&lt;h3&gt;Texto algo mas grande de </a:t>
            </a:r>
            <a:r>
              <a:rPr lang="pt-BR" sz="1600" dirty="0" err="1"/>
              <a:t>lo</a:t>
            </a:r>
            <a:r>
              <a:rPr lang="pt-BR" sz="1600" dirty="0"/>
              <a:t> normal&lt;/h3</a:t>
            </a:r>
            <a:r>
              <a:rPr lang="pt-BR" sz="1600" dirty="0" smtClean="0"/>
              <a:t>&gt;</a:t>
            </a:r>
            <a:endParaRPr lang="pt-BR" sz="1600" dirty="0"/>
          </a:p>
          <a:p>
            <a:r>
              <a:rPr lang="pt-BR" sz="1600" dirty="0"/>
              <a:t>&lt;h4&gt;Texto normal&lt;/h4</a:t>
            </a:r>
            <a:r>
              <a:rPr lang="pt-BR" sz="1600" dirty="0" smtClean="0"/>
              <a:t>&gt;</a:t>
            </a:r>
            <a:endParaRPr lang="pt-BR" sz="1600" dirty="0"/>
          </a:p>
          <a:p>
            <a:r>
              <a:rPr lang="pt-BR" sz="1600" dirty="0"/>
              <a:t>&lt;h5&gt;Texto pequeno&lt;/h5</a:t>
            </a:r>
            <a:r>
              <a:rPr lang="pt-BR" sz="1600" dirty="0" smtClean="0"/>
              <a:t>&gt;</a:t>
            </a:r>
            <a:endParaRPr lang="pt-BR" sz="1600" dirty="0"/>
          </a:p>
          <a:p>
            <a:r>
              <a:rPr lang="pt-BR" sz="1600" dirty="0"/>
              <a:t>&lt;h6&gt;Texto </a:t>
            </a:r>
            <a:r>
              <a:rPr lang="pt-BR" sz="1600" dirty="0" err="1"/>
              <a:t>muy</a:t>
            </a:r>
            <a:r>
              <a:rPr lang="pt-BR" sz="1600" dirty="0"/>
              <a:t> pequeno&lt;/h6&gt;</a:t>
            </a:r>
            <a:endParaRPr lang="es-ES" sz="1600" dirty="0"/>
          </a:p>
        </p:txBody>
      </p:sp>
    </p:spTree>
    <p:extLst>
      <p:ext uri="{BB962C8B-B14F-4D97-AF65-F5344CB8AC3E}">
        <p14:creationId xmlns:p14="http://schemas.microsoft.com/office/powerpoint/2010/main" val="88322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452718"/>
            <a:ext cx="8947522" cy="1400530"/>
          </a:xfrm>
        </p:spPr>
        <p:txBody>
          <a:bodyPr/>
          <a:lstStyle/>
          <a:p>
            <a:r>
              <a:rPr lang="es-CO" dirty="0" smtClean="0">
                <a:solidFill>
                  <a:srgbClr val="FF0000"/>
                </a:solidFill>
              </a:rPr>
              <a:t>Etiqueta &lt;head&gt;</a:t>
            </a:r>
            <a:endParaRPr lang="es-ES" dirty="0">
              <a:solidFill>
                <a:srgbClr val="FF0000"/>
              </a:solidFill>
            </a:endParaRPr>
          </a:p>
        </p:txBody>
      </p:sp>
      <p:sp>
        <p:nvSpPr>
          <p:cNvPr id="3" name="Marcador de contenido 2"/>
          <p:cNvSpPr>
            <a:spLocks noGrp="1"/>
          </p:cNvSpPr>
          <p:nvPr>
            <p:ph idx="1"/>
          </p:nvPr>
        </p:nvSpPr>
        <p:spPr/>
        <p:txBody>
          <a:bodyPr/>
          <a:lstStyle/>
          <a:p>
            <a:r>
              <a:rPr lang="es-CO" dirty="0" smtClean="0"/>
              <a:t>Define la cabecera del documento y contiene información del mismo (Metadatos, Scripts, Estilos, Titulo de la pagina Etc…)</a:t>
            </a:r>
          </a:p>
          <a:p>
            <a:r>
              <a:rPr lang="es-CO" dirty="0" smtClean="0"/>
              <a:t>Atributos de la etiqueta &lt;head&gt;</a:t>
            </a:r>
          </a:p>
          <a:p>
            <a:r>
              <a:rPr lang="es-CO" dirty="0" err="1" smtClean="0"/>
              <a:t>Profile</a:t>
            </a:r>
            <a:r>
              <a:rPr lang="es-CO" dirty="0"/>
              <a:t> </a:t>
            </a:r>
            <a:r>
              <a:rPr lang="es-CO" dirty="0" smtClean="0"/>
              <a:t>– URL: Especifica  la URL de un perfil de metadatos.</a:t>
            </a:r>
          </a:p>
          <a:p>
            <a:r>
              <a:rPr lang="es-CO" dirty="0" smtClean="0"/>
              <a:t>Y en los </a:t>
            </a:r>
            <a:r>
              <a:rPr lang="es-CO" dirty="0" err="1" smtClean="0"/>
              <a:t>Atriutos</a:t>
            </a:r>
            <a:r>
              <a:rPr lang="es-CO" dirty="0" smtClean="0"/>
              <a:t> Estándar de la etiqueta &lt;head&gt; se encuentran &lt;</a:t>
            </a:r>
            <a:r>
              <a:rPr lang="es-CO" dirty="0" err="1" smtClean="0"/>
              <a:t>dir</a:t>
            </a:r>
            <a:r>
              <a:rPr lang="es-CO" dirty="0" smtClean="0"/>
              <a:t>&gt; y &lt;</a:t>
            </a:r>
            <a:r>
              <a:rPr lang="es-CO" dirty="0" err="1" smtClean="0"/>
              <a:t>lang</a:t>
            </a:r>
            <a:r>
              <a:rPr lang="es-CO" dirty="0" smtClean="0"/>
              <a:t>&gt; ya explicados en la anterior etiqueta.</a:t>
            </a:r>
            <a:endParaRPr lang="es-ES" dirty="0"/>
          </a:p>
        </p:txBody>
      </p:sp>
    </p:spTree>
    <p:extLst>
      <p:ext uri="{BB962C8B-B14F-4D97-AF65-F5344CB8AC3E}">
        <p14:creationId xmlns:p14="http://schemas.microsoft.com/office/powerpoint/2010/main" val="321114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5916" y="452718"/>
            <a:ext cx="6632620" cy="951079"/>
          </a:xfrm>
        </p:spPr>
        <p:txBody>
          <a:bodyPr/>
          <a:lstStyle/>
          <a:p>
            <a:r>
              <a:rPr lang="es-CO" sz="3200" dirty="0" smtClean="0"/>
              <a:t>Código de la etiqueta &lt;head&gt;</a:t>
            </a:r>
            <a:endParaRPr lang="es-ES" sz="3200" dirty="0"/>
          </a:p>
        </p:txBody>
      </p:sp>
      <p:sp>
        <p:nvSpPr>
          <p:cNvPr id="3" name="Marcador de contenido 2"/>
          <p:cNvSpPr>
            <a:spLocks noGrp="1"/>
          </p:cNvSpPr>
          <p:nvPr>
            <p:ph idx="1"/>
          </p:nvPr>
        </p:nvSpPr>
        <p:spPr>
          <a:xfrm>
            <a:off x="965916" y="1275008"/>
            <a:ext cx="9453092" cy="5582992"/>
          </a:xfrm>
        </p:spPr>
        <p:txBody>
          <a:bodyPr>
            <a:noAutofit/>
          </a:bodyPr>
          <a:lstStyle/>
          <a:p>
            <a:r>
              <a:rPr lang="es-ES" sz="1800" dirty="0"/>
              <a:t>&lt;</a:t>
            </a:r>
            <a:r>
              <a:rPr lang="es-ES" sz="1800" dirty="0" err="1"/>
              <a:t>html</a:t>
            </a:r>
            <a:r>
              <a:rPr lang="es-ES" sz="1800" dirty="0"/>
              <a:t>&gt;</a:t>
            </a:r>
          </a:p>
          <a:p>
            <a:r>
              <a:rPr lang="es-ES" sz="1800" dirty="0"/>
              <a:t>&lt;head&gt;</a:t>
            </a:r>
          </a:p>
          <a:p>
            <a:r>
              <a:rPr lang="es-ES" sz="1800" dirty="0"/>
              <a:t>&lt;</a:t>
            </a:r>
            <a:r>
              <a:rPr lang="es-ES" sz="1800" dirty="0" err="1"/>
              <a:t>title</a:t>
            </a:r>
            <a:r>
              <a:rPr lang="es-ES" sz="1800" dirty="0"/>
              <a:t>&gt;Etiqueta head&lt;/</a:t>
            </a:r>
            <a:r>
              <a:rPr lang="es-ES" sz="1800" dirty="0" err="1"/>
              <a:t>title</a:t>
            </a:r>
            <a:r>
              <a:rPr lang="es-ES" sz="1800" dirty="0"/>
              <a:t>&gt;</a:t>
            </a:r>
          </a:p>
          <a:p>
            <a:r>
              <a:rPr lang="es-ES" sz="1800" dirty="0"/>
              <a:t>&lt;/head</a:t>
            </a:r>
            <a:r>
              <a:rPr lang="es-ES" sz="1800" dirty="0" smtClean="0"/>
              <a:t>&gt;</a:t>
            </a:r>
            <a:endParaRPr lang="es-ES" sz="1800" dirty="0"/>
          </a:p>
          <a:p>
            <a:r>
              <a:rPr lang="es-ES" sz="1800" dirty="0"/>
              <a:t>&lt;</a:t>
            </a:r>
            <a:r>
              <a:rPr lang="es-ES" sz="1800" dirty="0" err="1"/>
              <a:t>body</a:t>
            </a:r>
            <a:r>
              <a:rPr lang="es-ES" sz="1800" dirty="0"/>
              <a:t>&gt;</a:t>
            </a:r>
          </a:p>
          <a:p>
            <a:r>
              <a:rPr lang="es-ES" sz="1800" dirty="0"/>
              <a:t>Todo el contenido del documento...</a:t>
            </a:r>
          </a:p>
          <a:p>
            <a:r>
              <a:rPr lang="es-ES" sz="1800" dirty="0"/>
              <a:t>&lt;/</a:t>
            </a:r>
            <a:r>
              <a:rPr lang="es-ES" sz="1800" dirty="0" err="1"/>
              <a:t>body</a:t>
            </a:r>
            <a:r>
              <a:rPr lang="es-ES" sz="1800" dirty="0"/>
              <a:t>&gt;</a:t>
            </a:r>
          </a:p>
          <a:p>
            <a:r>
              <a:rPr lang="es-ES" sz="1800" dirty="0"/>
              <a:t>&lt;</a:t>
            </a:r>
            <a:r>
              <a:rPr lang="es-ES" sz="1800" dirty="0" err="1"/>
              <a:t>dir</a:t>
            </a:r>
            <a:r>
              <a:rPr lang="es-ES" sz="1800" dirty="0"/>
              <a:t>&gt;</a:t>
            </a:r>
          </a:p>
          <a:p>
            <a:r>
              <a:rPr lang="es-ES" sz="1800" dirty="0"/>
              <a:t>&lt;li&gt;Rojo&lt;/li&gt;</a:t>
            </a:r>
          </a:p>
          <a:p>
            <a:r>
              <a:rPr lang="es-ES" sz="1800" dirty="0"/>
              <a:t>&lt;li&gt;Azul&lt;/li&gt;</a:t>
            </a:r>
          </a:p>
          <a:p>
            <a:r>
              <a:rPr lang="es-ES" sz="1800" dirty="0"/>
              <a:t>&lt;li&gt;Amarillo&lt;/li&gt;</a:t>
            </a:r>
          </a:p>
          <a:p>
            <a:r>
              <a:rPr lang="es-ES" sz="1800" dirty="0"/>
              <a:t>&lt;/</a:t>
            </a:r>
            <a:r>
              <a:rPr lang="es-ES" sz="1800" dirty="0" err="1"/>
              <a:t>dir</a:t>
            </a:r>
            <a:r>
              <a:rPr lang="es-ES" sz="1800" dirty="0"/>
              <a:t>&gt;</a:t>
            </a:r>
          </a:p>
          <a:p>
            <a:endParaRPr lang="es-ES" sz="1800" dirty="0"/>
          </a:p>
          <a:p>
            <a:r>
              <a:rPr lang="es-ES" sz="1800" dirty="0"/>
              <a:t>&lt;/</a:t>
            </a:r>
            <a:r>
              <a:rPr lang="es-ES" sz="1800" dirty="0" err="1"/>
              <a:t>html</a:t>
            </a:r>
            <a:r>
              <a:rPr lang="es-ES" sz="1800" dirty="0"/>
              <a:t>&gt;</a:t>
            </a:r>
          </a:p>
        </p:txBody>
      </p:sp>
    </p:spTree>
    <p:extLst>
      <p:ext uri="{BB962C8B-B14F-4D97-AF65-F5344CB8AC3E}">
        <p14:creationId xmlns:p14="http://schemas.microsoft.com/office/powerpoint/2010/main" val="268061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452718"/>
            <a:ext cx="8947522" cy="1400530"/>
          </a:xfrm>
        </p:spPr>
        <p:txBody>
          <a:bodyPr/>
          <a:lstStyle/>
          <a:p>
            <a:r>
              <a:rPr lang="es-CO" dirty="0" smtClean="0">
                <a:solidFill>
                  <a:srgbClr val="FF0000"/>
                </a:solidFill>
              </a:rPr>
              <a:t>Etiqueta &lt;</a:t>
            </a:r>
            <a:r>
              <a:rPr lang="es-CO" dirty="0" err="1" smtClean="0">
                <a:solidFill>
                  <a:srgbClr val="FF0000"/>
                </a:solidFill>
              </a:rPr>
              <a:t>hr</a:t>
            </a:r>
            <a:r>
              <a:rPr lang="es-CO" dirty="0" smtClean="0">
                <a:solidFill>
                  <a:srgbClr val="FF0000"/>
                </a:solidFill>
              </a:rPr>
              <a:t>&gt;</a:t>
            </a:r>
            <a:endParaRPr lang="es-ES" dirty="0">
              <a:solidFill>
                <a:srgbClr val="FF0000"/>
              </a:solidFill>
            </a:endParaRPr>
          </a:p>
        </p:txBody>
      </p:sp>
      <p:sp>
        <p:nvSpPr>
          <p:cNvPr id="3" name="Marcador de contenido 2"/>
          <p:cNvSpPr>
            <a:spLocks noGrp="1"/>
          </p:cNvSpPr>
          <p:nvPr>
            <p:ph idx="1"/>
          </p:nvPr>
        </p:nvSpPr>
        <p:spPr/>
        <p:txBody>
          <a:bodyPr/>
          <a:lstStyle/>
          <a:p>
            <a:r>
              <a:rPr lang="es-CO" dirty="0" smtClean="0"/>
              <a:t>Representa una línea horizontal para separar  diferentes secciones de un documento.</a:t>
            </a:r>
          </a:p>
          <a:p>
            <a:r>
              <a:rPr lang="es-CO" dirty="0" smtClean="0"/>
              <a:t>Atributos de la etiqueta &lt;</a:t>
            </a:r>
            <a:r>
              <a:rPr lang="es-CO" dirty="0" err="1" smtClean="0"/>
              <a:t>hr</a:t>
            </a:r>
            <a:r>
              <a:rPr lang="es-CO" dirty="0" smtClean="0"/>
              <a:t>&gt;</a:t>
            </a:r>
          </a:p>
          <a:p>
            <a:r>
              <a:rPr lang="es-CO" dirty="0" smtClean="0"/>
              <a:t>Aling – </a:t>
            </a:r>
            <a:r>
              <a:rPr lang="es-CO" dirty="0" err="1" smtClean="0"/>
              <a:t>Left</a:t>
            </a:r>
            <a:r>
              <a:rPr lang="es-CO" dirty="0" smtClean="0"/>
              <a:t> Especifica la alineación horizontal del separador. Valor            por defecto “Center”</a:t>
            </a:r>
          </a:p>
          <a:p>
            <a:r>
              <a:rPr lang="es-CO" dirty="0" err="1" smtClean="0"/>
              <a:t>Noshade</a:t>
            </a:r>
            <a:r>
              <a:rPr lang="es-CO" dirty="0" smtClean="0"/>
              <a:t>- </a:t>
            </a:r>
            <a:r>
              <a:rPr lang="es-CO" dirty="0" err="1" smtClean="0"/>
              <a:t>noshade</a:t>
            </a:r>
            <a:r>
              <a:rPr lang="es-CO" dirty="0" smtClean="0"/>
              <a:t>- Representa al separador con un color sólido en lugar del con relieve.</a:t>
            </a:r>
          </a:p>
          <a:p>
            <a:r>
              <a:rPr lang="es-CO" dirty="0" err="1" smtClean="0"/>
              <a:t>Size</a:t>
            </a:r>
            <a:r>
              <a:rPr lang="es-CO" dirty="0" smtClean="0"/>
              <a:t>- Pixeles- Especifica la altura del separador.</a:t>
            </a:r>
          </a:p>
          <a:p>
            <a:r>
              <a:rPr lang="es-CO" dirty="0" err="1" smtClean="0"/>
              <a:t>Width</a:t>
            </a:r>
            <a:r>
              <a:rPr lang="es-CO" dirty="0" smtClean="0"/>
              <a:t>-Longitud- Especifica la anchura del separador, el valor por defecto es de 100%</a:t>
            </a:r>
            <a:endParaRPr lang="es-ES" dirty="0"/>
          </a:p>
        </p:txBody>
      </p:sp>
    </p:spTree>
    <p:extLst>
      <p:ext uri="{BB962C8B-B14F-4D97-AF65-F5344CB8AC3E}">
        <p14:creationId xmlns:p14="http://schemas.microsoft.com/office/powerpoint/2010/main" val="3049198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106</TotalTime>
  <Words>785</Words>
  <Application>Microsoft Office PowerPoint</Application>
  <PresentationFormat>Panorámica</PresentationFormat>
  <Paragraphs>131</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Ion</vt:lpstr>
      <vt:lpstr>  ETIQUETAS HTML</vt:lpstr>
      <vt:lpstr>&lt;h1&gt;&lt;h6&gt;</vt:lpstr>
      <vt:lpstr>Atributos Estándar de la etiqueta&lt;h1&gt;&lt;h6&gt;</vt:lpstr>
      <vt:lpstr>Presentación de PowerPoint</vt:lpstr>
      <vt:lpstr>Presentación de PowerPoint</vt:lpstr>
      <vt:lpstr>Presentación de PowerPoint</vt:lpstr>
      <vt:lpstr>Etiqueta &lt;head&gt;</vt:lpstr>
      <vt:lpstr>Código de la etiqueta &lt;head&gt;</vt:lpstr>
      <vt:lpstr>Etiqueta &lt;hr&gt;</vt:lpstr>
      <vt:lpstr>Presentación de PowerPoint</vt:lpstr>
      <vt:lpstr>Código de la Etiqueta &lt;hr&gt;</vt:lpstr>
      <vt:lpstr>Presentación de PowerPoint</vt:lpstr>
      <vt:lpstr>Etiqueta HTML</vt:lpstr>
      <vt:lpstr>Código de la Etiqueta HTML</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ETIQUETAS HTML</dc:title>
  <dc:creator>karen</dc:creator>
  <cp:lastModifiedBy>karen</cp:lastModifiedBy>
  <cp:revision>11</cp:revision>
  <dcterms:created xsi:type="dcterms:W3CDTF">2016-04-16T22:23:01Z</dcterms:created>
  <dcterms:modified xsi:type="dcterms:W3CDTF">2016-04-17T00:09:55Z</dcterms:modified>
</cp:coreProperties>
</file>