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handoutMasterIdLst>
    <p:handoutMasterId r:id="rId22"/>
  </p:handoutMasterIdLst>
  <p:sldIdLst>
    <p:sldId id="538" r:id="rId2"/>
    <p:sldId id="532" r:id="rId3"/>
    <p:sldId id="544" r:id="rId4"/>
    <p:sldId id="545" r:id="rId5"/>
    <p:sldId id="546" r:id="rId6"/>
    <p:sldId id="547" r:id="rId7"/>
    <p:sldId id="548" r:id="rId8"/>
    <p:sldId id="549" r:id="rId9"/>
    <p:sldId id="550" r:id="rId10"/>
    <p:sldId id="551" r:id="rId11"/>
    <p:sldId id="552" r:id="rId12"/>
    <p:sldId id="553" r:id="rId13"/>
    <p:sldId id="554" r:id="rId14"/>
    <p:sldId id="555" r:id="rId15"/>
    <p:sldId id="556" r:id="rId16"/>
    <p:sldId id="557" r:id="rId17"/>
    <p:sldId id="558" r:id="rId18"/>
    <p:sldId id="559" r:id="rId19"/>
    <p:sldId id="531" r:id="rId20"/>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95" userDrawn="1">
          <p15:clr>
            <a:srgbClr val="A4A3A4"/>
          </p15:clr>
        </p15:guide>
        <p15:guide id="2" pos="3840" userDrawn="1">
          <p15:clr>
            <a:srgbClr val="A4A3A4"/>
          </p15:clr>
        </p15:guide>
        <p15:guide id="3" orient="horz" pos="18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4D4C"/>
    <a:srgbClr val="343433"/>
    <a:srgbClr val="FF6C00"/>
    <a:srgbClr val="38AA00"/>
    <a:srgbClr val="766363"/>
    <a:srgbClr val="FFF5EA"/>
    <a:srgbClr val="00324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55" autoAdjust="0"/>
    <p:restoredTop sz="97242"/>
  </p:normalViewPr>
  <p:slideViewPr>
    <p:cSldViewPr snapToGrid="0">
      <p:cViewPr varScale="1">
        <p:scale>
          <a:sx n="69" d="100"/>
          <a:sy n="69" d="100"/>
        </p:scale>
        <p:origin x="780" y="60"/>
      </p:cViewPr>
      <p:guideLst>
        <p:guide orient="horz" pos="595"/>
        <p:guide pos="3840"/>
        <p:guide orient="horz" pos="187"/>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97" d="100"/>
          <a:sy n="97" d="100"/>
        </p:scale>
        <p:origin x="5336"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9999AFE6-721E-1D92-FFC0-72E02DBB97B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a:extLst>
              <a:ext uri="{FF2B5EF4-FFF2-40B4-BE49-F238E27FC236}">
                <a16:creationId xmlns:a16="http://schemas.microsoft.com/office/drawing/2014/main" id="{BA598C0A-ECF9-B897-80D5-1AE7ABA3058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8369B9F-131C-2846-AB8F-CEE154B4CAEB}" type="datetimeFigureOut">
              <a:rPr lang="es-CO" smtClean="0"/>
              <a:t>5/08/2025</a:t>
            </a:fld>
            <a:endParaRPr lang="es-CO"/>
          </a:p>
        </p:txBody>
      </p:sp>
      <p:sp>
        <p:nvSpPr>
          <p:cNvPr id="4" name="Marcador de pie de página 3">
            <a:extLst>
              <a:ext uri="{FF2B5EF4-FFF2-40B4-BE49-F238E27FC236}">
                <a16:creationId xmlns:a16="http://schemas.microsoft.com/office/drawing/2014/main" id="{788F308B-0102-A0B4-9A23-E807C735E85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5" name="Marcador de número de diapositiva 4">
            <a:extLst>
              <a:ext uri="{FF2B5EF4-FFF2-40B4-BE49-F238E27FC236}">
                <a16:creationId xmlns:a16="http://schemas.microsoft.com/office/drawing/2014/main" id="{1E7CACDD-5D14-572A-2591-609B03F1682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93070F-3F68-E043-9CC3-B53B4F22454C}" type="slidenum">
              <a:rPr lang="es-CO" smtClean="0"/>
              <a:t>‹Nº›</a:t>
            </a:fld>
            <a:endParaRPr lang="es-CO"/>
          </a:p>
        </p:txBody>
      </p:sp>
    </p:spTree>
    <p:extLst>
      <p:ext uri="{BB962C8B-B14F-4D97-AF65-F5344CB8AC3E}">
        <p14:creationId xmlns:p14="http://schemas.microsoft.com/office/powerpoint/2010/main" val="34700459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60CB96-A603-FF42-AE46-F5F75F80A67B}" type="datetimeFigureOut">
              <a:rPr lang="es-CO" smtClean="0"/>
              <a:t>5/08/2025</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06C58E-460D-4A4B-B0C2-1191B9D14FCB}" type="slidenum">
              <a:rPr lang="es-CO" smtClean="0"/>
              <a:t>‹Nº›</a:t>
            </a:fld>
            <a:endParaRPr lang="es-CO"/>
          </a:p>
        </p:txBody>
      </p:sp>
    </p:spTree>
    <p:extLst>
      <p:ext uri="{BB962C8B-B14F-4D97-AF65-F5344CB8AC3E}">
        <p14:creationId xmlns:p14="http://schemas.microsoft.com/office/powerpoint/2010/main" val="1021302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95260C-E8AD-B240-9481-5B2FE14A606C}"/>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A8F4960B-AC04-294C-9B8A-B10830EF5F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89F720DD-BA8F-C443-A59E-F0EEAF843AB1}"/>
              </a:ext>
            </a:extLst>
          </p:cNvPr>
          <p:cNvSpPr>
            <a:spLocks noGrp="1"/>
          </p:cNvSpPr>
          <p:nvPr>
            <p:ph type="dt" sz="half" idx="10"/>
          </p:nvPr>
        </p:nvSpPr>
        <p:spPr/>
        <p:txBody>
          <a:bodyPr/>
          <a:lstStyle/>
          <a:p>
            <a:fld id="{BD986248-06F7-A441-A47A-264EBD310E11}" type="datetimeFigureOut">
              <a:rPr lang="es-CO" smtClean="0"/>
              <a:t>5/08/2025</a:t>
            </a:fld>
            <a:endParaRPr lang="es-CO"/>
          </a:p>
        </p:txBody>
      </p:sp>
      <p:sp>
        <p:nvSpPr>
          <p:cNvPr id="5" name="Marcador de pie de página 4">
            <a:extLst>
              <a:ext uri="{FF2B5EF4-FFF2-40B4-BE49-F238E27FC236}">
                <a16:creationId xmlns:a16="http://schemas.microsoft.com/office/drawing/2014/main" id="{F9A1676A-B50F-4048-B9A0-67475225D0C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0B408DD-191C-9940-B5DC-9B04378C876B}"/>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2379450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C07BF5-7EFA-9943-8CEE-7006AC893CB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BEFF53FB-B16B-7444-99CF-B7533C11E26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0C9133D3-834D-0942-99DE-29F15E8DC436}"/>
              </a:ext>
            </a:extLst>
          </p:cNvPr>
          <p:cNvSpPr>
            <a:spLocks noGrp="1"/>
          </p:cNvSpPr>
          <p:nvPr>
            <p:ph type="dt" sz="half" idx="10"/>
          </p:nvPr>
        </p:nvSpPr>
        <p:spPr/>
        <p:txBody>
          <a:bodyPr/>
          <a:lstStyle/>
          <a:p>
            <a:fld id="{BD986248-06F7-A441-A47A-264EBD310E11}" type="datetimeFigureOut">
              <a:rPr lang="es-CO" smtClean="0"/>
              <a:t>5/08/2025</a:t>
            </a:fld>
            <a:endParaRPr lang="es-CO"/>
          </a:p>
        </p:txBody>
      </p:sp>
      <p:sp>
        <p:nvSpPr>
          <p:cNvPr id="5" name="Marcador de pie de página 4">
            <a:extLst>
              <a:ext uri="{FF2B5EF4-FFF2-40B4-BE49-F238E27FC236}">
                <a16:creationId xmlns:a16="http://schemas.microsoft.com/office/drawing/2014/main" id="{5A5A02E1-CB07-7943-ACA2-6FF8387D32D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12BC7A9-2B5F-1841-91C8-9460E3E551A3}"/>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711478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C11DF48-6A7C-3349-8650-2AA87E5D5E6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95D61C96-3D9F-F745-A812-5EC81CEB48F4}"/>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B3F61D3C-242D-F544-9883-3EEF515CE808}"/>
              </a:ext>
            </a:extLst>
          </p:cNvPr>
          <p:cNvSpPr>
            <a:spLocks noGrp="1"/>
          </p:cNvSpPr>
          <p:nvPr>
            <p:ph type="dt" sz="half" idx="10"/>
          </p:nvPr>
        </p:nvSpPr>
        <p:spPr/>
        <p:txBody>
          <a:bodyPr/>
          <a:lstStyle/>
          <a:p>
            <a:fld id="{BD986248-06F7-A441-A47A-264EBD310E11}" type="datetimeFigureOut">
              <a:rPr lang="es-CO" smtClean="0"/>
              <a:t>5/08/2025</a:t>
            </a:fld>
            <a:endParaRPr lang="es-CO"/>
          </a:p>
        </p:txBody>
      </p:sp>
      <p:sp>
        <p:nvSpPr>
          <p:cNvPr id="5" name="Marcador de pie de página 4">
            <a:extLst>
              <a:ext uri="{FF2B5EF4-FFF2-40B4-BE49-F238E27FC236}">
                <a16:creationId xmlns:a16="http://schemas.microsoft.com/office/drawing/2014/main" id="{CCAB2518-6961-A143-A5EE-C5606EBA486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586FEAD3-1533-7A45-8011-C0C84A1DCD46}"/>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3381621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seño personalizado">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CE09D5-8681-04F4-0AD1-7206C3FF51F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8EB62C8D-42BE-8DF8-DDA7-6DDCB2389C42}"/>
              </a:ext>
            </a:extLst>
          </p:cNvPr>
          <p:cNvSpPr>
            <a:spLocks noGrp="1"/>
          </p:cNvSpPr>
          <p:nvPr>
            <p:ph type="dt" sz="half" idx="10"/>
          </p:nvPr>
        </p:nvSpPr>
        <p:spPr/>
        <p:txBody>
          <a:bodyPr/>
          <a:lstStyle/>
          <a:p>
            <a:fld id="{BD986248-06F7-A441-A47A-264EBD310E11}" type="datetimeFigureOut">
              <a:rPr lang="es-CO" smtClean="0"/>
              <a:t>5/08/2025</a:t>
            </a:fld>
            <a:endParaRPr lang="es-CO"/>
          </a:p>
        </p:txBody>
      </p:sp>
      <p:sp>
        <p:nvSpPr>
          <p:cNvPr id="4" name="Marcador de pie de página 3">
            <a:extLst>
              <a:ext uri="{FF2B5EF4-FFF2-40B4-BE49-F238E27FC236}">
                <a16:creationId xmlns:a16="http://schemas.microsoft.com/office/drawing/2014/main" id="{19F9D5C3-AD35-C818-D069-AB2D8EBBEEF8}"/>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E106A169-E84D-2DE1-E7CC-7058F9C00ADE}"/>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3145659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817F6C-CDBB-234C-B00B-255C60E5483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29743F10-0075-0F47-A0C2-0071CB2B3840}"/>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3AB4C6E2-1F45-C54F-A384-6BA60BB5E5E7}"/>
              </a:ext>
            </a:extLst>
          </p:cNvPr>
          <p:cNvSpPr>
            <a:spLocks noGrp="1"/>
          </p:cNvSpPr>
          <p:nvPr>
            <p:ph type="dt" sz="half" idx="10"/>
          </p:nvPr>
        </p:nvSpPr>
        <p:spPr/>
        <p:txBody>
          <a:bodyPr/>
          <a:lstStyle/>
          <a:p>
            <a:fld id="{BD986248-06F7-A441-A47A-264EBD310E11}" type="datetimeFigureOut">
              <a:rPr lang="es-CO" smtClean="0"/>
              <a:t>5/08/2025</a:t>
            </a:fld>
            <a:endParaRPr lang="es-CO"/>
          </a:p>
        </p:txBody>
      </p:sp>
      <p:sp>
        <p:nvSpPr>
          <p:cNvPr id="5" name="Marcador de pie de página 4">
            <a:extLst>
              <a:ext uri="{FF2B5EF4-FFF2-40B4-BE49-F238E27FC236}">
                <a16:creationId xmlns:a16="http://schemas.microsoft.com/office/drawing/2014/main" id="{EF44B0E8-9C87-6C41-96F5-6419B5000575}"/>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DD08979-815A-D443-B424-FB031F975D72}"/>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642203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4B3E04-413C-394A-94BD-6FD1D56E17F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D2E8DEAC-948A-0F4A-9098-1EA5A30BE3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BF0E9B39-9659-7747-851C-17A0C73C8B12}"/>
              </a:ext>
            </a:extLst>
          </p:cNvPr>
          <p:cNvSpPr>
            <a:spLocks noGrp="1"/>
          </p:cNvSpPr>
          <p:nvPr>
            <p:ph type="dt" sz="half" idx="10"/>
          </p:nvPr>
        </p:nvSpPr>
        <p:spPr/>
        <p:txBody>
          <a:bodyPr/>
          <a:lstStyle/>
          <a:p>
            <a:fld id="{BD986248-06F7-A441-A47A-264EBD310E11}" type="datetimeFigureOut">
              <a:rPr lang="es-CO" smtClean="0"/>
              <a:t>5/08/2025</a:t>
            </a:fld>
            <a:endParaRPr lang="es-CO"/>
          </a:p>
        </p:txBody>
      </p:sp>
      <p:sp>
        <p:nvSpPr>
          <p:cNvPr id="5" name="Marcador de pie de página 4">
            <a:extLst>
              <a:ext uri="{FF2B5EF4-FFF2-40B4-BE49-F238E27FC236}">
                <a16:creationId xmlns:a16="http://schemas.microsoft.com/office/drawing/2014/main" id="{5990AE33-28EE-274E-8E15-02A1474831B8}"/>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4EA1D99B-0619-1847-8509-03589920E86F}"/>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13037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0119BB-39AA-4B48-BB60-3EE344FF24B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58E8365F-8201-9D4B-85A4-E53E8819A86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C674364B-4945-0A4D-A279-35519E3F46DE}"/>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2868BFB1-0C38-A141-AB7B-22CD10FF3F3D}"/>
              </a:ext>
            </a:extLst>
          </p:cNvPr>
          <p:cNvSpPr>
            <a:spLocks noGrp="1"/>
          </p:cNvSpPr>
          <p:nvPr>
            <p:ph type="dt" sz="half" idx="10"/>
          </p:nvPr>
        </p:nvSpPr>
        <p:spPr/>
        <p:txBody>
          <a:bodyPr/>
          <a:lstStyle/>
          <a:p>
            <a:fld id="{BD986248-06F7-A441-A47A-264EBD310E11}" type="datetimeFigureOut">
              <a:rPr lang="es-CO" smtClean="0"/>
              <a:t>5/08/2025</a:t>
            </a:fld>
            <a:endParaRPr lang="es-CO"/>
          </a:p>
        </p:txBody>
      </p:sp>
      <p:sp>
        <p:nvSpPr>
          <p:cNvPr id="6" name="Marcador de pie de página 5">
            <a:extLst>
              <a:ext uri="{FF2B5EF4-FFF2-40B4-BE49-F238E27FC236}">
                <a16:creationId xmlns:a16="http://schemas.microsoft.com/office/drawing/2014/main" id="{9FF6516E-C104-3E4A-BC0F-DC137BD98C42}"/>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F2C08597-16B2-3B42-B59A-8815DD747357}"/>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2142547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44272C-3F8B-AF4A-82BE-E5BE9107D7B0}"/>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44B8DA00-E62A-A54E-BC50-AEBAAF2516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36E9F7D8-1A62-544F-A4E2-23A591854BA4}"/>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21895FC1-5F27-B640-81B9-33366BECB5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400D0329-F1AE-FE44-A7B4-B16B429A0C9A}"/>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5A80CE19-B065-6E4F-A207-999BBF94CA15}"/>
              </a:ext>
            </a:extLst>
          </p:cNvPr>
          <p:cNvSpPr>
            <a:spLocks noGrp="1"/>
          </p:cNvSpPr>
          <p:nvPr>
            <p:ph type="dt" sz="half" idx="10"/>
          </p:nvPr>
        </p:nvSpPr>
        <p:spPr/>
        <p:txBody>
          <a:bodyPr/>
          <a:lstStyle/>
          <a:p>
            <a:fld id="{BD986248-06F7-A441-A47A-264EBD310E11}" type="datetimeFigureOut">
              <a:rPr lang="es-CO" smtClean="0"/>
              <a:t>5/08/2025</a:t>
            </a:fld>
            <a:endParaRPr lang="es-CO"/>
          </a:p>
        </p:txBody>
      </p:sp>
      <p:sp>
        <p:nvSpPr>
          <p:cNvPr id="8" name="Marcador de pie de página 7">
            <a:extLst>
              <a:ext uri="{FF2B5EF4-FFF2-40B4-BE49-F238E27FC236}">
                <a16:creationId xmlns:a16="http://schemas.microsoft.com/office/drawing/2014/main" id="{299C46BF-4920-E443-B109-668969C5EB88}"/>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9C417FDA-D0D0-AD4C-9F49-6FFEC4BC64C3}"/>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216954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C92FB5-1F0C-DE4B-8A05-DE0792814E4F}"/>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5AF7F14C-AA7D-3049-A400-4AC6EED53745}"/>
              </a:ext>
            </a:extLst>
          </p:cNvPr>
          <p:cNvSpPr>
            <a:spLocks noGrp="1"/>
          </p:cNvSpPr>
          <p:nvPr>
            <p:ph type="dt" sz="half" idx="10"/>
          </p:nvPr>
        </p:nvSpPr>
        <p:spPr/>
        <p:txBody>
          <a:bodyPr/>
          <a:lstStyle/>
          <a:p>
            <a:fld id="{BD986248-06F7-A441-A47A-264EBD310E11}" type="datetimeFigureOut">
              <a:rPr lang="es-CO" smtClean="0"/>
              <a:t>5/08/2025</a:t>
            </a:fld>
            <a:endParaRPr lang="es-CO"/>
          </a:p>
        </p:txBody>
      </p:sp>
      <p:sp>
        <p:nvSpPr>
          <p:cNvPr id="4" name="Marcador de pie de página 3">
            <a:extLst>
              <a:ext uri="{FF2B5EF4-FFF2-40B4-BE49-F238E27FC236}">
                <a16:creationId xmlns:a16="http://schemas.microsoft.com/office/drawing/2014/main" id="{E746EF7E-3912-BF43-BEB6-49819D4EEF21}"/>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9BD767C9-209C-E54C-90E7-5176E4464B89}"/>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822851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7E92712-14E7-954C-8C23-33CD3DBD715B}"/>
              </a:ext>
            </a:extLst>
          </p:cNvPr>
          <p:cNvSpPr>
            <a:spLocks noGrp="1"/>
          </p:cNvSpPr>
          <p:nvPr>
            <p:ph type="dt" sz="half" idx="10"/>
          </p:nvPr>
        </p:nvSpPr>
        <p:spPr/>
        <p:txBody>
          <a:bodyPr/>
          <a:lstStyle/>
          <a:p>
            <a:fld id="{BD986248-06F7-A441-A47A-264EBD310E11}" type="datetimeFigureOut">
              <a:rPr lang="es-CO" smtClean="0"/>
              <a:t>5/08/2025</a:t>
            </a:fld>
            <a:endParaRPr lang="es-CO"/>
          </a:p>
        </p:txBody>
      </p:sp>
      <p:sp>
        <p:nvSpPr>
          <p:cNvPr id="3" name="Marcador de pie de página 2">
            <a:extLst>
              <a:ext uri="{FF2B5EF4-FFF2-40B4-BE49-F238E27FC236}">
                <a16:creationId xmlns:a16="http://schemas.microsoft.com/office/drawing/2014/main" id="{FD7BCE5F-F417-1247-9F26-F4B713468517}"/>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20B4FC7D-A6BA-0840-87AD-C71B1896B98D}"/>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254162072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F2BE35-F0B5-DA4A-BE9E-AACFF26FF18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8E62C38B-5384-914E-829A-352266F70B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A79E434B-6E01-8148-AB00-051DDD4020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E3E8B8D-7A8A-794B-83A8-6920142BBBD1}"/>
              </a:ext>
            </a:extLst>
          </p:cNvPr>
          <p:cNvSpPr>
            <a:spLocks noGrp="1"/>
          </p:cNvSpPr>
          <p:nvPr>
            <p:ph type="dt" sz="half" idx="10"/>
          </p:nvPr>
        </p:nvSpPr>
        <p:spPr/>
        <p:txBody>
          <a:bodyPr/>
          <a:lstStyle/>
          <a:p>
            <a:fld id="{BD986248-06F7-A441-A47A-264EBD310E11}" type="datetimeFigureOut">
              <a:rPr lang="es-CO" smtClean="0"/>
              <a:t>5/08/2025</a:t>
            </a:fld>
            <a:endParaRPr lang="es-CO"/>
          </a:p>
        </p:txBody>
      </p:sp>
      <p:sp>
        <p:nvSpPr>
          <p:cNvPr id="6" name="Marcador de pie de página 5">
            <a:extLst>
              <a:ext uri="{FF2B5EF4-FFF2-40B4-BE49-F238E27FC236}">
                <a16:creationId xmlns:a16="http://schemas.microsoft.com/office/drawing/2014/main" id="{582F34C9-1A26-0B41-8AE3-21E599CC561A}"/>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782100B2-B969-0340-BEE2-F5FE05353DFA}"/>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369714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ADFDE3-8BDA-6F45-A442-3C2913AE526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C08B3433-597C-7E43-A088-A50E443431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A20DB791-C948-D149-A74A-0C0DFCA0B4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145138C-C370-6E42-902A-0DD2F4F614AE}"/>
              </a:ext>
            </a:extLst>
          </p:cNvPr>
          <p:cNvSpPr>
            <a:spLocks noGrp="1"/>
          </p:cNvSpPr>
          <p:nvPr>
            <p:ph type="dt" sz="half" idx="10"/>
          </p:nvPr>
        </p:nvSpPr>
        <p:spPr/>
        <p:txBody>
          <a:bodyPr/>
          <a:lstStyle/>
          <a:p>
            <a:fld id="{BD986248-06F7-A441-A47A-264EBD310E11}" type="datetimeFigureOut">
              <a:rPr lang="es-CO" smtClean="0"/>
              <a:t>5/08/2025</a:t>
            </a:fld>
            <a:endParaRPr lang="es-CO"/>
          </a:p>
        </p:txBody>
      </p:sp>
      <p:sp>
        <p:nvSpPr>
          <p:cNvPr id="6" name="Marcador de pie de página 5">
            <a:extLst>
              <a:ext uri="{FF2B5EF4-FFF2-40B4-BE49-F238E27FC236}">
                <a16:creationId xmlns:a16="http://schemas.microsoft.com/office/drawing/2014/main" id="{9A61561C-CA9F-0943-8A3E-60233368C60D}"/>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67B72CA4-FB9F-FB4B-8159-119C3846C3CB}"/>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069502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6EFFBE1-33C9-1D48-A916-7535B68EC6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F778E02A-26CF-6C46-A280-67C4AA0551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6CE7CDF9-2DDE-C04D-A9B9-78F138A1C3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986248-06F7-A441-A47A-264EBD310E11}" type="datetimeFigureOut">
              <a:rPr lang="es-CO" smtClean="0"/>
              <a:t>5/08/2025</a:t>
            </a:fld>
            <a:endParaRPr lang="es-CO"/>
          </a:p>
        </p:txBody>
      </p:sp>
      <p:sp>
        <p:nvSpPr>
          <p:cNvPr id="5" name="Marcador de pie de página 4">
            <a:extLst>
              <a:ext uri="{FF2B5EF4-FFF2-40B4-BE49-F238E27FC236}">
                <a16:creationId xmlns:a16="http://schemas.microsoft.com/office/drawing/2014/main" id="{767570B4-267C-034E-B58B-04C03C9E55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5041693D-7DB1-1144-97E3-85753EC9A0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15DF6-230E-2E43-B847-68755106EC6D}" type="slidenum">
              <a:rPr lang="es-CO" smtClean="0"/>
              <a:t>‹Nº›</a:t>
            </a:fld>
            <a:endParaRPr lang="es-CO"/>
          </a:p>
        </p:txBody>
      </p:sp>
    </p:spTree>
    <p:extLst>
      <p:ext uri="{BB962C8B-B14F-4D97-AF65-F5344CB8AC3E}">
        <p14:creationId xmlns:p14="http://schemas.microsoft.com/office/powerpoint/2010/main" val="3062609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015D167A-EE62-EA02-E6F4-53710691F485}"/>
              </a:ext>
            </a:extLst>
          </p:cNvPr>
          <p:cNvSpPr txBox="1"/>
          <p:nvPr/>
        </p:nvSpPr>
        <p:spPr>
          <a:xfrm>
            <a:off x="963672" y="2551837"/>
            <a:ext cx="6453678" cy="923330"/>
          </a:xfrm>
          <a:prstGeom prst="rect">
            <a:avLst/>
          </a:prstGeom>
          <a:noFill/>
        </p:spPr>
        <p:txBody>
          <a:bodyPr wrap="square" rtlCol="0">
            <a:spAutoFit/>
          </a:bodyPr>
          <a:lstStyle/>
          <a:p>
            <a:pPr marL="0" marR="0" lvl="0" indent="0" algn="l" defTabSz="914400" rtl="0" eaLnBrk="1" fontAlgn="auto" latinLnBrk="0" hangingPunct="1">
              <a:spcBef>
                <a:spcPts val="0"/>
              </a:spcBef>
              <a:spcAft>
                <a:spcPts val="0"/>
              </a:spcAft>
              <a:buClrTx/>
              <a:buSzTx/>
              <a:buFontTx/>
              <a:buNone/>
              <a:tabLst/>
              <a:defRPr/>
            </a:pPr>
            <a:r>
              <a:rPr lang="es-ES" sz="5400" b="1" dirty="0">
                <a:solidFill>
                  <a:prstClr val="black">
                    <a:lumMod val="75000"/>
                    <a:lumOff val="25000"/>
                  </a:prstClr>
                </a:solidFill>
                <a:latin typeface="Work Sans Bold Roman" pitchFamily="2" charset="77"/>
              </a:rPr>
              <a:t>Proyecto </a:t>
            </a:r>
            <a:r>
              <a:rPr lang="es-ES" sz="5400" b="1" dirty="0" err="1">
                <a:solidFill>
                  <a:prstClr val="black">
                    <a:lumMod val="75000"/>
                    <a:lumOff val="25000"/>
                  </a:prstClr>
                </a:solidFill>
                <a:latin typeface="Work Sans Bold Roman" pitchFamily="2" charset="77"/>
              </a:rPr>
              <a:t>Game</a:t>
            </a:r>
            <a:r>
              <a:rPr lang="es-ES" sz="5400" b="1" dirty="0">
                <a:solidFill>
                  <a:prstClr val="black">
                    <a:lumMod val="75000"/>
                    <a:lumOff val="25000"/>
                  </a:prstClr>
                </a:solidFill>
                <a:latin typeface="Work Sans Bold Roman" pitchFamily="2" charset="77"/>
              </a:rPr>
              <a:t> Time</a:t>
            </a:r>
            <a:endParaRPr kumimoji="0" lang="es-ES" sz="5400" b="1" i="0" u="none" strike="noStrike" kern="1200" cap="none" spc="0" normalizeH="0" baseline="0" noProof="0" dirty="0">
              <a:ln>
                <a:noFill/>
              </a:ln>
              <a:solidFill>
                <a:prstClr val="black">
                  <a:lumMod val="75000"/>
                  <a:lumOff val="25000"/>
                </a:prstClr>
              </a:solidFill>
              <a:effectLst/>
              <a:uLnTx/>
              <a:uFillTx/>
              <a:latin typeface="Work Sans Bold Roman" pitchFamily="2" charset="77"/>
              <a:ea typeface="+mn-ea"/>
              <a:cs typeface="+mn-cs"/>
            </a:endParaRPr>
          </a:p>
        </p:txBody>
      </p:sp>
      <p:sp>
        <p:nvSpPr>
          <p:cNvPr id="3" name="CuadroTexto 2">
            <a:extLst>
              <a:ext uri="{FF2B5EF4-FFF2-40B4-BE49-F238E27FC236}">
                <a16:creationId xmlns:a16="http://schemas.microsoft.com/office/drawing/2014/main" id="{EFD7CACA-9E66-4843-F102-B6D487B72843}"/>
              </a:ext>
            </a:extLst>
          </p:cNvPr>
          <p:cNvSpPr txBox="1"/>
          <p:nvPr/>
        </p:nvSpPr>
        <p:spPr>
          <a:xfrm>
            <a:off x="6418118" y="3627235"/>
            <a:ext cx="3903518" cy="830997"/>
          </a:xfrm>
          <a:prstGeom prst="rect">
            <a:avLst/>
          </a:prstGeom>
          <a:noFill/>
        </p:spPr>
        <p:txBody>
          <a:bodyPr wrap="square" rtlCol="0">
            <a:spAutoFit/>
          </a:bodyPr>
          <a:lstStyle/>
          <a:p>
            <a:pPr algn="ctr"/>
            <a:r>
              <a:rPr lang="es-CO" sz="1600" dirty="0">
                <a:latin typeface="Work Sans Medium Roman" pitchFamily="2" charset="77"/>
              </a:rPr>
              <a:t>Brayan Estiven Fernandez Jimenez</a:t>
            </a:r>
          </a:p>
          <a:p>
            <a:pPr algn="ctr"/>
            <a:r>
              <a:rPr lang="es-CO" sz="1600" dirty="0">
                <a:latin typeface="Work Sans Medium Roman" pitchFamily="2" charset="77"/>
              </a:rPr>
              <a:t>Ficha 2894667</a:t>
            </a:r>
          </a:p>
          <a:p>
            <a:pPr algn="ctr"/>
            <a:r>
              <a:rPr lang="es-CO" sz="1600" dirty="0">
                <a:latin typeface="Work Sans Medium Roman" pitchFamily="2" charset="77"/>
              </a:rPr>
              <a:t>ADSO</a:t>
            </a:r>
          </a:p>
        </p:txBody>
      </p:sp>
    </p:spTree>
    <p:extLst>
      <p:ext uri="{BB962C8B-B14F-4D97-AF65-F5344CB8AC3E}">
        <p14:creationId xmlns:p14="http://schemas.microsoft.com/office/powerpoint/2010/main" val="3409726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AED764F-22E2-B032-7A84-122750F6D69F}"/>
            </a:ext>
          </a:extLst>
        </p:cNvPr>
        <p:cNvGrpSpPr/>
        <p:nvPr/>
      </p:nvGrpSpPr>
      <p:grpSpPr>
        <a:xfrm>
          <a:off x="0" y="0"/>
          <a:ext cx="0" cy="0"/>
          <a:chOff x="0" y="0"/>
          <a:chExt cx="0" cy="0"/>
        </a:xfrm>
      </p:grpSpPr>
      <p:sp>
        <p:nvSpPr>
          <p:cNvPr id="3" name="Título 1">
            <a:extLst>
              <a:ext uri="{FF2B5EF4-FFF2-40B4-BE49-F238E27FC236}">
                <a16:creationId xmlns:a16="http://schemas.microsoft.com/office/drawing/2014/main" id="{9CBEA9B4-FEFF-E6C8-7A48-21B1A1E167E7}"/>
              </a:ext>
            </a:extLst>
          </p:cNvPr>
          <p:cNvSpPr txBox="1">
            <a:spLocks/>
          </p:cNvSpPr>
          <p:nvPr/>
        </p:nvSpPr>
        <p:spPr>
          <a:xfrm>
            <a:off x="456236" y="416690"/>
            <a:ext cx="9815809"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s-CO" sz="3600" b="1" u="none" strike="noStrike" kern="1200" cap="none" spc="0" normalizeH="0" baseline="0" noProof="0" dirty="0">
                <a:ln>
                  <a:noFill/>
                </a:ln>
                <a:solidFill>
                  <a:prstClr val="white"/>
                </a:solidFill>
                <a:effectLst/>
                <a:uLnTx/>
                <a:uFillTx/>
                <a:latin typeface="WORK SANS BOLD ROMAN" pitchFamily="2" charset="77"/>
              </a:rPr>
              <a:t>Funcionamiento del aplicativo</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s-CO" sz="3600" b="1" u="none" strike="noStrike" kern="1200" cap="none" spc="0" normalizeH="0" baseline="0" noProof="0" dirty="0">
              <a:ln>
                <a:noFill/>
              </a:ln>
              <a:solidFill>
                <a:prstClr val="white"/>
              </a:solidFill>
              <a:effectLst/>
              <a:uLnTx/>
              <a:uFillTx/>
              <a:latin typeface="WORK SANS BOLD ROMAN" pitchFamily="2" charset="77"/>
            </a:endParaRPr>
          </a:p>
        </p:txBody>
      </p:sp>
      <p:sp>
        <p:nvSpPr>
          <p:cNvPr id="4" name="CuadroTexto 3">
            <a:extLst>
              <a:ext uri="{FF2B5EF4-FFF2-40B4-BE49-F238E27FC236}">
                <a16:creationId xmlns:a16="http://schemas.microsoft.com/office/drawing/2014/main" id="{51F2379A-52B4-95C3-6C73-EA6122755906}"/>
              </a:ext>
            </a:extLst>
          </p:cNvPr>
          <p:cNvSpPr txBox="1"/>
          <p:nvPr/>
        </p:nvSpPr>
        <p:spPr>
          <a:xfrm>
            <a:off x="1530445" y="1720840"/>
            <a:ext cx="9131109" cy="3416320"/>
          </a:xfrm>
          <a:prstGeom prst="rect">
            <a:avLst/>
          </a:prstGeom>
          <a:noFill/>
        </p:spPr>
        <p:txBody>
          <a:bodyPr wrap="square" rtlCol="0">
            <a:spAutoFit/>
          </a:bodyPr>
          <a:lstStyle/>
          <a:p>
            <a:r>
              <a:rPr lang="es-CO" sz="2400" b="1" dirty="0"/>
              <a:t>LOGIN:</a:t>
            </a:r>
            <a:br>
              <a:rPr lang="es-CO" sz="2400" dirty="0"/>
            </a:br>
            <a:r>
              <a:rPr lang="es-CO" sz="2400" dirty="0"/>
              <a:t>Esta es la vista inicial del aplicativo. En ella, el usuario puede acceder al sistema ingresando su correo electrónico y contraseña previamente registrados.</a:t>
            </a:r>
          </a:p>
          <a:p>
            <a:pPr marL="342900" lvl="0" indent="-342900">
              <a:buFont typeface="Arial" panose="020B0604020202020204" pitchFamily="34" charset="0"/>
              <a:buChar char="•"/>
            </a:pPr>
            <a:r>
              <a:rPr lang="es-CO" sz="2400" b="1" dirty="0"/>
              <a:t>Botón "Ingresar": </a:t>
            </a:r>
            <a:r>
              <a:rPr lang="es-CO" sz="2400" dirty="0"/>
              <a:t>Permite al usuario acceder al aplicativo. Si las credenciales ingresadas son incorrectas, se mostrará un mensaje de error indicando el problema.</a:t>
            </a:r>
          </a:p>
          <a:p>
            <a:pPr marL="342900" lvl="0" indent="-342900">
              <a:buFont typeface="Arial" panose="020B0604020202020204" pitchFamily="34" charset="0"/>
              <a:buChar char="•"/>
            </a:pPr>
            <a:r>
              <a:rPr lang="es-CO" sz="2400" b="1" dirty="0"/>
              <a:t>Botón "Registrarse": </a:t>
            </a:r>
            <a:r>
              <a:rPr lang="es-CO" sz="2400" dirty="0"/>
              <a:t>Redirige al usuario a la vista de registro, donde podrá crear una nueva cuenta en el sistema.</a:t>
            </a:r>
          </a:p>
        </p:txBody>
      </p:sp>
    </p:spTree>
    <p:extLst>
      <p:ext uri="{BB962C8B-B14F-4D97-AF65-F5344CB8AC3E}">
        <p14:creationId xmlns:p14="http://schemas.microsoft.com/office/powerpoint/2010/main" val="1854168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95DB60D4-E91A-BA66-A68F-207A942439AF}"/>
            </a:ext>
          </a:extLst>
        </p:cNvPr>
        <p:cNvGrpSpPr/>
        <p:nvPr/>
      </p:nvGrpSpPr>
      <p:grpSpPr>
        <a:xfrm>
          <a:off x="0" y="0"/>
          <a:ext cx="0" cy="0"/>
          <a:chOff x="0" y="0"/>
          <a:chExt cx="0" cy="0"/>
        </a:xfrm>
      </p:grpSpPr>
      <p:sp>
        <p:nvSpPr>
          <p:cNvPr id="3" name="Título 1">
            <a:extLst>
              <a:ext uri="{FF2B5EF4-FFF2-40B4-BE49-F238E27FC236}">
                <a16:creationId xmlns:a16="http://schemas.microsoft.com/office/drawing/2014/main" id="{F8181D4C-18B5-811F-77EA-244B02A1F687}"/>
              </a:ext>
            </a:extLst>
          </p:cNvPr>
          <p:cNvSpPr txBox="1">
            <a:spLocks/>
          </p:cNvSpPr>
          <p:nvPr/>
        </p:nvSpPr>
        <p:spPr>
          <a:xfrm>
            <a:off x="456236" y="416690"/>
            <a:ext cx="9815809"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s-CO" sz="3600" b="1" u="none" strike="noStrike" kern="1200" cap="none" spc="0" normalizeH="0" baseline="0" noProof="0" dirty="0">
                <a:ln>
                  <a:noFill/>
                </a:ln>
                <a:solidFill>
                  <a:prstClr val="white"/>
                </a:solidFill>
                <a:effectLst/>
                <a:uLnTx/>
                <a:uFillTx/>
                <a:latin typeface="WORK SANS BOLD ROMAN" pitchFamily="2" charset="77"/>
              </a:rPr>
              <a:t>Funcionamiento del aplicativo</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s-CO" sz="3600" b="1" u="none" strike="noStrike" kern="1200" cap="none" spc="0" normalizeH="0" baseline="0" noProof="0" dirty="0">
              <a:ln>
                <a:noFill/>
              </a:ln>
              <a:solidFill>
                <a:prstClr val="white"/>
              </a:solidFill>
              <a:effectLst/>
              <a:uLnTx/>
              <a:uFillTx/>
              <a:latin typeface="WORK SANS BOLD ROMAN" pitchFamily="2" charset="77"/>
            </a:endParaRPr>
          </a:p>
        </p:txBody>
      </p:sp>
      <p:sp>
        <p:nvSpPr>
          <p:cNvPr id="4" name="CuadroTexto 3">
            <a:extLst>
              <a:ext uri="{FF2B5EF4-FFF2-40B4-BE49-F238E27FC236}">
                <a16:creationId xmlns:a16="http://schemas.microsoft.com/office/drawing/2014/main" id="{B889B966-C200-C199-30EA-881ECDE1DE5B}"/>
              </a:ext>
            </a:extLst>
          </p:cNvPr>
          <p:cNvSpPr txBox="1"/>
          <p:nvPr/>
        </p:nvSpPr>
        <p:spPr>
          <a:xfrm>
            <a:off x="1530445" y="1351508"/>
            <a:ext cx="9131109" cy="4154984"/>
          </a:xfrm>
          <a:prstGeom prst="rect">
            <a:avLst/>
          </a:prstGeom>
          <a:noFill/>
        </p:spPr>
        <p:txBody>
          <a:bodyPr wrap="square" rtlCol="0">
            <a:spAutoFit/>
          </a:bodyPr>
          <a:lstStyle/>
          <a:p>
            <a:r>
              <a:rPr lang="es-CO" sz="2400" b="1" dirty="0"/>
              <a:t>REGISTRO:</a:t>
            </a:r>
            <a:br>
              <a:rPr lang="es-CO" sz="2400" dirty="0"/>
            </a:br>
            <a:r>
              <a:rPr lang="es-CO" sz="2400" dirty="0"/>
              <a:t>En esta vista se presenta un formulario en el cual el usuario debe ingresar sus datos personales para crear una cuenta en el sistema. Todas las cuentas creadas desde este apartado serán registradas con el rol de usuario.</a:t>
            </a:r>
          </a:p>
          <a:p>
            <a:pPr marL="342900" lvl="0" indent="-342900">
              <a:buFont typeface="Arial" panose="020B0604020202020204" pitchFamily="34" charset="0"/>
              <a:buChar char="•"/>
            </a:pPr>
            <a:r>
              <a:rPr lang="es-CO" sz="2400" b="1" dirty="0"/>
              <a:t>Formulario</a:t>
            </a:r>
            <a:r>
              <a:rPr lang="es-CO" sz="2400" dirty="0"/>
              <a:t>: Espacio donde el usuario debe ingresar sus datos personales requeridos para el registro.</a:t>
            </a:r>
          </a:p>
          <a:p>
            <a:pPr marL="342900" lvl="0" indent="-342900">
              <a:buFont typeface="Arial" panose="020B0604020202020204" pitchFamily="34" charset="0"/>
              <a:buChar char="•"/>
            </a:pPr>
            <a:r>
              <a:rPr lang="es-CO" sz="2400" b="1" dirty="0"/>
              <a:t>Botón "Registrar": </a:t>
            </a:r>
            <a:r>
              <a:rPr lang="es-CO" sz="2400" dirty="0"/>
              <a:t>Al hacer clic en este botón, se intentará crear una cuenta en el sistema. Si los datos ingresados son válidos, el registro será exitoso; en caso contrario, se mostrará un mensaje indicando el error.</a:t>
            </a:r>
          </a:p>
        </p:txBody>
      </p:sp>
    </p:spTree>
    <p:extLst>
      <p:ext uri="{BB962C8B-B14F-4D97-AF65-F5344CB8AC3E}">
        <p14:creationId xmlns:p14="http://schemas.microsoft.com/office/powerpoint/2010/main" val="2398584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738957F0-2005-6CF4-47B6-35B3D020AA77}"/>
            </a:ext>
          </a:extLst>
        </p:cNvPr>
        <p:cNvGrpSpPr/>
        <p:nvPr/>
      </p:nvGrpSpPr>
      <p:grpSpPr>
        <a:xfrm>
          <a:off x="0" y="0"/>
          <a:ext cx="0" cy="0"/>
          <a:chOff x="0" y="0"/>
          <a:chExt cx="0" cy="0"/>
        </a:xfrm>
      </p:grpSpPr>
      <p:sp>
        <p:nvSpPr>
          <p:cNvPr id="3" name="Título 1">
            <a:extLst>
              <a:ext uri="{FF2B5EF4-FFF2-40B4-BE49-F238E27FC236}">
                <a16:creationId xmlns:a16="http://schemas.microsoft.com/office/drawing/2014/main" id="{31664E92-A599-08D2-4ED0-558CC6271B0D}"/>
              </a:ext>
            </a:extLst>
          </p:cNvPr>
          <p:cNvSpPr txBox="1">
            <a:spLocks/>
          </p:cNvSpPr>
          <p:nvPr/>
        </p:nvSpPr>
        <p:spPr>
          <a:xfrm>
            <a:off x="456236" y="416690"/>
            <a:ext cx="9815809"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s-CO" sz="3600" b="1" u="none" strike="noStrike" kern="1200" cap="none" spc="0" normalizeH="0" baseline="0" noProof="0" dirty="0">
                <a:ln>
                  <a:noFill/>
                </a:ln>
                <a:solidFill>
                  <a:prstClr val="white"/>
                </a:solidFill>
                <a:effectLst/>
                <a:uLnTx/>
                <a:uFillTx/>
                <a:latin typeface="WORK SANS BOLD ROMAN" pitchFamily="2" charset="77"/>
              </a:rPr>
              <a:t>Funcionamiento del aplicativo</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s-CO" sz="3600" b="1" u="none" strike="noStrike" kern="1200" cap="none" spc="0" normalizeH="0" baseline="0" noProof="0" dirty="0">
              <a:ln>
                <a:noFill/>
              </a:ln>
              <a:solidFill>
                <a:prstClr val="white"/>
              </a:solidFill>
              <a:effectLst/>
              <a:uLnTx/>
              <a:uFillTx/>
              <a:latin typeface="WORK SANS BOLD ROMAN" pitchFamily="2" charset="77"/>
            </a:endParaRPr>
          </a:p>
        </p:txBody>
      </p:sp>
      <p:sp>
        <p:nvSpPr>
          <p:cNvPr id="4" name="CuadroTexto 3">
            <a:extLst>
              <a:ext uri="{FF2B5EF4-FFF2-40B4-BE49-F238E27FC236}">
                <a16:creationId xmlns:a16="http://schemas.microsoft.com/office/drawing/2014/main" id="{EB22A538-3C01-26B2-9E24-289A8DE6FA7B}"/>
              </a:ext>
            </a:extLst>
          </p:cNvPr>
          <p:cNvSpPr txBox="1"/>
          <p:nvPr/>
        </p:nvSpPr>
        <p:spPr>
          <a:xfrm>
            <a:off x="1277841" y="1587035"/>
            <a:ext cx="9636318" cy="5170646"/>
          </a:xfrm>
          <a:prstGeom prst="rect">
            <a:avLst/>
          </a:prstGeom>
          <a:noFill/>
        </p:spPr>
        <p:txBody>
          <a:bodyPr wrap="square" rtlCol="0">
            <a:spAutoFit/>
          </a:bodyPr>
          <a:lstStyle/>
          <a:p>
            <a:r>
              <a:rPr lang="es-CO" sz="2400" b="1" dirty="0"/>
              <a:t>RESERVAS</a:t>
            </a:r>
            <a:r>
              <a:rPr lang="es-CO" sz="2400" dirty="0"/>
              <a:t>:</a:t>
            </a:r>
            <a:br>
              <a:rPr lang="es-CO" sz="2400" dirty="0"/>
            </a:br>
            <a:r>
              <a:rPr lang="es-CO" sz="2400" dirty="0"/>
              <a:t>En esta vista se muestran todas las reservas que se encuentren en estado pendiente, en proceso o terminada, si el usuario tiene rol de administrador podrá ver todas las reservas del sistema, de lo contrario solo podrá visualizar aquellas que le pertenezcan. Las reservas se mostraran en un color diferente dependiendo de su estado.</a:t>
            </a:r>
          </a:p>
          <a:p>
            <a:pPr marL="285750" indent="-285750">
              <a:buFont typeface="Arial" panose="020B0604020202020204" pitchFamily="34" charset="0"/>
              <a:buChar char="•"/>
            </a:pPr>
            <a:r>
              <a:rPr lang="es-CO" sz="2400" b="1" dirty="0" err="1"/>
              <a:t>Sidebar</a:t>
            </a:r>
            <a:r>
              <a:rPr lang="es-CO" sz="2400" dirty="0"/>
              <a:t>: Menú lateral con las diferentes vistas accesibles para el usuario.</a:t>
            </a:r>
          </a:p>
          <a:p>
            <a:pPr marL="285750" indent="-285750">
              <a:buFont typeface="Arial" panose="020B0604020202020204" pitchFamily="34" charset="0"/>
              <a:buChar char="•"/>
            </a:pPr>
            <a:r>
              <a:rPr lang="es-CO" sz="2400" b="1" dirty="0"/>
              <a:t>Botón "Nueva Reserva": </a:t>
            </a:r>
            <a:r>
              <a:rPr lang="es-CO" sz="2400" dirty="0"/>
              <a:t>Redirige al usuario a una ventana donde se listan todas las consolas disponibles. Allí, el usuario deberá seleccionar la consola que desea reservar, elegir el horario y confirmar la reserva. El usuario con rol de administrador podrá realizar reservas para cualquier usuario registrado, de lo contrario solo podrá realizar reservas para si mismo.</a:t>
            </a:r>
            <a:endParaRPr lang="es-CO" dirty="0"/>
          </a:p>
          <a:p>
            <a:endParaRPr lang="es-CO" dirty="0"/>
          </a:p>
        </p:txBody>
      </p:sp>
    </p:spTree>
    <p:extLst>
      <p:ext uri="{BB962C8B-B14F-4D97-AF65-F5344CB8AC3E}">
        <p14:creationId xmlns:p14="http://schemas.microsoft.com/office/powerpoint/2010/main" val="966292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3B51616C-6170-B777-7780-B46674635171}"/>
            </a:ext>
          </a:extLst>
        </p:cNvPr>
        <p:cNvGrpSpPr/>
        <p:nvPr/>
      </p:nvGrpSpPr>
      <p:grpSpPr>
        <a:xfrm>
          <a:off x="0" y="0"/>
          <a:ext cx="0" cy="0"/>
          <a:chOff x="0" y="0"/>
          <a:chExt cx="0" cy="0"/>
        </a:xfrm>
      </p:grpSpPr>
      <p:sp>
        <p:nvSpPr>
          <p:cNvPr id="3" name="Título 1">
            <a:extLst>
              <a:ext uri="{FF2B5EF4-FFF2-40B4-BE49-F238E27FC236}">
                <a16:creationId xmlns:a16="http://schemas.microsoft.com/office/drawing/2014/main" id="{CBEF9C38-737F-1F60-BA3F-1084F43E7C4C}"/>
              </a:ext>
            </a:extLst>
          </p:cNvPr>
          <p:cNvSpPr txBox="1">
            <a:spLocks/>
          </p:cNvSpPr>
          <p:nvPr/>
        </p:nvSpPr>
        <p:spPr>
          <a:xfrm>
            <a:off x="456236" y="416690"/>
            <a:ext cx="9815809"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s-CO" sz="3600" b="1" u="none" strike="noStrike" kern="1200" cap="none" spc="0" normalizeH="0" baseline="0" noProof="0" dirty="0">
                <a:ln>
                  <a:noFill/>
                </a:ln>
                <a:solidFill>
                  <a:prstClr val="white"/>
                </a:solidFill>
                <a:effectLst/>
                <a:uLnTx/>
                <a:uFillTx/>
                <a:latin typeface="WORK SANS BOLD ROMAN" pitchFamily="2" charset="77"/>
              </a:rPr>
              <a:t>Funcionamiento del aplicativo</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s-CO" sz="3600" b="1" u="none" strike="noStrike" kern="1200" cap="none" spc="0" normalizeH="0" baseline="0" noProof="0" dirty="0">
              <a:ln>
                <a:noFill/>
              </a:ln>
              <a:solidFill>
                <a:prstClr val="white"/>
              </a:solidFill>
              <a:effectLst/>
              <a:uLnTx/>
              <a:uFillTx/>
              <a:latin typeface="WORK SANS BOLD ROMAN" pitchFamily="2" charset="77"/>
            </a:endParaRPr>
          </a:p>
        </p:txBody>
      </p:sp>
      <p:sp>
        <p:nvSpPr>
          <p:cNvPr id="4" name="CuadroTexto 3">
            <a:extLst>
              <a:ext uri="{FF2B5EF4-FFF2-40B4-BE49-F238E27FC236}">
                <a16:creationId xmlns:a16="http://schemas.microsoft.com/office/drawing/2014/main" id="{6AF9B299-0321-DA7A-12B9-5597307A8E71}"/>
              </a:ext>
            </a:extLst>
          </p:cNvPr>
          <p:cNvSpPr txBox="1"/>
          <p:nvPr/>
        </p:nvSpPr>
        <p:spPr>
          <a:xfrm>
            <a:off x="1277841" y="1951672"/>
            <a:ext cx="9636318" cy="2954655"/>
          </a:xfrm>
          <a:prstGeom prst="rect">
            <a:avLst/>
          </a:prstGeom>
          <a:noFill/>
        </p:spPr>
        <p:txBody>
          <a:bodyPr wrap="square" rtlCol="0">
            <a:spAutoFit/>
          </a:bodyPr>
          <a:lstStyle/>
          <a:p>
            <a:pPr marL="342900" lvl="0" indent="-342900">
              <a:buFont typeface="Arial" panose="020B0604020202020204" pitchFamily="34" charset="0"/>
              <a:buChar char="•"/>
            </a:pPr>
            <a:r>
              <a:rPr lang="es-CO" sz="2400" b="1" dirty="0"/>
              <a:t>Buscador:</a:t>
            </a:r>
            <a:r>
              <a:rPr lang="es-CO" sz="2400" dirty="0"/>
              <a:t> Permite al administrador ingresar el número de documento de un usuario y ver todas sus reservas (en estado pendiente, en proceso o terminada).</a:t>
            </a:r>
          </a:p>
          <a:p>
            <a:pPr marL="342900" indent="-342900">
              <a:buFont typeface="Arial" panose="020B0604020202020204" pitchFamily="34" charset="0"/>
              <a:buChar char="•"/>
            </a:pPr>
            <a:r>
              <a:rPr lang="es-CO" sz="2400" b="1" dirty="0"/>
              <a:t>Botón "</a:t>
            </a:r>
            <a:r>
              <a:rPr lang="es-CO" sz="2400" b="1" dirty="0" err="1"/>
              <a:t>Info</a:t>
            </a:r>
            <a:r>
              <a:rPr lang="es-CO" sz="2400" b="1" dirty="0"/>
              <a:t>": </a:t>
            </a:r>
            <a:r>
              <a:rPr lang="es-CO" sz="2400" dirty="0"/>
              <a:t>Redirige a la información detallada de la reserva.</a:t>
            </a:r>
            <a:br>
              <a:rPr lang="es-CO" sz="2400" dirty="0"/>
            </a:br>
            <a:r>
              <a:rPr lang="es-CO" sz="2400" dirty="0"/>
              <a:t>Desde allí se pueden agregar productos consumidos y cobrar la reserva.</a:t>
            </a:r>
          </a:p>
          <a:p>
            <a:pPr marL="342900" indent="-342900">
              <a:buFont typeface="Arial" panose="020B0604020202020204" pitchFamily="34" charset="0"/>
              <a:buChar char="•"/>
            </a:pPr>
            <a:r>
              <a:rPr lang="es-CO" sz="2400" b="1" dirty="0"/>
              <a:t>Botón "Cancelar": </a:t>
            </a:r>
            <a:r>
              <a:rPr lang="es-CO" sz="2400" dirty="0"/>
              <a:t>Permite cancelar la reserva, siempre y cuando se haga con al menos una hora de anticipación antes de la hora de inicio.</a:t>
            </a:r>
          </a:p>
          <a:p>
            <a:endParaRPr lang="es-CO" dirty="0"/>
          </a:p>
        </p:txBody>
      </p:sp>
    </p:spTree>
    <p:extLst>
      <p:ext uri="{BB962C8B-B14F-4D97-AF65-F5344CB8AC3E}">
        <p14:creationId xmlns:p14="http://schemas.microsoft.com/office/powerpoint/2010/main" val="22403684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56D9CBB6-45C8-DB6F-1AAE-AFA87167F3FE}"/>
            </a:ext>
          </a:extLst>
        </p:cNvPr>
        <p:cNvGrpSpPr/>
        <p:nvPr/>
      </p:nvGrpSpPr>
      <p:grpSpPr>
        <a:xfrm>
          <a:off x="0" y="0"/>
          <a:ext cx="0" cy="0"/>
          <a:chOff x="0" y="0"/>
          <a:chExt cx="0" cy="0"/>
        </a:xfrm>
      </p:grpSpPr>
      <p:sp>
        <p:nvSpPr>
          <p:cNvPr id="3" name="Título 1">
            <a:extLst>
              <a:ext uri="{FF2B5EF4-FFF2-40B4-BE49-F238E27FC236}">
                <a16:creationId xmlns:a16="http://schemas.microsoft.com/office/drawing/2014/main" id="{150C2341-6DAB-5E46-EA84-61AC1AD3D5F5}"/>
              </a:ext>
            </a:extLst>
          </p:cNvPr>
          <p:cNvSpPr txBox="1">
            <a:spLocks/>
          </p:cNvSpPr>
          <p:nvPr/>
        </p:nvSpPr>
        <p:spPr>
          <a:xfrm>
            <a:off x="456236" y="416690"/>
            <a:ext cx="9815809"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s-CO" sz="3600" b="1" u="none" strike="noStrike" kern="1200" cap="none" spc="0" normalizeH="0" baseline="0" noProof="0" dirty="0">
                <a:ln>
                  <a:noFill/>
                </a:ln>
                <a:solidFill>
                  <a:prstClr val="white"/>
                </a:solidFill>
                <a:effectLst/>
                <a:uLnTx/>
                <a:uFillTx/>
                <a:latin typeface="WORK SANS BOLD ROMAN" pitchFamily="2" charset="77"/>
              </a:rPr>
              <a:t>Funcionamiento del aplicativo</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s-CO" sz="3600" b="1" u="none" strike="noStrike" kern="1200" cap="none" spc="0" normalizeH="0" baseline="0" noProof="0" dirty="0">
              <a:ln>
                <a:noFill/>
              </a:ln>
              <a:solidFill>
                <a:prstClr val="white"/>
              </a:solidFill>
              <a:effectLst/>
              <a:uLnTx/>
              <a:uFillTx/>
              <a:latin typeface="WORK SANS BOLD ROMAN" pitchFamily="2" charset="77"/>
            </a:endParaRPr>
          </a:p>
        </p:txBody>
      </p:sp>
      <p:sp>
        <p:nvSpPr>
          <p:cNvPr id="4" name="CuadroTexto 3">
            <a:extLst>
              <a:ext uri="{FF2B5EF4-FFF2-40B4-BE49-F238E27FC236}">
                <a16:creationId xmlns:a16="http://schemas.microsoft.com/office/drawing/2014/main" id="{308165F6-CF1E-B5B8-C868-B7B2210F95AA}"/>
              </a:ext>
            </a:extLst>
          </p:cNvPr>
          <p:cNvSpPr txBox="1"/>
          <p:nvPr/>
        </p:nvSpPr>
        <p:spPr>
          <a:xfrm>
            <a:off x="456236" y="1587035"/>
            <a:ext cx="11209291" cy="5170646"/>
          </a:xfrm>
          <a:prstGeom prst="rect">
            <a:avLst/>
          </a:prstGeom>
          <a:noFill/>
        </p:spPr>
        <p:txBody>
          <a:bodyPr wrap="square" rtlCol="0">
            <a:spAutoFit/>
          </a:bodyPr>
          <a:lstStyle/>
          <a:p>
            <a:r>
              <a:rPr lang="es-CO" sz="2400" b="1" dirty="0"/>
              <a:t>PRODUCTOS</a:t>
            </a:r>
            <a:r>
              <a:rPr lang="es-CO" sz="2400" dirty="0"/>
              <a:t>:</a:t>
            </a:r>
            <a:br>
              <a:rPr lang="es-CO" sz="2400" dirty="0"/>
            </a:br>
            <a:r>
              <a:rPr lang="es-CO" sz="2400" dirty="0"/>
              <a:t>Aquí se mostrarán unas </a:t>
            </a:r>
            <a:r>
              <a:rPr lang="es-CO" sz="2400" dirty="0" err="1"/>
              <a:t>cards</a:t>
            </a:r>
            <a:r>
              <a:rPr lang="es-CO" sz="2400" dirty="0"/>
              <a:t> con la información del producto. El administrador podrá eliminar, editar o crear un producto, mientras que el usuario únicamente podrá visualizar los productos que ya se encuentran registrados.</a:t>
            </a:r>
          </a:p>
          <a:p>
            <a:pPr marL="342900" lvl="0" indent="-342900">
              <a:buFont typeface="Arial" panose="020B0604020202020204" pitchFamily="34" charset="0"/>
              <a:buChar char="•"/>
            </a:pPr>
            <a:r>
              <a:rPr lang="es-CO" sz="2400" b="1" dirty="0"/>
              <a:t>Botón Nuevo Producto:</a:t>
            </a:r>
            <a:r>
              <a:rPr lang="es-CO" sz="2400" dirty="0"/>
              <a:t> Este botón redirigirá al administrador a una vista en la cual se encuentra un formulario. Aquí se pedirá que se ingrese toda la información necesaria del producto para crear uno nuevo.</a:t>
            </a:r>
          </a:p>
          <a:p>
            <a:pPr marL="342900" lvl="0" indent="-342900">
              <a:buFont typeface="Arial" panose="020B0604020202020204" pitchFamily="34" charset="0"/>
              <a:buChar char="•"/>
            </a:pPr>
            <a:r>
              <a:rPr lang="es-CO" sz="2400" b="1" dirty="0"/>
              <a:t>Botón Editar Producto:</a:t>
            </a:r>
            <a:r>
              <a:rPr lang="es-CO" sz="2400" dirty="0"/>
              <a:t> Este botón redirigirá al usuario a una ventana en la cual se encuentra un formulario con la información previamente registrada del producto. Aquí el usuario podrá modificar esa información del producto a su gusto.</a:t>
            </a:r>
          </a:p>
          <a:p>
            <a:pPr marL="342900" lvl="0" indent="-342900">
              <a:buFont typeface="Arial" panose="020B0604020202020204" pitchFamily="34" charset="0"/>
              <a:buChar char="•"/>
            </a:pPr>
            <a:r>
              <a:rPr lang="es-CO" sz="2400" b="1" dirty="0"/>
              <a:t>Botón Eliminar Producto:</a:t>
            </a:r>
            <a:r>
              <a:rPr lang="es-CO" sz="2400" dirty="0"/>
              <a:t> Al hacer clic en este botón se mostrará un mensaje de confirmación al usuario preguntando si realmente desea eliminar el producto. En caso de que el usuario sí lo desee, el producto se eliminará.</a:t>
            </a:r>
          </a:p>
          <a:p>
            <a:endParaRPr lang="es-CO" dirty="0"/>
          </a:p>
        </p:txBody>
      </p:sp>
    </p:spTree>
    <p:extLst>
      <p:ext uri="{BB962C8B-B14F-4D97-AF65-F5344CB8AC3E}">
        <p14:creationId xmlns:p14="http://schemas.microsoft.com/office/powerpoint/2010/main" val="27353756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1A009607-1817-EA12-0A2E-CB029FBBAA87}"/>
            </a:ext>
          </a:extLst>
        </p:cNvPr>
        <p:cNvGrpSpPr/>
        <p:nvPr/>
      </p:nvGrpSpPr>
      <p:grpSpPr>
        <a:xfrm>
          <a:off x="0" y="0"/>
          <a:ext cx="0" cy="0"/>
          <a:chOff x="0" y="0"/>
          <a:chExt cx="0" cy="0"/>
        </a:xfrm>
      </p:grpSpPr>
      <p:sp>
        <p:nvSpPr>
          <p:cNvPr id="3" name="Título 1">
            <a:extLst>
              <a:ext uri="{FF2B5EF4-FFF2-40B4-BE49-F238E27FC236}">
                <a16:creationId xmlns:a16="http://schemas.microsoft.com/office/drawing/2014/main" id="{047EEA27-9DD9-E7AC-FB07-261CC5274408}"/>
              </a:ext>
            </a:extLst>
          </p:cNvPr>
          <p:cNvSpPr txBox="1">
            <a:spLocks/>
          </p:cNvSpPr>
          <p:nvPr/>
        </p:nvSpPr>
        <p:spPr>
          <a:xfrm>
            <a:off x="456236" y="416690"/>
            <a:ext cx="9815809"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s-CO" sz="3600" b="1" u="none" strike="noStrike" kern="1200" cap="none" spc="0" normalizeH="0" baseline="0" noProof="0" dirty="0">
                <a:ln>
                  <a:noFill/>
                </a:ln>
                <a:solidFill>
                  <a:prstClr val="white"/>
                </a:solidFill>
                <a:effectLst/>
                <a:uLnTx/>
                <a:uFillTx/>
                <a:latin typeface="WORK SANS BOLD ROMAN" pitchFamily="2" charset="77"/>
              </a:rPr>
              <a:t>Funcionamiento del aplicativo</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s-CO" sz="3600" b="1" u="none" strike="noStrike" kern="1200" cap="none" spc="0" normalizeH="0" baseline="0" noProof="0" dirty="0">
              <a:ln>
                <a:noFill/>
              </a:ln>
              <a:solidFill>
                <a:prstClr val="white"/>
              </a:solidFill>
              <a:effectLst/>
              <a:uLnTx/>
              <a:uFillTx/>
              <a:latin typeface="WORK SANS BOLD ROMAN" pitchFamily="2" charset="77"/>
            </a:endParaRPr>
          </a:p>
        </p:txBody>
      </p:sp>
      <p:sp>
        <p:nvSpPr>
          <p:cNvPr id="4" name="CuadroTexto 3">
            <a:extLst>
              <a:ext uri="{FF2B5EF4-FFF2-40B4-BE49-F238E27FC236}">
                <a16:creationId xmlns:a16="http://schemas.microsoft.com/office/drawing/2014/main" id="{3C4A816A-521F-30C5-61A9-B26F7568C298}"/>
              </a:ext>
            </a:extLst>
          </p:cNvPr>
          <p:cNvSpPr txBox="1"/>
          <p:nvPr/>
        </p:nvSpPr>
        <p:spPr>
          <a:xfrm>
            <a:off x="1277841" y="1587035"/>
            <a:ext cx="9636318" cy="4801314"/>
          </a:xfrm>
          <a:prstGeom prst="rect">
            <a:avLst/>
          </a:prstGeom>
          <a:noFill/>
        </p:spPr>
        <p:txBody>
          <a:bodyPr wrap="square" rtlCol="0">
            <a:spAutoFit/>
          </a:bodyPr>
          <a:lstStyle/>
          <a:p>
            <a:r>
              <a:rPr lang="es-CO" sz="2400" b="1" dirty="0"/>
              <a:t>CONSOLAS:</a:t>
            </a:r>
            <a:br>
              <a:rPr lang="es-CO" sz="2400" dirty="0"/>
            </a:br>
            <a:r>
              <a:rPr lang="es-CO" sz="2400" dirty="0"/>
              <a:t>Aquí se mostrarán unas </a:t>
            </a:r>
            <a:r>
              <a:rPr lang="es-CO" sz="2400" dirty="0" err="1"/>
              <a:t>cards</a:t>
            </a:r>
            <a:r>
              <a:rPr lang="es-CO" sz="2400" dirty="0"/>
              <a:t> con la información correspondiente a cada una de las consolas registradas. El usuario únicamente podrá visualizar las consolas registradas, mientras que el administrador podrá eliminar, crear o editar consolas.</a:t>
            </a:r>
          </a:p>
          <a:p>
            <a:pPr marL="342900" lvl="0" indent="-342900">
              <a:buFont typeface="Arial" panose="020B0604020202020204" pitchFamily="34" charset="0"/>
              <a:buChar char="•"/>
            </a:pPr>
            <a:r>
              <a:rPr lang="es-CO" sz="2400" b="1" dirty="0"/>
              <a:t>Botón Nueva Consola:</a:t>
            </a:r>
            <a:r>
              <a:rPr lang="es-CO" sz="2400" dirty="0"/>
              <a:t> Este botón redirigirá al administrador a un formulario en el cual se pedirá que se ingrese toda la información necesaria para la creación de una nueva consola.</a:t>
            </a:r>
          </a:p>
          <a:p>
            <a:pPr marL="342900" lvl="0" indent="-342900">
              <a:buFont typeface="Arial" panose="020B0604020202020204" pitchFamily="34" charset="0"/>
              <a:buChar char="•"/>
            </a:pPr>
            <a:r>
              <a:rPr lang="es-CO" sz="2400" b="1" dirty="0"/>
              <a:t>Botón Tipos:</a:t>
            </a:r>
            <a:r>
              <a:rPr lang="es-CO" sz="2400" dirty="0"/>
              <a:t> Este botón redirigirá al administrador a una vista en la cual se mostrarán todos los tipos de consolas registradas. Desde allí el administrador tendrá la opción de crear un nuevo tipo de consola con su respectivo precio.</a:t>
            </a:r>
          </a:p>
          <a:p>
            <a:endParaRPr lang="es-CO" dirty="0"/>
          </a:p>
        </p:txBody>
      </p:sp>
    </p:spTree>
    <p:extLst>
      <p:ext uri="{BB962C8B-B14F-4D97-AF65-F5344CB8AC3E}">
        <p14:creationId xmlns:p14="http://schemas.microsoft.com/office/powerpoint/2010/main" val="11324953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706ABE56-0BB5-D8A9-6A96-86A01E4FEEAE}"/>
            </a:ext>
          </a:extLst>
        </p:cNvPr>
        <p:cNvGrpSpPr/>
        <p:nvPr/>
      </p:nvGrpSpPr>
      <p:grpSpPr>
        <a:xfrm>
          <a:off x="0" y="0"/>
          <a:ext cx="0" cy="0"/>
          <a:chOff x="0" y="0"/>
          <a:chExt cx="0" cy="0"/>
        </a:xfrm>
      </p:grpSpPr>
      <p:sp>
        <p:nvSpPr>
          <p:cNvPr id="3" name="Título 1">
            <a:extLst>
              <a:ext uri="{FF2B5EF4-FFF2-40B4-BE49-F238E27FC236}">
                <a16:creationId xmlns:a16="http://schemas.microsoft.com/office/drawing/2014/main" id="{376E72B0-CF41-F957-E16C-79C31A8C9972}"/>
              </a:ext>
            </a:extLst>
          </p:cNvPr>
          <p:cNvSpPr txBox="1">
            <a:spLocks/>
          </p:cNvSpPr>
          <p:nvPr/>
        </p:nvSpPr>
        <p:spPr>
          <a:xfrm>
            <a:off x="456236" y="416690"/>
            <a:ext cx="9815809"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s-CO" sz="3600" b="1" u="none" strike="noStrike" kern="1200" cap="none" spc="0" normalizeH="0" baseline="0" noProof="0" dirty="0">
                <a:ln>
                  <a:noFill/>
                </a:ln>
                <a:solidFill>
                  <a:prstClr val="white"/>
                </a:solidFill>
                <a:effectLst/>
                <a:uLnTx/>
                <a:uFillTx/>
                <a:latin typeface="WORK SANS BOLD ROMAN" pitchFamily="2" charset="77"/>
              </a:rPr>
              <a:t>Funcionamiento del aplicativo</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s-CO" sz="3600" b="1" u="none" strike="noStrike" kern="1200" cap="none" spc="0" normalizeH="0" baseline="0" noProof="0" dirty="0">
              <a:ln>
                <a:noFill/>
              </a:ln>
              <a:solidFill>
                <a:prstClr val="white"/>
              </a:solidFill>
              <a:effectLst/>
              <a:uLnTx/>
              <a:uFillTx/>
              <a:latin typeface="WORK SANS BOLD ROMAN" pitchFamily="2" charset="77"/>
            </a:endParaRPr>
          </a:p>
        </p:txBody>
      </p:sp>
      <p:sp>
        <p:nvSpPr>
          <p:cNvPr id="4" name="CuadroTexto 3">
            <a:extLst>
              <a:ext uri="{FF2B5EF4-FFF2-40B4-BE49-F238E27FC236}">
                <a16:creationId xmlns:a16="http://schemas.microsoft.com/office/drawing/2014/main" id="{3E16CAC7-5E6B-3873-D75D-DFE8CB31D957}"/>
              </a:ext>
            </a:extLst>
          </p:cNvPr>
          <p:cNvSpPr txBox="1"/>
          <p:nvPr/>
        </p:nvSpPr>
        <p:spPr>
          <a:xfrm>
            <a:off x="1277841" y="1582340"/>
            <a:ext cx="9636318" cy="3693319"/>
          </a:xfrm>
          <a:prstGeom prst="rect">
            <a:avLst/>
          </a:prstGeom>
          <a:noFill/>
        </p:spPr>
        <p:txBody>
          <a:bodyPr wrap="square" rtlCol="0">
            <a:spAutoFit/>
          </a:bodyPr>
          <a:lstStyle/>
          <a:p>
            <a:pPr marL="342900" lvl="0" indent="-342900">
              <a:buFont typeface="Arial" panose="020B0604020202020204" pitchFamily="34" charset="0"/>
              <a:buChar char="•"/>
            </a:pPr>
            <a:r>
              <a:rPr lang="es-CO" sz="2400" b="1" dirty="0"/>
              <a:t>Botón Editar: </a:t>
            </a:r>
            <a:r>
              <a:rPr lang="es-CO" sz="2400" dirty="0"/>
              <a:t>Este botón únicamente estará disponible para el administrador. Redirigirá a un formulario en el cual se encuentra la información previamente registrada de la consola. Allí el administrador podrá editar la información a su gusto.</a:t>
            </a:r>
          </a:p>
          <a:p>
            <a:pPr marL="342900" lvl="0" indent="-342900">
              <a:buFont typeface="Arial" panose="020B0604020202020204" pitchFamily="34" charset="0"/>
              <a:buChar char="•"/>
            </a:pPr>
            <a:r>
              <a:rPr lang="es-CO" sz="2400" b="1" dirty="0"/>
              <a:t>Botón Eliminar:</a:t>
            </a:r>
            <a:r>
              <a:rPr lang="es-CO" sz="2400" dirty="0"/>
              <a:t> Al hacer clic en este botón se mostrará un mensaje al usuario preguntando si realmente desea eliminar la consola. Si el usuario realmente desea eliminarla, se procederá con la eliminación (en caso de que la consola no tenga reservas asociadas; de lo contrario, no se podrá eliminar).</a:t>
            </a:r>
          </a:p>
          <a:p>
            <a:endParaRPr lang="es-CO" dirty="0"/>
          </a:p>
        </p:txBody>
      </p:sp>
    </p:spTree>
    <p:extLst>
      <p:ext uri="{BB962C8B-B14F-4D97-AF65-F5344CB8AC3E}">
        <p14:creationId xmlns:p14="http://schemas.microsoft.com/office/powerpoint/2010/main" val="723608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26D644B6-A93D-A5E9-673A-7000B014CC65}"/>
            </a:ext>
          </a:extLst>
        </p:cNvPr>
        <p:cNvGrpSpPr/>
        <p:nvPr/>
      </p:nvGrpSpPr>
      <p:grpSpPr>
        <a:xfrm>
          <a:off x="0" y="0"/>
          <a:ext cx="0" cy="0"/>
          <a:chOff x="0" y="0"/>
          <a:chExt cx="0" cy="0"/>
        </a:xfrm>
      </p:grpSpPr>
      <p:sp>
        <p:nvSpPr>
          <p:cNvPr id="3" name="Título 1">
            <a:extLst>
              <a:ext uri="{FF2B5EF4-FFF2-40B4-BE49-F238E27FC236}">
                <a16:creationId xmlns:a16="http://schemas.microsoft.com/office/drawing/2014/main" id="{31EC99EC-9B75-C550-093F-56DC477A4E43}"/>
              </a:ext>
            </a:extLst>
          </p:cNvPr>
          <p:cNvSpPr txBox="1">
            <a:spLocks/>
          </p:cNvSpPr>
          <p:nvPr/>
        </p:nvSpPr>
        <p:spPr>
          <a:xfrm>
            <a:off x="456236" y="416690"/>
            <a:ext cx="9815809"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s-CO" sz="3600" b="1" u="none" strike="noStrike" kern="1200" cap="none" spc="0" normalizeH="0" baseline="0" noProof="0" dirty="0">
                <a:ln>
                  <a:noFill/>
                </a:ln>
                <a:solidFill>
                  <a:prstClr val="white"/>
                </a:solidFill>
                <a:effectLst/>
                <a:uLnTx/>
                <a:uFillTx/>
                <a:latin typeface="WORK SANS BOLD ROMAN" pitchFamily="2" charset="77"/>
              </a:rPr>
              <a:t>Funcionamiento del aplicativo</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s-CO" sz="3600" b="1" u="none" strike="noStrike" kern="1200" cap="none" spc="0" normalizeH="0" baseline="0" noProof="0" dirty="0">
              <a:ln>
                <a:noFill/>
              </a:ln>
              <a:solidFill>
                <a:prstClr val="white"/>
              </a:solidFill>
              <a:effectLst/>
              <a:uLnTx/>
              <a:uFillTx/>
              <a:latin typeface="WORK SANS BOLD ROMAN" pitchFamily="2" charset="77"/>
            </a:endParaRPr>
          </a:p>
        </p:txBody>
      </p:sp>
      <p:sp>
        <p:nvSpPr>
          <p:cNvPr id="4" name="CuadroTexto 3">
            <a:extLst>
              <a:ext uri="{FF2B5EF4-FFF2-40B4-BE49-F238E27FC236}">
                <a16:creationId xmlns:a16="http://schemas.microsoft.com/office/drawing/2014/main" id="{DA655879-3229-4655-3D2B-11BC7D7B4FAA}"/>
              </a:ext>
            </a:extLst>
          </p:cNvPr>
          <p:cNvSpPr txBox="1"/>
          <p:nvPr/>
        </p:nvSpPr>
        <p:spPr>
          <a:xfrm>
            <a:off x="456236" y="1318022"/>
            <a:ext cx="11223145" cy="5539978"/>
          </a:xfrm>
          <a:prstGeom prst="rect">
            <a:avLst/>
          </a:prstGeom>
          <a:noFill/>
        </p:spPr>
        <p:txBody>
          <a:bodyPr wrap="square" rtlCol="0">
            <a:spAutoFit/>
          </a:bodyPr>
          <a:lstStyle/>
          <a:p>
            <a:r>
              <a:rPr lang="es-CO" sz="2400" b="1" dirty="0"/>
              <a:t>USUARIOS:</a:t>
            </a:r>
            <a:br>
              <a:rPr lang="es-CO" sz="2400" dirty="0"/>
            </a:br>
            <a:r>
              <a:rPr lang="es-CO" sz="2400" dirty="0"/>
              <a:t>Esta vista estará disponible únicamente para los usuarios que tengan el rol de administrador. Aquí se podrán visualizar todos los usuarios que se encuentren registrados en el sistema. Además, se podrá editar, eliminar o crear usuarios.</a:t>
            </a:r>
          </a:p>
          <a:p>
            <a:pPr marL="342900" lvl="0" indent="-342900">
              <a:buFont typeface="Arial" panose="020B0604020202020204" pitchFamily="34" charset="0"/>
              <a:buChar char="•"/>
            </a:pPr>
            <a:r>
              <a:rPr lang="es-CO" sz="2400" b="1" dirty="0"/>
              <a:t>Botón Nuevo Usuario:</a:t>
            </a:r>
            <a:r>
              <a:rPr lang="es-CO" sz="2400" dirty="0"/>
              <a:t> Este botón redirigirá al administrador a un formulario en el cual se pedirá que se ingrese toda la información personal del usuario para su registro. Desde este apartado sí se podrá seleccionar el rol del usuario, a diferencia del registro que se encuentra al inicio.</a:t>
            </a:r>
          </a:p>
          <a:p>
            <a:pPr marL="342900" lvl="0" indent="-342900">
              <a:buFont typeface="Arial" panose="020B0604020202020204" pitchFamily="34" charset="0"/>
              <a:buChar char="•"/>
            </a:pPr>
            <a:r>
              <a:rPr lang="es-CO" sz="2400" b="1" dirty="0"/>
              <a:t>Botón Eliminar Usuario:</a:t>
            </a:r>
            <a:r>
              <a:rPr lang="es-CO" sz="2400" dirty="0"/>
              <a:t> Al hacer clic en este botón se mostrará un mensaje de confirmación preguntando si realmente se desea eliminar al usuario. En caso afirmativo, se procederá a su eliminación.</a:t>
            </a:r>
          </a:p>
          <a:p>
            <a:pPr marL="342900" lvl="0" indent="-342900">
              <a:buFont typeface="Arial" panose="020B0604020202020204" pitchFamily="34" charset="0"/>
              <a:buChar char="•"/>
            </a:pPr>
            <a:r>
              <a:rPr lang="es-CO" sz="2400" b="1" dirty="0"/>
              <a:t>Botón Editar:</a:t>
            </a:r>
            <a:r>
              <a:rPr lang="es-CO" sz="2400" dirty="0"/>
              <a:t> Este botón redirigirá al administrador a un formulario en el cual se encuentra registrada previamente toda la información del usuario. Allí se podrá editar toda la información que se desee.</a:t>
            </a:r>
          </a:p>
          <a:p>
            <a:endParaRPr lang="es-CO" dirty="0"/>
          </a:p>
        </p:txBody>
      </p:sp>
    </p:spTree>
    <p:extLst>
      <p:ext uri="{BB962C8B-B14F-4D97-AF65-F5344CB8AC3E}">
        <p14:creationId xmlns:p14="http://schemas.microsoft.com/office/powerpoint/2010/main" val="37493380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A69C2F71-2811-1FEC-18BE-008CBAA1A25F}"/>
            </a:ext>
          </a:extLst>
        </p:cNvPr>
        <p:cNvGrpSpPr/>
        <p:nvPr/>
      </p:nvGrpSpPr>
      <p:grpSpPr>
        <a:xfrm>
          <a:off x="0" y="0"/>
          <a:ext cx="0" cy="0"/>
          <a:chOff x="0" y="0"/>
          <a:chExt cx="0" cy="0"/>
        </a:xfrm>
      </p:grpSpPr>
      <p:sp>
        <p:nvSpPr>
          <p:cNvPr id="3" name="Título 1">
            <a:extLst>
              <a:ext uri="{FF2B5EF4-FFF2-40B4-BE49-F238E27FC236}">
                <a16:creationId xmlns:a16="http://schemas.microsoft.com/office/drawing/2014/main" id="{0D4350B3-E1D5-7052-1899-DA1BA0C5580E}"/>
              </a:ext>
            </a:extLst>
          </p:cNvPr>
          <p:cNvSpPr txBox="1">
            <a:spLocks/>
          </p:cNvSpPr>
          <p:nvPr/>
        </p:nvSpPr>
        <p:spPr>
          <a:xfrm>
            <a:off x="456236" y="416690"/>
            <a:ext cx="9815809"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s-CO" sz="3600" b="1" u="none" strike="noStrike" kern="1200" cap="none" spc="0" normalizeH="0" baseline="0" noProof="0" dirty="0">
                <a:ln>
                  <a:noFill/>
                </a:ln>
                <a:solidFill>
                  <a:prstClr val="white"/>
                </a:solidFill>
                <a:effectLst/>
                <a:uLnTx/>
                <a:uFillTx/>
                <a:latin typeface="WORK SANS BOLD ROMAN" pitchFamily="2" charset="77"/>
              </a:rPr>
              <a:t>Funcionamiento del aplicativo</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s-CO" sz="3600" b="1" u="none" strike="noStrike" kern="1200" cap="none" spc="0" normalizeH="0" baseline="0" noProof="0" dirty="0">
              <a:ln>
                <a:noFill/>
              </a:ln>
              <a:solidFill>
                <a:prstClr val="white"/>
              </a:solidFill>
              <a:effectLst/>
              <a:uLnTx/>
              <a:uFillTx/>
              <a:latin typeface="WORK SANS BOLD ROMAN" pitchFamily="2" charset="77"/>
            </a:endParaRPr>
          </a:p>
        </p:txBody>
      </p:sp>
      <p:sp>
        <p:nvSpPr>
          <p:cNvPr id="4" name="CuadroTexto 3">
            <a:extLst>
              <a:ext uri="{FF2B5EF4-FFF2-40B4-BE49-F238E27FC236}">
                <a16:creationId xmlns:a16="http://schemas.microsoft.com/office/drawing/2014/main" id="{D5FCAEE8-76B3-C0F8-92B3-35325F5E78AB}"/>
              </a:ext>
            </a:extLst>
          </p:cNvPr>
          <p:cNvSpPr txBox="1"/>
          <p:nvPr/>
        </p:nvSpPr>
        <p:spPr>
          <a:xfrm>
            <a:off x="456236" y="1318022"/>
            <a:ext cx="11223145" cy="4801314"/>
          </a:xfrm>
          <a:prstGeom prst="rect">
            <a:avLst/>
          </a:prstGeom>
          <a:noFill/>
        </p:spPr>
        <p:txBody>
          <a:bodyPr wrap="square" rtlCol="0">
            <a:spAutoFit/>
          </a:bodyPr>
          <a:lstStyle/>
          <a:p>
            <a:r>
              <a:rPr lang="es-CO" sz="2400" b="1" dirty="0"/>
              <a:t>HISTORIAL:</a:t>
            </a:r>
            <a:br>
              <a:rPr lang="es-CO" sz="2400" dirty="0"/>
            </a:br>
            <a:r>
              <a:rPr lang="es-CO" sz="2400" dirty="0"/>
              <a:t>Esta vista estará disponible únicamente para los usuarios que cuenten con el rol de administrador. Aquí se podrán ver todas las reservas que ya se encuentran en estado "Pagada". También se mostrará el total que se ha pagado por cada uno de los métodos de pago disponibles.</a:t>
            </a:r>
          </a:p>
          <a:p>
            <a:pPr marL="342900" lvl="0" indent="-342900">
              <a:buFont typeface="Arial" panose="020B0604020202020204" pitchFamily="34" charset="0"/>
              <a:buChar char="•"/>
            </a:pPr>
            <a:r>
              <a:rPr lang="es-CO" sz="2400" b="1" dirty="0"/>
              <a:t>Filtrar: </a:t>
            </a:r>
            <a:r>
              <a:rPr lang="es-CO" sz="2400" dirty="0"/>
              <a:t>Aquí se podrá seleccionar el método de pago por el cual se desea filtrar. Dependiendo del método de pago seleccionado, se mostrarán todas las reservas pagadas con dicho método, junto con el total acumulado correspondiente.</a:t>
            </a:r>
          </a:p>
          <a:p>
            <a:pPr marL="342900" lvl="0" indent="-342900">
              <a:buFont typeface="Arial" panose="020B0604020202020204" pitchFamily="34" charset="0"/>
              <a:buChar char="•"/>
            </a:pPr>
            <a:r>
              <a:rPr lang="es-CO" sz="2400" b="1" dirty="0"/>
              <a:t>Total: </a:t>
            </a:r>
            <a:r>
              <a:rPr lang="es-CO" sz="2400" dirty="0"/>
              <a:t>Aquí se mostrará el total que se ha pagado por el método de pago seleccionado en el filtro.</a:t>
            </a:r>
          </a:p>
          <a:p>
            <a:pPr marL="342900" lvl="0" indent="-342900">
              <a:buFont typeface="Arial" panose="020B0604020202020204" pitchFamily="34" charset="0"/>
              <a:buChar char="•"/>
            </a:pPr>
            <a:r>
              <a:rPr lang="es-CO" sz="2400" b="1" dirty="0"/>
              <a:t>Botón </a:t>
            </a:r>
            <a:r>
              <a:rPr lang="es-CO" sz="2400" b="1" dirty="0" err="1"/>
              <a:t>Info</a:t>
            </a:r>
            <a:r>
              <a:rPr lang="es-CO" sz="2400" b="1" dirty="0"/>
              <a:t>: </a:t>
            </a:r>
            <a:r>
              <a:rPr lang="es-CO" sz="2400" dirty="0"/>
              <a:t>Al hacer clic en este botón se mostrará la información detallada acerca de la reserva, incluyendo los productos consumidos y el detalle de lo que se pagó.</a:t>
            </a:r>
          </a:p>
          <a:p>
            <a:endParaRPr lang="es-CO" dirty="0"/>
          </a:p>
        </p:txBody>
      </p:sp>
    </p:spTree>
    <p:extLst>
      <p:ext uri="{BB962C8B-B14F-4D97-AF65-F5344CB8AC3E}">
        <p14:creationId xmlns:p14="http://schemas.microsoft.com/office/powerpoint/2010/main" val="21335192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4626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BB6F714C-A6B0-54AE-507A-D0700714D94B}"/>
              </a:ext>
            </a:extLst>
          </p:cNvPr>
          <p:cNvSpPr txBox="1">
            <a:spLocks/>
          </p:cNvSpPr>
          <p:nvPr/>
        </p:nvSpPr>
        <p:spPr>
          <a:xfrm>
            <a:off x="456236" y="416690"/>
            <a:ext cx="9815809"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s-CO" sz="3600" b="1" u="none" strike="noStrike" kern="1200" cap="none" spc="0" normalizeH="0" baseline="0" noProof="0" dirty="0">
                <a:ln>
                  <a:noFill/>
                </a:ln>
                <a:solidFill>
                  <a:prstClr val="white"/>
                </a:solidFill>
                <a:effectLst/>
                <a:uLnTx/>
                <a:uFillTx/>
                <a:latin typeface="WORK SANS BOLD ROMAN" pitchFamily="2" charset="77"/>
              </a:rPr>
              <a:t>Descripción de la necesidad o problema</a:t>
            </a:r>
          </a:p>
        </p:txBody>
      </p:sp>
      <p:sp>
        <p:nvSpPr>
          <p:cNvPr id="4" name="CuadroTexto 3">
            <a:extLst>
              <a:ext uri="{FF2B5EF4-FFF2-40B4-BE49-F238E27FC236}">
                <a16:creationId xmlns:a16="http://schemas.microsoft.com/office/drawing/2014/main" id="{3CE4DB40-49B7-C40B-0B6C-C728E15C908F}"/>
              </a:ext>
            </a:extLst>
          </p:cNvPr>
          <p:cNvSpPr txBox="1"/>
          <p:nvPr/>
        </p:nvSpPr>
        <p:spPr>
          <a:xfrm>
            <a:off x="1801091" y="2017342"/>
            <a:ext cx="9047018" cy="3785652"/>
          </a:xfrm>
          <a:prstGeom prst="rect">
            <a:avLst/>
          </a:prstGeom>
          <a:noFill/>
        </p:spPr>
        <p:txBody>
          <a:bodyPr wrap="square" rtlCol="0">
            <a:spAutoFit/>
          </a:bodyPr>
          <a:lstStyle/>
          <a:p>
            <a:r>
              <a:rPr lang="es-CO" sz="2400" dirty="0"/>
              <a:t>La principal necesidad que motivó el desarrollo de este proyecto fue que el proceso de alquiler de consolas en el local de videojuegos se realizaba de forma manual. Esto generaba varios inconvenientes, como errores en el cobro del tiempo de uso, la falta de control sobre los productos adicionales consumidos (como botanas), y la ausencia de un sistema para gestionar el inventario de dichos productos. Debido a estas dificultades, se tomó la decisión de desarrollar una aplicación web que automatice estos procesos y mejore la experiencia tanto de los clientes como del administrador del local a la hora de gestionar las reservas.</a:t>
            </a:r>
            <a:endParaRPr lang="es-CO" sz="2400" dirty="0">
              <a:latin typeface="Work Sans Light Roman" pitchFamily="2" charset="77"/>
            </a:endParaRPr>
          </a:p>
        </p:txBody>
      </p:sp>
    </p:spTree>
    <p:extLst>
      <p:ext uri="{BB962C8B-B14F-4D97-AF65-F5344CB8AC3E}">
        <p14:creationId xmlns:p14="http://schemas.microsoft.com/office/powerpoint/2010/main" val="2269292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D251C1E3-044A-28E4-4ADA-4AF844F27889}"/>
            </a:ext>
          </a:extLst>
        </p:cNvPr>
        <p:cNvGrpSpPr/>
        <p:nvPr/>
      </p:nvGrpSpPr>
      <p:grpSpPr>
        <a:xfrm>
          <a:off x="0" y="0"/>
          <a:ext cx="0" cy="0"/>
          <a:chOff x="0" y="0"/>
          <a:chExt cx="0" cy="0"/>
        </a:xfrm>
      </p:grpSpPr>
      <p:sp>
        <p:nvSpPr>
          <p:cNvPr id="3" name="Título 1">
            <a:extLst>
              <a:ext uri="{FF2B5EF4-FFF2-40B4-BE49-F238E27FC236}">
                <a16:creationId xmlns:a16="http://schemas.microsoft.com/office/drawing/2014/main" id="{C99A8750-A854-AD48-4B2B-581FB6D3BB8A}"/>
              </a:ext>
            </a:extLst>
          </p:cNvPr>
          <p:cNvSpPr txBox="1">
            <a:spLocks/>
          </p:cNvSpPr>
          <p:nvPr/>
        </p:nvSpPr>
        <p:spPr>
          <a:xfrm>
            <a:off x="456236" y="416690"/>
            <a:ext cx="9815809"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s-CO" sz="3600" b="1" u="none" strike="noStrike" kern="1200" cap="none" spc="0" normalizeH="0" baseline="0" noProof="0" dirty="0" err="1">
                <a:ln>
                  <a:noFill/>
                </a:ln>
                <a:solidFill>
                  <a:prstClr val="white"/>
                </a:solidFill>
                <a:effectLst/>
                <a:uLnTx/>
                <a:uFillTx/>
                <a:latin typeface="WORK SANS BOLD ROMAN" pitchFamily="2" charset="77"/>
              </a:rPr>
              <a:t>Tecnica</a:t>
            </a:r>
            <a:r>
              <a:rPr kumimoji="0" lang="es-CO" sz="3600" b="1" u="none" strike="noStrike" kern="1200" cap="none" spc="0" normalizeH="0" baseline="0" noProof="0" dirty="0">
                <a:ln>
                  <a:noFill/>
                </a:ln>
                <a:solidFill>
                  <a:prstClr val="white"/>
                </a:solidFill>
                <a:effectLst/>
                <a:uLnTx/>
                <a:uFillTx/>
                <a:latin typeface="WORK SANS BOLD ROMAN" pitchFamily="2" charset="77"/>
              </a:rPr>
              <a:t> de recolección de datos</a:t>
            </a:r>
          </a:p>
        </p:txBody>
      </p:sp>
      <p:sp>
        <p:nvSpPr>
          <p:cNvPr id="4" name="CuadroTexto 3">
            <a:extLst>
              <a:ext uri="{FF2B5EF4-FFF2-40B4-BE49-F238E27FC236}">
                <a16:creationId xmlns:a16="http://schemas.microsoft.com/office/drawing/2014/main" id="{815B6E78-9CFD-8F28-6AF0-BB9B05D02EA8}"/>
              </a:ext>
            </a:extLst>
          </p:cNvPr>
          <p:cNvSpPr txBox="1"/>
          <p:nvPr/>
        </p:nvSpPr>
        <p:spPr>
          <a:xfrm>
            <a:off x="1801091" y="2017342"/>
            <a:ext cx="9047018" cy="3046988"/>
          </a:xfrm>
          <a:prstGeom prst="rect">
            <a:avLst/>
          </a:prstGeom>
          <a:noFill/>
        </p:spPr>
        <p:txBody>
          <a:bodyPr wrap="square" rtlCol="0">
            <a:spAutoFit/>
          </a:bodyPr>
          <a:lstStyle/>
          <a:p>
            <a:r>
              <a:rPr lang="es-MX" sz="2400" dirty="0"/>
              <a:t>Se utilizó la observación directa como técnica principal para entender el funcionamiento del local. Durante varias visitas, observé cómo los empleados gestionaban las reservas, anotaban a mano los productos consumidos y realizaban los cobros. Noté que muchas veces se presentaban confusiones al calcular el total a pagar o al controlar el uso de las consolas. Esta observación permitió identificar los procesos que debían ser automatizados para mejorar la organización y eficiencia del negocio.</a:t>
            </a:r>
            <a:endParaRPr lang="es-CO" sz="2400" dirty="0">
              <a:latin typeface="Work Sans Light Roman" pitchFamily="2" charset="77"/>
            </a:endParaRPr>
          </a:p>
        </p:txBody>
      </p:sp>
    </p:spTree>
    <p:extLst>
      <p:ext uri="{BB962C8B-B14F-4D97-AF65-F5344CB8AC3E}">
        <p14:creationId xmlns:p14="http://schemas.microsoft.com/office/powerpoint/2010/main" val="2349158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ECB59C2-B386-17DC-0B74-6E031FBB7C77}"/>
            </a:ext>
          </a:extLst>
        </p:cNvPr>
        <p:cNvGrpSpPr/>
        <p:nvPr/>
      </p:nvGrpSpPr>
      <p:grpSpPr>
        <a:xfrm>
          <a:off x="0" y="0"/>
          <a:ext cx="0" cy="0"/>
          <a:chOff x="0" y="0"/>
          <a:chExt cx="0" cy="0"/>
        </a:xfrm>
      </p:grpSpPr>
      <p:sp>
        <p:nvSpPr>
          <p:cNvPr id="3" name="Título 1">
            <a:extLst>
              <a:ext uri="{FF2B5EF4-FFF2-40B4-BE49-F238E27FC236}">
                <a16:creationId xmlns:a16="http://schemas.microsoft.com/office/drawing/2014/main" id="{9B3BB4C4-AFC0-6782-0D29-47B6A87B2AD4}"/>
              </a:ext>
            </a:extLst>
          </p:cNvPr>
          <p:cNvSpPr txBox="1">
            <a:spLocks/>
          </p:cNvSpPr>
          <p:nvPr/>
        </p:nvSpPr>
        <p:spPr>
          <a:xfrm>
            <a:off x="456236" y="416690"/>
            <a:ext cx="9815809"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s-CO" sz="3600" b="1" u="none" strike="noStrike" kern="1200" cap="none" spc="0" normalizeH="0" baseline="0" noProof="0" dirty="0">
                <a:ln>
                  <a:noFill/>
                </a:ln>
                <a:solidFill>
                  <a:prstClr val="white"/>
                </a:solidFill>
                <a:effectLst/>
                <a:uLnTx/>
                <a:uFillTx/>
                <a:latin typeface="WORK SANS BOLD ROMAN" pitchFamily="2" charset="77"/>
              </a:rPr>
              <a:t>Objetivo general</a:t>
            </a:r>
          </a:p>
        </p:txBody>
      </p:sp>
      <p:sp>
        <p:nvSpPr>
          <p:cNvPr id="4" name="CuadroTexto 3">
            <a:extLst>
              <a:ext uri="{FF2B5EF4-FFF2-40B4-BE49-F238E27FC236}">
                <a16:creationId xmlns:a16="http://schemas.microsoft.com/office/drawing/2014/main" id="{F03E572F-F87F-A7BC-388B-70E0C1FFE005}"/>
              </a:ext>
            </a:extLst>
          </p:cNvPr>
          <p:cNvSpPr txBox="1"/>
          <p:nvPr/>
        </p:nvSpPr>
        <p:spPr>
          <a:xfrm>
            <a:off x="1572491" y="2459504"/>
            <a:ext cx="9047018" cy="1938992"/>
          </a:xfrm>
          <a:prstGeom prst="rect">
            <a:avLst/>
          </a:prstGeom>
          <a:noFill/>
        </p:spPr>
        <p:txBody>
          <a:bodyPr wrap="square" rtlCol="0">
            <a:spAutoFit/>
          </a:bodyPr>
          <a:lstStyle/>
          <a:p>
            <a:r>
              <a:rPr lang="es-CO" sz="2400" dirty="0"/>
              <a:t>Desarrollar una aplicación web que permita gestionar de forma automatizada el proceso de alquiler de consolas en un local de videojuegos, incluyendo la creación de reservas, el control del consumo de productos, la gestión de inventario y el registro de un historial de pagos, brindando acceso diferenciado según el rol del usuario.</a:t>
            </a:r>
          </a:p>
        </p:txBody>
      </p:sp>
    </p:spTree>
    <p:extLst>
      <p:ext uri="{BB962C8B-B14F-4D97-AF65-F5344CB8AC3E}">
        <p14:creationId xmlns:p14="http://schemas.microsoft.com/office/powerpoint/2010/main" val="2076749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658EA919-BA20-EF5F-751C-A4BAB1E8C2FB}"/>
            </a:ext>
          </a:extLst>
        </p:cNvPr>
        <p:cNvGrpSpPr/>
        <p:nvPr/>
      </p:nvGrpSpPr>
      <p:grpSpPr>
        <a:xfrm>
          <a:off x="0" y="0"/>
          <a:ext cx="0" cy="0"/>
          <a:chOff x="0" y="0"/>
          <a:chExt cx="0" cy="0"/>
        </a:xfrm>
      </p:grpSpPr>
      <p:sp>
        <p:nvSpPr>
          <p:cNvPr id="3" name="Título 1">
            <a:extLst>
              <a:ext uri="{FF2B5EF4-FFF2-40B4-BE49-F238E27FC236}">
                <a16:creationId xmlns:a16="http://schemas.microsoft.com/office/drawing/2014/main" id="{D97B6739-0717-C10A-0123-EC137D37CA15}"/>
              </a:ext>
            </a:extLst>
          </p:cNvPr>
          <p:cNvSpPr txBox="1">
            <a:spLocks/>
          </p:cNvSpPr>
          <p:nvPr/>
        </p:nvSpPr>
        <p:spPr>
          <a:xfrm>
            <a:off x="456236" y="416690"/>
            <a:ext cx="9815809"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s-CO" sz="3600" b="1" u="none" strike="noStrike" kern="1200" cap="none" spc="0" normalizeH="0" baseline="0" noProof="0" dirty="0">
                <a:ln>
                  <a:noFill/>
                </a:ln>
                <a:solidFill>
                  <a:prstClr val="white"/>
                </a:solidFill>
                <a:effectLst/>
                <a:uLnTx/>
                <a:uFillTx/>
                <a:latin typeface="WORK SANS BOLD ROMAN" pitchFamily="2" charset="77"/>
              </a:rPr>
              <a:t>Objetivos específicos</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s-CO" sz="3600" b="1" u="none" strike="noStrike" kern="1200" cap="none" spc="0" normalizeH="0" baseline="0" noProof="0" dirty="0">
              <a:ln>
                <a:noFill/>
              </a:ln>
              <a:solidFill>
                <a:prstClr val="white"/>
              </a:solidFill>
              <a:effectLst/>
              <a:uLnTx/>
              <a:uFillTx/>
              <a:latin typeface="WORK SANS BOLD ROMAN" pitchFamily="2" charset="77"/>
            </a:endParaRPr>
          </a:p>
        </p:txBody>
      </p:sp>
      <p:sp>
        <p:nvSpPr>
          <p:cNvPr id="4" name="CuadroTexto 3">
            <a:extLst>
              <a:ext uri="{FF2B5EF4-FFF2-40B4-BE49-F238E27FC236}">
                <a16:creationId xmlns:a16="http://schemas.microsoft.com/office/drawing/2014/main" id="{1CAAAA90-FA59-9846-EA7D-69E14B1BA9EE}"/>
              </a:ext>
            </a:extLst>
          </p:cNvPr>
          <p:cNvSpPr txBox="1"/>
          <p:nvPr/>
        </p:nvSpPr>
        <p:spPr>
          <a:xfrm>
            <a:off x="456236" y="1822195"/>
            <a:ext cx="11514091" cy="4154984"/>
          </a:xfrm>
          <a:prstGeom prst="rect">
            <a:avLst/>
          </a:prstGeom>
          <a:noFill/>
        </p:spPr>
        <p:txBody>
          <a:bodyPr wrap="square" rtlCol="0">
            <a:spAutoFit/>
          </a:bodyPr>
          <a:lstStyle/>
          <a:p>
            <a:pPr marL="342900" lvl="0" indent="-342900">
              <a:buFont typeface="Arial" panose="020B0604020202020204" pitchFamily="34" charset="0"/>
              <a:buChar char="•"/>
            </a:pPr>
            <a:r>
              <a:rPr lang="es-CO" sz="2400" dirty="0"/>
              <a:t>Implementar un sistema de reservas que permita a los clientes reservar consolas para sí mismos y al administrador realizar reservas para cualquier usuario registrado.</a:t>
            </a:r>
          </a:p>
          <a:p>
            <a:pPr marL="342900" lvl="0" indent="-342900">
              <a:buFont typeface="Arial" panose="020B0604020202020204" pitchFamily="34" charset="0"/>
              <a:buChar char="•"/>
            </a:pPr>
            <a:r>
              <a:rPr lang="es-CO" sz="2400" dirty="0"/>
              <a:t>Desarrollar un módulo de control de consumo, donde se puedan agregar productos consumidos a cada reserva y estos se descuenten automáticamente del inventario.</a:t>
            </a:r>
          </a:p>
          <a:p>
            <a:pPr marL="342900" lvl="0" indent="-342900">
              <a:buFont typeface="Arial" panose="020B0604020202020204" pitchFamily="34" charset="0"/>
              <a:buChar char="•"/>
            </a:pPr>
            <a:r>
              <a:rPr lang="es-CO" sz="2400" dirty="0"/>
              <a:t>Diseñar un historial de reservas cobradas, que almacene el detalle de cada transacción, incluyendo el valor pagado por tiempo de uso y productos adicionales.</a:t>
            </a:r>
          </a:p>
          <a:p>
            <a:pPr marL="342900" lvl="0" indent="-342900">
              <a:buFont typeface="Arial" panose="020B0604020202020204" pitchFamily="34" charset="0"/>
              <a:buChar char="•"/>
            </a:pPr>
            <a:r>
              <a:rPr lang="es-CO" sz="2400" dirty="0"/>
              <a:t>Establecer roles de usuario diferenciados, donde el administrador tenga acceso completo a la gestión del sistema y los usuarios solo puedan interactuar con sus propias reservas y consultar información relevante.</a:t>
            </a:r>
          </a:p>
          <a:p>
            <a:pPr marL="342900" lvl="0" indent="-342900">
              <a:buFont typeface="Arial" panose="020B0604020202020204" pitchFamily="34" charset="0"/>
              <a:buChar char="•"/>
            </a:pPr>
            <a:r>
              <a:rPr lang="es-CO" sz="2400" dirty="0"/>
              <a:t>Optimizar la experiencia del usuario a través de una interfaz intuitiva que facilite la interacción tanto para clientes como para el administrador del local.</a:t>
            </a:r>
          </a:p>
        </p:txBody>
      </p:sp>
    </p:spTree>
    <p:extLst>
      <p:ext uri="{BB962C8B-B14F-4D97-AF65-F5344CB8AC3E}">
        <p14:creationId xmlns:p14="http://schemas.microsoft.com/office/powerpoint/2010/main" val="4003838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159F7857-6D3A-611A-2C2C-00AB1B249A1F}"/>
            </a:ext>
          </a:extLst>
        </p:cNvPr>
        <p:cNvGrpSpPr/>
        <p:nvPr/>
      </p:nvGrpSpPr>
      <p:grpSpPr>
        <a:xfrm>
          <a:off x="0" y="0"/>
          <a:ext cx="0" cy="0"/>
          <a:chOff x="0" y="0"/>
          <a:chExt cx="0" cy="0"/>
        </a:xfrm>
      </p:grpSpPr>
      <p:sp>
        <p:nvSpPr>
          <p:cNvPr id="3" name="Título 1">
            <a:extLst>
              <a:ext uri="{FF2B5EF4-FFF2-40B4-BE49-F238E27FC236}">
                <a16:creationId xmlns:a16="http://schemas.microsoft.com/office/drawing/2014/main" id="{29B81E57-D063-8604-CD23-149B30D8C3D3}"/>
              </a:ext>
            </a:extLst>
          </p:cNvPr>
          <p:cNvSpPr txBox="1">
            <a:spLocks/>
          </p:cNvSpPr>
          <p:nvPr/>
        </p:nvSpPr>
        <p:spPr>
          <a:xfrm>
            <a:off x="456236" y="416690"/>
            <a:ext cx="9815809"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s-CO" sz="3600" b="1" u="none" strike="noStrike" kern="1200" cap="none" spc="0" normalizeH="0" baseline="0" noProof="0" dirty="0">
                <a:ln>
                  <a:noFill/>
                </a:ln>
                <a:solidFill>
                  <a:prstClr val="white"/>
                </a:solidFill>
                <a:effectLst/>
                <a:uLnTx/>
                <a:uFillTx/>
                <a:latin typeface="WORK SANS BOLD ROMAN" pitchFamily="2" charset="77"/>
              </a:rPr>
              <a:t>Requerimientos funcionales</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s-CO" sz="3600" b="1" u="none" strike="noStrike" kern="1200" cap="none" spc="0" normalizeH="0" baseline="0" noProof="0" dirty="0">
              <a:ln>
                <a:noFill/>
              </a:ln>
              <a:solidFill>
                <a:prstClr val="white"/>
              </a:solidFill>
              <a:effectLst/>
              <a:uLnTx/>
              <a:uFillTx/>
              <a:latin typeface="WORK SANS BOLD ROMAN" pitchFamily="2" charset="77"/>
            </a:endParaRPr>
          </a:p>
        </p:txBody>
      </p:sp>
      <p:sp>
        <p:nvSpPr>
          <p:cNvPr id="4" name="CuadroTexto 3">
            <a:extLst>
              <a:ext uri="{FF2B5EF4-FFF2-40B4-BE49-F238E27FC236}">
                <a16:creationId xmlns:a16="http://schemas.microsoft.com/office/drawing/2014/main" id="{43EFE94C-9716-5EC9-2979-5A8D7502FCBB}"/>
              </a:ext>
            </a:extLst>
          </p:cNvPr>
          <p:cNvSpPr txBox="1"/>
          <p:nvPr/>
        </p:nvSpPr>
        <p:spPr>
          <a:xfrm>
            <a:off x="456236" y="1822195"/>
            <a:ext cx="11514091" cy="4524315"/>
          </a:xfrm>
          <a:prstGeom prst="rect">
            <a:avLst/>
          </a:prstGeom>
          <a:noFill/>
        </p:spPr>
        <p:txBody>
          <a:bodyPr wrap="square" rtlCol="0">
            <a:spAutoFit/>
          </a:bodyPr>
          <a:lstStyle/>
          <a:p>
            <a:pPr marL="342900" lvl="0" indent="-342900">
              <a:buFont typeface="Arial" panose="020B0604020202020204" pitchFamily="34" charset="0"/>
              <a:buChar char="•"/>
            </a:pPr>
            <a:r>
              <a:rPr lang="es-MX" sz="2400" dirty="0"/>
              <a:t>Registrar nuevos clientes en el sistema para permitirles crear una cuenta personal con rol de usuario.</a:t>
            </a:r>
          </a:p>
          <a:p>
            <a:pPr marL="342900" lvl="0" indent="-342900">
              <a:buFont typeface="Arial" panose="020B0604020202020204" pitchFamily="34" charset="0"/>
              <a:buChar char="•"/>
            </a:pPr>
            <a:r>
              <a:rPr lang="es-MX" sz="2400" dirty="0"/>
              <a:t>Iniciar sesión con verificación de roles, de modo que el sistema identifique si el usuario es administrador o cliente y muestre las funcionalidades correspondientes.</a:t>
            </a:r>
          </a:p>
          <a:p>
            <a:pPr marL="342900" lvl="0" indent="-342900">
              <a:buFont typeface="Arial" panose="020B0604020202020204" pitchFamily="34" charset="0"/>
              <a:buChar char="•"/>
            </a:pPr>
            <a:r>
              <a:rPr lang="es-MX" sz="2400" dirty="0"/>
              <a:t>Realizar reservas de consolas por parte de los clientes para uso propio, y por parte del administrador para cualquier cliente registrado</a:t>
            </a:r>
          </a:p>
          <a:p>
            <a:pPr marL="342900" lvl="0" indent="-342900">
              <a:buFont typeface="Arial" panose="020B0604020202020204" pitchFamily="34" charset="0"/>
              <a:buChar char="•"/>
            </a:pPr>
            <a:r>
              <a:rPr lang="es-MX" sz="2400" dirty="0"/>
              <a:t>Controlar el consumo de productos durante una reserva, permitiendo agregarlos desde un listado desplegable que muestra su precio y cantidad disponible, y descontándolos automáticamente del inventario.</a:t>
            </a:r>
          </a:p>
          <a:p>
            <a:pPr marL="342900" lvl="0" indent="-342900">
              <a:buFont typeface="Arial" panose="020B0604020202020204" pitchFamily="34" charset="0"/>
              <a:buChar char="•"/>
            </a:pPr>
            <a:r>
              <a:rPr lang="es-MX" sz="2400" dirty="0"/>
              <a:t>Gestionar consolas y productos por parte del administrador, permitiendo registrar, editar y eliminar estos elementos, mientras que los clientes solo podrán visualizarlos sin posibilidad de modificarlos.</a:t>
            </a:r>
            <a:endParaRPr lang="es-CO" sz="2400" dirty="0"/>
          </a:p>
        </p:txBody>
      </p:sp>
    </p:spTree>
    <p:extLst>
      <p:ext uri="{BB962C8B-B14F-4D97-AF65-F5344CB8AC3E}">
        <p14:creationId xmlns:p14="http://schemas.microsoft.com/office/powerpoint/2010/main" val="3030378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B76D09B2-51CB-46DE-653F-367876896294}"/>
            </a:ext>
          </a:extLst>
        </p:cNvPr>
        <p:cNvGrpSpPr/>
        <p:nvPr/>
      </p:nvGrpSpPr>
      <p:grpSpPr>
        <a:xfrm>
          <a:off x="0" y="0"/>
          <a:ext cx="0" cy="0"/>
          <a:chOff x="0" y="0"/>
          <a:chExt cx="0" cy="0"/>
        </a:xfrm>
      </p:grpSpPr>
      <p:sp>
        <p:nvSpPr>
          <p:cNvPr id="3" name="Título 1">
            <a:extLst>
              <a:ext uri="{FF2B5EF4-FFF2-40B4-BE49-F238E27FC236}">
                <a16:creationId xmlns:a16="http://schemas.microsoft.com/office/drawing/2014/main" id="{B9842964-AC27-B238-EC94-0D2B5893ECA2}"/>
              </a:ext>
            </a:extLst>
          </p:cNvPr>
          <p:cNvSpPr txBox="1">
            <a:spLocks/>
          </p:cNvSpPr>
          <p:nvPr/>
        </p:nvSpPr>
        <p:spPr>
          <a:xfrm>
            <a:off x="456236" y="416690"/>
            <a:ext cx="9815809"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s-CO" sz="3600" b="1" u="none" strike="noStrike" kern="1200" cap="none" spc="0" normalizeH="0" baseline="0" noProof="0" dirty="0">
                <a:ln>
                  <a:noFill/>
                </a:ln>
                <a:solidFill>
                  <a:prstClr val="white"/>
                </a:solidFill>
                <a:effectLst/>
                <a:uLnTx/>
                <a:uFillTx/>
                <a:latin typeface="WORK SANS BOLD ROMAN" pitchFamily="2" charset="77"/>
              </a:rPr>
              <a:t>Requerimientos no funcionales</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s-CO" sz="3600" b="1" u="none" strike="noStrike" kern="1200" cap="none" spc="0" normalizeH="0" baseline="0" noProof="0" dirty="0">
              <a:ln>
                <a:noFill/>
              </a:ln>
              <a:solidFill>
                <a:prstClr val="white"/>
              </a:solidFill>
              <a:effectLst/>
              <a:uLnTx/>
              <a:uFillTx/>
              <a:latin typeface="WORK SANS BOLD ROMAN" pitchFamily="2" charset="77"/>
            </a:endParaRPr>
          </a:p>
        </p:txBody>
      </p:sp>
      <p:sp>
        <p:nvSpPr>
          <p:cNvPr id="4" name="CuadroTexto 3">
            <a:extLst>
              <a:ext uri="{FF2B5EF4-FFF2-40B4-BE49-F238E27FC236}">
                <a16:creationId xmlns:a16="http://schemas.microsoft.com/office/drawing/2014/main" id="{14D9972C-32E4-C559-A3E3-B142536EF46B}"/>
              </a:ext>
            </a:extLst>
          </p:cNvPr>
          <p:cNvSpPr txBox="1"/>
          <p:nvPr/>
        </p:nvSpPr>
        <p:spPr>
          <a:xfrm>
            <a:off x="456236" y="1822195"/>
            <a:ext cx="11514091" cy="3785652"/>
          </a:xfrm>
          <a:prstGeom prst="rect">
            <a:avLst/>
          </a:prstGeom>
          <a:noFill/>
        </p:spPr>
        <p:txBody>
          <a:bodyPr wrap="square" rtlCol="0">
            <a:spAutoFit/>
          </a:bodyPr>
          <a:lstStyle/>
          <a:p>
            <a:pPr marL="342900" lvl="0" indent="-342900">
              <a:buFont typeface="Arial" panose="020B0604020202020204" pitchFamily="34" charset="0"/>
              <a:buChar char="•"/>
            </a:pPr>
            <a:r>
              <a:rPr lang="es-MX" sz="2400" dirty="0"/>
              <a:t>Garantizar una interfaz intuitiva y fácil de usar, tanto para el administrador como para los clientes.</a:t>
            </a:r>
          </a:p>
          <a:p>
            <a:pPr marL="342900" lvl="0" indent="-342900">
              <a:buFont typeface="Arial" panose="020B0604020202020204" pitchFamily="34" charset="0"/>
              <a:buChar char="•"/>
            </a:pPr>
            <a:r>
              <a:rPr lang="es-MX" sz="2400" dirty="0"/>
              <a:t>Permitir el acceso al sistema desde cualquier navegador moderno.</a:t>
            </a:r>
          </a:p>
          <a:p>
            <a:pPr marL="342900" lvl="0" indent="-342900">
              <a:buFont typeface="Arial" panose="020B0604020202020204" pitchFamily="34" charset="0"/>
              <a:buChar char="•"/>
            </a:pPr>
            <a:r>
              <a:rPr lang="es-MX" sz="2400" dirty="0"/>
              <a:t>Asegurar que la interfaz sea clara y comprensible para los usuarios.</a:t>
            </a:r>
          </a:p>
          <a:p>
            <a:pPr marL="342900" lvl="0" indent="-342900">
              <a:buFont typeface="Arial" panose="020B0604020202020204" pitchFamily="34" charset="0"/>
              <a:buChar char="•"/>
            </a:pPr>
            <a:r>
              <a:rPr lang="es-MX" sz="2400" dirty="0"/>
              <a:t>Implementar control de acceso por roles para proteger las funcionalidades y los datos del sistema.</a:t>
            </a:r>
          </a:p>
          <a:p>
            <a:pPr marL="342900" lvl="0" indent="-342900">
              <a:buFont typeface="Arial" panose="020B0604020202020204" pitchFamily="34" charset="0"/>
              <a:buChar char="•"/>
            </a:pPr>
            <a:r>
              <a:rPr lang="es-MX" sz="2400" dirty="0"/>
              <a:t>Evitar conflictos de horario en las reservas y mantener actualizados los inventarios de manera automática.</a:t>
            </a:r>
          </a:p>
          <a:p>
            <a:pPr marL="342900" lvl="0" indent="-342900">
              <a:buFont typeface="Arial" panose="020B0604020202020204" pitchFamily="34" charset="0"/>
              <a:buChar char="•"/>
            </a:pPr>
            <a:r>
              <a:rPr lang="es-CO" sz="2400" dirty="0"/>
              <a:t>Ejecutar operaciones como registrar reservas, agregar productos o calcular totales de forma rápida y eficiente</a:t>
            </a:r>
          </a:p>
        </p:txBody>
      </p:sp>
    </p:spTree>
    <p:extLst>
      <p:ext uri="{BB962C8B-B14F-4D97-AF65-F5344CB8AC3E}">
        <p14:creationId xmlns:p14="http://schemas.microsoft.com/office/powerpoint/2010/main" val="1301714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56707F48-D510-01A0-793A-CCD848E4C813}"/>
            </a:ext>
          </a:extLst>
        </p:cNvPr>
        <p:cNvGrpSpPr/>
        <p:nvPr/>
      </p:nvGrpSpPr>
      <p:grpSpPr>
        <a:xfrm>
          <a:off x="0" y="0"/>
          <a:ext cx="0" cy="0"/>
          <a:chOff x="0" y="0"/>
          <a:chExt cx="0" cy="0"/>
        </a:xfrm>
      </p:grpSpPr>
      <p:sp>
        <p:nvSpPr>
          <p:cNvPr id="3" name="Título 1">
            <a:extLst>
              <a:ext uri="{FF2B5EF4-FFF2-40B4-BE49-F238E27FC236}">
                <a16:creationId xmlns:a16="http://schemas.microsoft.com/office/drawing/2014/main" id="{A455BE2E-8CAE-DAA7-5E2F-F549987BA46B}"/>
              </a:ext>
            </a:extLst>
          </p:cNvPr>
          <p:cNvSpPr txBox="1">
            <a:spLocks/>
          </p:cNvSpPr>
          <p:nvPr/>
        </p:nvSpPr>
        <p:spPr>
          <a:xfrm>
            <a:off x="456236" y="416690"/>
            <a:ext cx="9815809"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s-CO" sz="3600" b="1" u="none" strike="noStrike" kern="1200" cap="none" spc="0" normalizeH="0" baseline="0" noProof="0" dirty="0">
                <a:ln>
                  <a:noFill/>
                </a:ln>
                <a:solidFill>
                  <a:prstClr val="white"/>
                </a:solidFill>
                <a:effectLst/>
                <a:uLnTx/>
                <a:uFillTx/>
                <a:latin typeface="WORK SANS BOLD ROMAN" pitchFamily="2" charset="77"/>
              </a:rPr>
              <a:t>Diagrama de casos de uso</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s-CO" sz="3600" b="1" u="none" strike="noStrike" kern="1200" cap="none" spc="0" normalizeH="0" baseline="0" noProof="0" dirty="0">
              <a:ln>
                <a:noFill/>
              </a:ln>
              <a:solidFill>
                <a:prstClr val="white"/>
              </a:solidFill>
              <a:effectLst/>
              <a:uLnTx/>
              <a:uFillTx/>
              <a:latin typeface="WORK SANS BOLD ROMAN" pitchFamily="2" charset="77"/>
            </a:endParaRPr>
          </a:p>
        </p:txBody>
      </p:sp>
      <p:pic>
        <p:nvPicPr>
          <p:cNvPr id="5" name="Imagen 4" descr="Diagrama&#10;&#10;El contenido generado por IA puede ser incorrecto.">
            <a:extLst>
              <a:ext uri="{FF2B5EF4-FFF2-40B4-BE49-F238E27FC236}">
                <a16:creationId xmlns:a16="http://schemas.microsoft.com/office/drawing/2014/main" id="{DA2916A8-7B2D-5119-53FC-6766F29B8D16}"/>
              </a:ext>
            </a:extLst>
          </p:cNvPr>
          <p:cNvPicPr>
            <a:picLocks noChangeAspect="1"/>
          </p:cNvPicPr>
          <p:nvPr/>
        </p:nvPicPr>
        <p:blipFill>
          <a:blip r:embed="rId3"/>
          <a:stretch>
            <a:fillRect/>
          </a:stretch>
        </p:blipFill>
        <p:spPr>
          <a:xfrm>
            <a:off x="456237" y="1440873"/>
            <a:ext cx="11415974" cy="5121852"/>
          </a:xfrm>
          <a:prstGeom prst="rect">
            <a:avLst/>
          </a:prstGeom>
        </p:spPr>
      </p:pic>
    </p:spTree>
    <p:extLst>
      <p:ext uri="{BB962C8B-B14F-4D97-AF65-F5344CB8AC3E}">
        <p14:creationId xmlns:p14="http://schemas.microsoft.com/office/powerpoint/2010/main" val="2331770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21584517-E292-C05C-CC4D-08F1EBC91077}"/>
            </a:ext>
          </a:extLst>
        </p:cNvPr>
        <p:cNvGrpSpPr/>
        <p:nvPr/>
      </p:nvGrpSpPr>
      <p:grpSpPr>
        <a:xfrm>
          <a:off x="0" y="0"/>
          <a:ext cx="0" cy="0"/>
          <a:chOff x="0" y="0"/>
          <a:chExt cx="0" cy="0"/>
        </a:xfrm>
      </p:grpSpPr>
      <p:sp>
        <p:nvSpPr>
          <p:cNvPr id="3" name="Título 1">
            <a:extLst>
              <a:ext uri="{FF2B5EF4-FFF2-40B4-BE49-F238E27FC236}">
                <a16:creationId xmlns:a16="http://schemas.microsoft.com/office/drawing/2014/main" id="{8DD53E92-33A1-FC66-3137-93B49C727B45}"/>
              </a:ext>
            </a:extLst>
          </p:cNvPr>
          <p:cNvSpPr txBox="1">
            <a:spLocks/>
          </p:cNvSpPr>
          <p:nvPr/>
        </p:nvSpPr>
        <p:spPr>
          <a:xfrm>
            <a:off x="456236" y="416690"/>
            <a:ext cx="9815809"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s-MX" sz="3600" b="1" u="none" strike="noStrike" kern="1200" cap="none" spc="0" normalizeH="0" baseline="0" noProof="0" dirty="0">
                <a:ln>
                  <a:noFill/>
                </a:ln>
                <a:solidFill>
                  <a:prstClr val="white"/>
                </a:solidFill>
                <a:effectLst/>
                <a:uLnTx/>
                <a:uFillTx/>
                <a:latin typeface="WORK SANS BOLD ROMAN" pitchFamily="2" charset="77"/>
              </a:rPr>
              <a:t>Diagrama entidad </a:t>
            </a:r>
            <a:r>
              <a:rPr kumimoji="0" lang="es-MX" sz="3600" b="1" u="none" strike="noStrike" kern="1200" cap="none" spc="0" normalizeH="0" baseline="0" noProof="0" dirty="0" err="1">
                <a:ln>
                  <a:noFill/>
                </a:ln>
                <a:solidFill>
                  <a:prstClr val="white"/>
                </a:solidFill>
                <a:effectLst/>
                <a:uLnTx/>
                <a:uFillTx/>
                <a:latin typeface="WORK SANS BOLD ROMAN" pitchFamily="2" charset="77"/>
              </a:rPr>
              <a:t>relacion</a:t>
            </a:r>
            <a:endParaRPr kumimoji="0" lang="es-CO" sz="3600" b="1" u="none" strike="noStrike" kern="1200" cap="none" spc="0" normalizeH="0" baseline="0" noProof="0" dirty="0">
              <a:ln>
                <a:noFill/>
              </a:ln>
              <a:solidFill>
                <a:prstClr val="white"/>
              </a:solidFill>
              <a:effectLst/>
              <a:uLnTx/>
              <a:uFillTx/>
              <a:latin typeface="WORK SANS BOLD ROMAN" pitchFamily="2" charset="77"/>
            </a:endParaRPr>
          </a:p>
        </p:txBody>
      </p:sp>
      <p:pic>
        <p:nvPicPr>
          <p:cNvPr id="5" name="Imagen 4" descr="Diagrama, Esquemático&#10;&#10;El contenido generado por IA puede ser incorrecto.">
            <a:extLst>
              <a:ext uri="{FF2B5EF4-FFF2-40B4-BE49-F238E27FC236}">
                <a16:creationId xmlns:a16="http://schemas.microsoft.com/office/drawing/2014/main" id="{26203FE5-2605-8760-2E8C-06F467A18DB3}"/>
              </a:ext>
            </a:extLst>
          </p:cNvPr>
          <p:cNvPicPr>
            <a:picLocks noChangeAspect="1"/>
          </p:cNvPicPr>
          <p:nvPr/>
        </p:nvPicPr>
        <p:blipFill>
          <a:blip r:embed="rId3"/>
          <a:stretch>
            <a:fillRect/>
          </a:stretch>
        </p:blipFill>
        <p:spPr>
          <a:xfrm>
            <a:off x="220709" y="1409074"/>
            <a:ext cx="11971291" cy="5448925"/>
          </a:xfrm>
          <a:prstGeom prst="rect">
            <a:avLst/>
          </a:prstGeom>
        </p:spPr>
      </p:pic>
    </p:spTree>
    <p:extLst>
      <p:ext uri="{BB962C8B-B14F-4D97-AF65-F5344CB8AC3E}">
        <p14:creationId xmlns:p14="http://schemas.microsoft.com/office/powerpoint/2010/main" val="59376804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3945</TotalTime>
  <Words>1744</Words>
  <Application>Microsoft Office PowerPoint</Application>
  <PresentationFormat>Panorámica</PresentationFormat>
  <Paragraphs>69</Paragraphs>
  <Slides>19</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19</vt:i4>
      </vt:variant>
    </vt:vector>
  </HeadingPairs>
  <TitlesOfParts>
    <vt:vector size="27" baseType="lpstr">
      <vt:lpstr>Arial</vt:lpstr>
      <vt:lpstr>Calibri</vt:lpstr>
      <vt:lpstr>Calibri Light</vt:lpstr>
      <vt:lpstr>Work Sans Bold Roman</vt:lpstr>
      <vt:lpstr>Work Sans Bold Roman</vt:lpstr>
      <vt:lpstr>Work Sans Light Roman</vt:lpstr>
      <vt:lpstr>Work Sans Medium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Jorge Enrique Pedraza Sanchez</dc:creator>
  <cp:lastModifiedBy>Brayan Estiven</cp:lastModifiedBy>
  <cp:revision>59</cp:revision>
  <dcterms:created xsi:type="dcterms:W3CDTF">2020-10-01T23:51:28Z</dcterms:created>
  <dcterms:modified xsi:type="dcterms:W3CDTF">2025-08-06T02:50:54Z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299739c-ad3d-4908-806e-4d91151a6e13_Enabled">
    <vt:lpwstr>true</vt:lpwstr>
  </property>
  <property fmtid="{D5CDD505-2E9C-101B-9397-08002B2CF9AE}" pid="3" name="MSIP_Label_1299739c-ad3d-4908-806e-4d91151a6e13_Method">
    <vt:lpwstr>Standard</vt:lpwstr>
  </property>
  <property fmtid="{D5CDD505-2E9C-101B-9397-08002B2CF9AE}" pid="4" name="MSIP_Label_1299739c-ad3d-4908-806e-4d91151a6e13_Name">
    <vt:lpwstr>All Employees (Unrestricted)</vt:lpwstr>
  </property>
  <property fmtid="{D5CDD505-2E9C-101B-9397-08002B2CF9AE}" pid="5" name="MSIP_Label_1299739c-ad3d-4908-806e-4d91151a6e13_SiteId">
    <vt:lpwstr>cbc2c381-2f2e-4d93-91d1-506c9316ace7</vt:lpwstr>
  </property>
  <property fmtid="{D5CDD505-2E9C-101B-9397-08002B2CF9AE}" pid="6" name="MSIP_Label_1299739c-ad3d-4908-806e-4d91151a6e13_ContentBits">
    <vt:lpwstr>0</vt:lpwstr>
  </property>
  <property fmtid="{D5CDD505-2E9C-101B-9397-08002B2CF9AE}" pid="7" name="MSIP_Label_1299739c-ad3d-4908-806e-4d91151a6e13_SetDate">
    <vt:lpwstr>2022-08-12T19:17:55Z</vt:lpwstr>
  </property>
  <property fmtid="{D5CDD505-2E9C-101B-9397-08002B2CF9AE}" pid="8" name="MSIP_Label_1299739c-ad3d-4908-806e-4d91151a6e13_ActionId">
    <vt:lpwstr>8c6bc714-34a9-4b82-914e-50b1377a2da4</vt:lpwstr>
  </property>
</Properties>
</file>