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3" r:id="rId2"/>
    <p:sldId id="266"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320" r:id="rId20"/>
    <p:sldId id="312" r:id="rId21"/>
    <p:sldId id="322" r:id="rId22"/>
    <p:sldId id="323" r:id="rId23"/>
    <p:sldId id="321" r:id="rId24"/>
    <p:sldId id="270" r:id="rId25"/>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515C67B-428F-48B9-88BF-2E849F128D40}">
          <p14:sldIdLst>
            <p14:sldId id="263"/>
            <p14:sldId id="266"/>
            <p14:sldId id="271"/>
          </p14:sldIdLst>
        </p14:section>
        <p14:section name="Sección sin título" id="{00E92310-DAE8-480D-818F-025EF03AECED}">
          <p14:sldIdLst>
            <p14:sldId id="272"/>
            <p14:sldId id="273"/>
            <p14:sldId id="274"/>
            <p14:sldId id="275"/>
            <p14:sldId id="276"/>
            <p14:sldId id="277"/>
            <p14:sldId id="278"/>
            <p14:sldId id="279"/>
            <p14:sldId id="280"/>
            <p14:sldId id="281"/>
            <p14:sldId id="282"/>
            <p14:sldId id="283"/>
            <p14:sldId id="284"/>
            <p14:sldId id="285"/>
            <p14:sldId id="286"/>
            <p14:sldId id="320"/>
            <p14:sldId id="312"/>
            <p14:sldId id="322"/>
            <p14:sldId id="323"/>
            <p14:sldId id="32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31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3" autoAdjust="0"/>
  </p:normalViewPr>
  <p:slideViewPr>
    <p:cSldViewPr>
      <p:cViewPr varScale="1">
        <p:scale>
          <a:sx n="116" d="100"/>
          <a:sy n="116" d="100"/>
        </p:scale>
        <p:origin x="518"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34F95-3C64-4306-B24B-AE9D148D6469}" type="datetimeFigureOut">
              <a:rPr lang="es-ES" smtClean="0"/>
              <a:pPr/>
              <a:t>30/01/2024</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B2D8F9-5031-4244-A531-0D56C039BCA3}" type="slidenum">
              <a:rPr lang="es-ES" smtClean="0"/>
              <a:pPr/>
              <a:t>‹Nº›</a:t>
            </a:fld>
            <a:endParaRPr lang="es-ES"/>
          </a:p>
        </p:txBody>
      </p:sp>
    </p:spTree>
    <p:extLst>
      <p:ext uri="{BB962C8B-B14F-4D97-AF65-F5344CB8AC3E}">
        <p14:creationId xmlns:p14="http://schemas.microsoft.com/office/powerpoint/2010/main" val="6057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7B2D8F9-5031-4244-A531-0D56C039BCA3}" type="slidenum">
              <a:rPr lang="es-ES" smtClean="0"/>
              <a:pPr/>
              <a:t>1</a:t>
            </a:fld>
            <a:endParaRPr lang="es-ES"/>
          </a:p>
        </p:txBody>
      </p:sp>
    </p:spTree>
    <p:extLst>
      <p:ext uri="{BB962C8B-B14F-4D97-AF65-F5344CB8AC3E}">
        <p14:creationId xmlns:p14="http://schemas.microsoft.com/office/powerpoint/2010/main" val="68207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 Texto">
    <p:spTree>
      <p:nvGrpSpPr>
        <p:cNvPr id="1" name=""/>
        <p:cNvGrpSpPr/>
        <p:nvPr/>
      </p:nvGrpSpPr>
      <p:grpSpPr>
        <a:xfrm>
          <a:off x="0" y="0"/>
          <a:ext cx="0" cy="0"/>
          <a:chOff x="0" y="0"/>
          <a:chExt cx="0" cy="0"/>
        </a:xfrm>
      </p:grpSpPr>
      <p:sp>
        <p:nvSpPr>
          <p:cNvPr id="7" name="1 Título"/>
          <p:cNvSpPr>
            <a:spLocks noGrp="1"/>
          </p:cNvSpPr>
          <p:nvPr>
            <p:ph type="title" hasCustomPrompt="1"/>
          </p:nvPr>
        </p:nvSpPr>
        <p:spPr>
          <a:xfrm>
            <a:off x="395536" y="843558"/>
            <a:ext cx="8229600" cy="648072"/>
          </a:xfrm>
          <a:prstGeom prst="rect">
            <a:avLst/>
          </a:prstGeom>
        </p:spPr>
        <p:txBody>
          <a:bodyPr/>
          <a:lstStyle>
            <a:lvl1pPr algn="l">
              <a:defRPr sz="2800" b="1">
                <a:latin typeface="Century Gothic" pitchFamily="34" charset="0"/>
                <a:cs typeface="Arial" pitchFamily="34" charset="0"/>
              </a:defRPr>
            </a:lvl1pPr>
          </a:lstStyle>
          <a:p>
            <a:r>
              <a:rPr lang="es-ES" dirty="0" smtClean="0"/>
              <a:t>Haga clic para modificar título</a:t>
            </a:r>
            <a:endParaRPr lang="es-ES" dirty="0"/>
          </a:p>
        </p:txBody>
      </p:sp>
      <p:sp>
        <p:nvSpPr>
          <p:cNvPr id="9" name="2 Marcador de texto"/>
          <p:cNvSpPr>
            <a:spLocks noGrp="1"/>
          </p:cNvSpPr>
          <p:nvPr>
            <p:ph type="body" idx="1"/>
          </p:nvPr>
        </p:nvSpPr>
        <p:spPr>
          <a:xfrm>
            <a:off x="395536" y="1707654"/>
            <a:ext cx="8208912" cy="2304256"/>
          </a:xfrm>
          <a:prstGeom prst="rect">
            <a:avLst/>
          </a:prstGeom>
        </p:spPr>
        <p:txBody>
          <a:bodyPr anchor="t"/>
          <a:lstStyle>
            <a:lvl1pPr marL="0" indent="0">
              <a:buNone/>
              <a:defRPr sz="16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3"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 Texto +  Imagen">
    <p:spTree>
      <p:nvGrpSpPr>
        <p:cNvPr id="1" name=""/>
        <p:cNvGrpSpPr/>
        <p:nvPr/>
      </p:nvGrpSpPr>
      <p:grpSpPr>
        <a:xfrm>
          <a:off x="0" y="0"/>
          <a:ext cx="0" cy="0"/>
          <a:chOff x="0" y="0"/>
          <a:chExt cx="0" cy="0"/>
        </a:xfrm>
      </p:grpSpPr>
      <p:sp>
        <p:nvSpPr>
          <p:cNvPr id="7" name="2 Marcador de texto"/>
          <p:cNvSpPr>
            <a:spLocks noGrp="1"/>
          </p:cNvSpPr>
          <p:nvPr>
            <p:ph type="body" idx="1"/>
          </p:nvPr>
        </p:nvSpPr>
        <p:spPr>
          <a:xfrm>
            <a:off x="395536" y="1707654"/>
            <a:ext cx="4032448" cy="3096344"/>
          </a:xfrm>
          <a:prstGeom prst="rect">
            <a:avLst/>
          </a:prstGeom>
        </p:spPr>
        <p:txBody>
          <a:bodyPr anchor="t"/>
          <a:lstStyle>
            <a:lvl1pPr marL="0" indent="0">
              <a:buNone/>
              <a:defRPr sz="16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1" name="1 Título"/>
          <p:cNvSpPr>
            <a:spLocks noGrp="1"/>
          </p:cNvSpPr>
          <p:nvPr>
            <p:ph type="title" hasCustomPrompt="1"/>
          </p:nvPr>
        </p:nvSpPr>
        <p:spPr>
          <a:xfrm>
            <a:off x="395536" y="843558"/>
            <a:ext cx="8229600" cy="648072"/>
          </a:xfrm>
          <a:prstGeom prst="rect">
            <a:avLst/>
          </a:prstGeom>
        </p:spPr>
        <p:txBody>
          <a:bodyPr/>
          <a:lstStyle>
            <a:lvl1pPr algn="l">
              <a:defRPr sz="2800" b="1">
                <a:latin typeface="Century Gothic" pitchFamily="34" charset="0"/>
                <a:cs typeface="Arial" pitchFamily="34" charset="0"/>
              </a:defRPr>
            </a:lvl1pPr>
          </a:lstStyle>
          <a:p>
            <a:r>
              <a:rPr lang="es-ES" dirty="0" smtClean="0"/>
              <a:t>Haga clic para modificar título</a:t>
            </a:r>
            <a:endParaRPr lang="es-ES" dirty="0"/>
          </a:p>
        </p:txBody>
      </p:sp>
      <p:sp>
        <p:nvSpPr>
          <p:cNvPr id="12" name="2 Marcador de posición de imagen"/>
          <p:cNvSpPr>
            <a:spLocks noGrp="1"/>
          </p:cNvSpPr>
          <p:nvPr>
            <p:ph type="pic" idx="14"/>
          </p:nvPr>
        </p:nvSpPr>
        <p:spPr>
          <a:xfrm>
            <a:off x="4788024" y="1707654"/>
            <a:ext cx="3816424" cy="3086100"/>
          </a:xfrm>
          <a:prstGeom prst="rect">
            <a:avLst/>
          </a:prstGeom>
        </p:spPr>
        <p:txBody>
          <a:bodyPr/>
          <a:lstStyle>
            <a:lvl1pPr marL="0" indent="0">
              <a:buNone/>
              <a:defRPr sz="16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13"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 Imagen">
    <p:spTree>
      <p:nvGrpSpPr>
        <p:cNvPr id="1" name=""/>
        <p:cNvGrpSpPr/>
        <p:nvPr/>
      </p:nvGrpSpPr>
      <p:grpSpPr>
        <a:xfrm>
          <a:off x="0" y="0"/>
          <a:ext cx="0" cy="0"/>
          <a:chOff x="0" y="0"/>
          <a:chExt cx="0" cy="0"/>
        </a:xfrm>
      </p:grpSpPr>
      <p:sp>
        <p:nvSpPr>
          <p:cNvPr id="9" name="1 Título"/>
          <p:cNvSpPr>
            <a:spLocks noGrp="1"/>
          </p:cNvSpPr>
          <p:nvPr>
            <p:ph type="title" hasCustomPrompt="1"/>
          </p:nvPr>
        </p:nvSpPr>
        <p:spPr>
          <a:xfrm>
            <a:off x="395536" y="843558"/>
            <a:ext cx="8229600" cy="648072"/>
          </a:xfrm>
          <a:prstGeom prst="rect">
            <a:avLst/>
          </a:prstGeom>
        </p:spPr>
        <p:txBody>
          <a:bodyPr/>
          <a:lstStyle>
            <a:lvl1pPr algn="l">
              <a:defRPr sz="2800" b="1">
                <a:latin typeface="Century Gothic" pitchFamily="34" charset="0"/>
                <a:cs typeface="Arial" pitchFamily="34" charset="0"/>
              </a:defRPr>
            </a:lvl1pPr>
          </a:lstStyle>
          <a:p>
            <a:r>
              <a:rPr lang="es-ES" dirty="0" smtClean="0"/>
              <a:t>Haga clic para modificar título</a:t>
            </a:r>
            <a:endParaRPr lang="es-ES" dirty="0"/>
          </a:p>
        </p:txBody>
      </p:sp>
      <p:sp>
        <p:nvSpPr>
          <p:cNvPr id="10" name="2 Marcador de posición de imagen"/>
          <p:cNvSpPr>
            <a:spLocks noGrp="1"/>
          </p:cNvSpPr>
          <p:nvPr>
            <p:ph type="pic" idx="1"/>
          </p:nvPr>
        </p:nvSpPr>
        <p:spPr>
          <a:xfrm>
            <a:off x="1828800" y="1707654"/>
            <a:ext cx="5486400" cy="3086100"/>
          </a:xfrm>
          <a:prstGeom prst="rect">
            <a:avLst/>
          </a:prstGeom>
        </p:spPr>
        <p:txBody>
          <a:bodyPr/>
          <a:lstStyle>
            <a:lvl1pPr marL="0" indent="0">
              <a:buNone/>
              <a:defRPr sz="16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11"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 Dos Imágenes">
    <p:spTree>
      <p:nvGrpSpPr>
        <p:cNvPr id="1" name=""/>
        <p:cNvGrpSpPr/>
        <p:nvPr/>
      </p:nvGrpSpPr>
      <p:grpSpPr>
        <a:xfrm>
          <a:off x="0" y="0"/>
          <a:ext cx="0" cy="0"/>
          <a:chOff x="0" y="0"/>
          <a:chExt cx="0" cy="0"/>
        </a:xfrm>
      </p:grpSpPr>
      <p:sp>
        <p:nvSpPr>
          <p:cNvPr id="9" name="1 Título"/>
          <p:cNvSpPr>
            <a:spLocks noGrp="1"/>
          </p:cNvSpPr>
          <p:nvPr>
            <p:ph type="title" hasCustomPrompt="1"/>
          </p:nvPr>
        </p:nvSpPr>
        <p:spPr>
          <a:xfrm>
            <a:off x="395536" y="843558"/>
            <a:ext cx="8229600" cy="648072"/>
          </a:xfrm>
          <a:prstGeom prst="rect">
            <a:avLst/>
          </a:prstGeom>
        </p:spPr>
        <p:txBody>
          <a:bodyPr/>
          <a:lstStyle>
            <a:lvl1pPr algn="l">
              <a:defRPr sz="2800" b="1">
                <a:latin typeface="Century Gothic" pitchFamily="34" charset="0"/>
                <a:cs typeface="Arial" pitchFamily="34" charset="0"/>
              </a:defRPr>
            </a:lvl1pPr>
          </a:lstStyle>
          <a:p>
            <a:r>
              <a:rPr lang="es-ES" dirty="0" smtClean="0"/>
              <a:t>Haga clic para modificar título</a:t>
            </a:r>
            <a:endParaRPr lang="es-ES" dirty="0"/>
          </a:p>
        </p:txBody>
      </p:sp>
      <p:sp>
        <p:nvSpPr>
          <p:cNvPr id="11" name="2 Marcador de posición de imagen"/>
          <p:cNvSpPr>
            <a:spLocks noGrp="1"/>
          </p:cNvSpPr>
          <p:nvPr>
            <p:ph type="pic" idx="14"/>
          </p:nvPr>
        </p:nvSpPr>
        <p:spPr>
          <a:xfrm>
            <a:off x="4572000" y="1707654"/>
            <a:ext cx="4032448" cy="3086100"/>
          </a:xfrm>
          <a:prstGeom prst="rect">
            <a:avLst/>
          </a:prstGeom>
        </p:spPr>
        <p:txBody>
          <a:bodyPr/>
          <a:lstStyle>
            <a:lvl1pPr marL="0" indent="0">
              <a:buNone/>
              <a:defRPr sz="16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12" name="2 Marcador de posición de imagen"/>
          <p:cNvSpPr>
            <a:spLocks noGrp="1"/>
          </p:cNvSpPr>
          <p:nvPr>
            <p:ph type="pic" idx="1"/>
          </p:nvPr>
        </p:nvSpPr>
        <p:spPr>
          <a:xfrm>
            <a:off x="395536" y="1707654"/>
            <a:ext cx="4032448" cy="3086100"/>
          </a:xfrm>
          <a:prstGeom prst="rect">
            <a:avLst/>
          </a:prstGeom>
        </p:spPr>
        <p:txBody>
          <a:bodyPr/>
          <a:lstStyle>
            <a:lvl1pPr marL="0" indent="0">
              <a:buNone/>
              <a:defRPr sz="16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13"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  Objeto">
    <p:spTree>
      <p:nvGrpSpPr>
        <p:cNvPr id="1" name=""/>
        <p:cNvGrpSpPr/>
        <p:nvPr/>
      </p:nvGrpSpPr>
      <p:grpSpPr>
        <a:xfrm>
          <a:off x="0" y="0"/>
          <a:ext cx="0" cy="0"/>
          <a:chOff x="0" y="0"/>
          <a:chExt cx="0" cy="0"/>
        </a:xfrm>
      </p:grpSpPr>
      <p:sp>
        <p:nvSpPr>
          <p:cNvPr id="7" name="2 Marcador de texto"/>
          <p:cNvSpPr>
            <a:spLocks noGrp="1"/>
          </p:cNvSpPr>
          <p:nvPr>
            <p:ph type="body" idx="1"/>
          </p:nvPr>
        </p:nvSpPr>
        <p:spPr>
          <a:xfrm>
            <a:off x="395536" y="1707654"/>
            <a:ext cx="4104456" cy="3024336"/>
          </a:xfrm>
          <a:prstGeom prst="rect">
            <a:avLst/>
          </a:prstGeom>
        </p:spPr>
        <p:txBody>
          <a:bodyPr anchor="t"/>
          <a:lstStyle>
            <a:lvl1pPr marL="0" indent="0">
              <a:buNone/>
              <a:defRPr sz="1600">
                <a:solidFill>
                  <a:schemeClr val="tx1"/>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9" name="3 Marcador de contenido"/>
          <p:cNvSpPr>
            <a:spLocks noGrp="1"/>
          </p:cNvSpPr>
          <p:nvPr>
            <p:ph sz="half" idx="2"/>
          </p:nvPr>
        </p:nvSpPr>
        <p:spPr>
          <a:xfrm>
            <a:off x="4644008" y="1707654"/>
            <a:ext cx="4038600" cy="3034432"/>
          </a:xfrm>
          <a:prstGeom prst="rect">
            <a:avLst/>
          </a:prstGeom>
        </p:spPr>
        <p:txBody>
          <a:bodyPr/>
          <a:lstStyle>
            <a:lvl1pPr>
              <a:buNone/>
              <a:defRPr sz="1600">
                <a:latin typeface="Arial" pitchFamily="34" charset="0"/>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p:txBody>
      </p:sp>
      <p:sp>
        <p:nvSpPr>
          <p:cNvPr id="11" name="1 Título"/>
          <p:cNvSpPr>
            <a:spLocks noGrp="1"/>
          </p:cNvSpPr>
          <p:nvPr>
            <p:ph type="title" hasCustomPrompt="1"/>
          </p:nvPr>
        </p:nvSpPr>
        <p:spPr>
          <a:xfrm>
            <a:off x="395536" y="843558"/>
            <a:ext cx="8229600" cy="648072"/>
          </a:xfrm>
          <a:prstGeom prst="rect">
            <a:avLst/>
          </a:prstGeom>
        </p:spPr>
        <p:txBody>
          <a:bodyPr/>
          <a:lstStyle>
            <a:lvl1pPr algn="l">
              <a:defRPr sz="2800" b="1">
                <a:latin typeface="Century Gothic" pitchFamily="34" charset="0"/>
                <a:cs typeface="Arial" pitchFamily="34" charset="0"/>
              </a:defRPr>
            </a:lvl1pPr>
          </a:lstStyle>
          <a:p>
            <a:r>
              <a:rPr lang="es-ES" dirty="0" smtClean="0"/>
              <a:t>Haga clic para modificar título</a:t>
            </a:r>
            <a:endParaRPr lang="es-ES" dirty="0"/>
          </a:p>
        </p:txBody>
      </p:sp>
      <p:sp>
        <p:nvSpPr>
          <p:cNvPr id="8"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 Objeto">
    <p:spTree>
      <p:nvGrpSpPr>
        <p:cNvPr id="1" name=""/>
        <p:cNvGrpSpPr/>
        <p:nvPr/>
      </p:nvGrpSpPr>
      <p:grpSpPr>
        <a:xfrm>
          <a:off x="0" y="0"/>
          <a:ext cx="0" cy="0"/>
          <a:chOff x="0" y="0"/>
          <a:chExt cx="0" cy="0"/>
        </a:xfrm>
      </p:grpSpPr>
      <p:sp>
        <p:nvSpPr>
          <p:cNvPr id="7" name="3 Marcador de contenido"/>
          <p:cNvSpPr>
            <a:spLocks noGrp="1"/>
          </p:cNvSpPr>
          <p:nvPr>
            <p:ph sz="half" idx="2"/>
          </p:nvPr>
        </p:nvSpPr>
        <p:spPr>
          <a:xfrm>
            <a:off x="1562250" y="1707654"/>
            <a:ext cx="6019501" cy="3034432"/>
          </a:xfrm>
          <a:prstGeom prst="rect">
            <a:avLst/>
          </a:prstGeom>
        </p:spPr>
        <p:txBody>
          <a:bodyPr/>
          <a:lstStyle>
            <a:lvl1pPr>
              <a:buNone/>
              <a:defRPr sz="1600">
                <a:latin typeface="Arial" pitchFamily="34" charset="0"/>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p:txBody>
      </p:sp>
      <p:sp>
        <p:nvSpPr>
          <p:cNvPr id="9" name="1 Título"/>
          <p:cNvSpPr>
            <a:spLocks noGrp="1"/>
          </p:cNvSpPr>
          <p:nvPr>
            <p:ph type="title" hasCustomPrompt="1"/>
          </p:nvPr>
        </p:nvSpPr>
        <p:spPr>
          <a:xfrm>
            <a:off x="395536" y="843558"/>
            <a:ext cx="8229600" cy="648072"/>
          </a:xfrm>
          <a:prstGeom prst="rect">
            <a:avLst/>
          </a:prstGeom>
        </p:spPr>
        <p:txBody>
          <a:bodyPr/>
          <a:lstStyle>
            <a:lvl1pPr algn="l">
              <a:defRPr sz="2800" b="1">
                <a:latin typeface="Century Gothic" pitchFamily="34" charset="0"/>
                <a:cs typeface="Arial" pitchFamily="34" charset="0"/>
              </a:defRPr>
            </a:lvl1pPr>
          </a:lstStyle>
          <a:p>
            <a:r>
              <a:rPr lang="es-ES" dirty="0" smtClean="0"/>
              <a:t>Haga clic para modificar título</a:t>
            </a:r>
            <a:endParaRPr lang="es-ES" dirty="0"/>
          </a:p>
        </p:txBody>
      </p:sp>
      <p:sp>
        <p:nvSpPr>
          <p:cNvPr id="8"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 Dos objetos">
    <p:spTree>
      <p:nvGrpSpPr>
        <p:cNvPr id="1" name=""/>
        <p:cNvGrpSpPr/>
        <p:nvPr/>
      </p:nvGrpSpPr>
      <p:grpSpPr>
        <a:xfrm>
          <a:off x="0" y="0"/>
          <a:ext cx="0" cy="0"/>
          <a:chOff x="0" y="0"/>
          <a:chExt cx="0" cy="0"/>
        </a:xfrm>
      </p:grpSpPr>
      <p:sp>
        <p:nvSpPr>
          <p:cNvPr id="8" name="3 Marcador de contenido"/>
          <p:cNvSpPr>
            <a:spLocks noGrp="1"/>
          </p:cNvSpPr>
          <p:nvPr>
            <p:ph sz="half" idx="2"/>
          </p:nvPr>
        </p:nvSpPr>
        <p:spPr>
          <a:xfrm>
            <a:off x="4644008" y="1707654"/>
            <a:ext cx="4038600" cy="3034432"/>
          </a:xfrm>
          <a:prstGeom prst="rect">
            <a:avLst/>
          </a:prstGeom>
        </p:spPr>
        <p:txBody>
          <a:bodyPr/>
          <a:lstStyle>
            <a:lvl1pPr>
              <a:buNone/>
              <a:defRPr sz="1600">
                <a:latin typeface="Arial" pitchFamily="34" charset="0"/>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p:txBody>
      </p:sp>
      <p:sp>
        <p:nvSpPr>
          <p:cNvPr id="9" name="1 Título"/>
          <p:cNvSpPr>
            <a:spLocks noGrp="1"/>
          </p:cNvSpPr>
          <p:nvPr>
            <p:ph type="title" hasCustomPrompt="1"/>
          </p:nvPr>
        </p:nvSpPr>
        <p:spPr>
          <a:xfrm>
            <a:off x="395536" y="843558"/>
            <a:ext cx="8229600" cy="648072"/>
          </a:xfrm>
          <a:prstGeom prst="rect">
            <a:avLst/>
          </a:prstGeom>
        </p:spPr>
        <p:txBody>
          <a:bodyPr/>
          <a:lstStyle>
            <a:lvl1pPr algn="l">
              <a:defRPr sz="2800" b="1">
                <a:latin typeface="Century Gothic" pitchFamily="34" charset="0"/>
                <a:cs typeface="Arial" pitchFamily="34" charset="0"/>
              </a:defRPr>
            </a:lvl1pPr>
          </a:lstStyle>
          <a:p>
            <a:r>
              <a:rPr lang="es-ES" dirty="0" smtClean="0"/>
              <a:t>Haga clic para modificar título</a:t>
            </a:r>
            <a:endParaRPr lang="es-ES" dirty="0"/>
          </a:p>
        </p:txBody>
      </p:sp>
      <p:sp>
        <p:nvSpPr>
          <p:cNvPr id="10" name="3 Marcador de contenido"/>
          <p:cNvSpPr>
            <a:spLocks noGrp="1"/>
          </p:cNvSpPr>
          <p:nvPr>
            <p:ph sz="half" idx="13"/>
          </p:nvPr>
        </p:nvSpPr>
        <p:spPr>
          <a:xfrm>
            <a:off x="395536" y="1707654"/>
            <a:ext cx="4038600" cy="3034432"/>
          </a:xfrm>
          <a:prstGeom prst="rect">
            <a:avLst/>
          </a:prstGeom>
        </p:spPr>
        <p:txBody>
          <a:bodyPr/>
          <a:lstStyle>
            <a:lvl1pPr>
              <a:buNone/>
              <a:defRPr sz="1600">
                <a:latin typeface="Arial" pitchFamily="34" charset="0"/>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p:txBody>
      </p:sp>
      <p:sp>
        <p:nvSpPr>
          <p:cNvPr id="11"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10"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do rojo">
    <p:bg>
      <p:bgPr>
        <a:solidFill>
          <a:srgbClr val="E63137"/>
        </a:solidFill>
        <a:effectLst/>
      </p:bgPr>
    </p:bg>
    <p:spTree>
      <p:nvGrpSpPr>
        <p:cNvPr id="1" name=""/>
        <p:cNvGrpSpPr/>
        <p:nvPr/>
      </p:nvGrpSpPr>
      <p:grpSpPr>
        <a:xfrm>
          <a:off x="0" y="0"/>
          <a:ext cx="0" cy="0"/>
          <a:chOff x="0" y="0"/>
          <a:chExt cx="0" cy="0"/>
        </a:xfrm>
      </p:grpSpPr>
      <p:sp>
        <p:nvSpPr>
          <p:cNvPr id="4" name="3 Rectángulo"/>
          <p:cNvSpPr/>
          <p:nvPr userDrawn="1"/>
        </p:nvSpPr>
        <p:spPr>
          <a:xfrm>
            <a:off x="0" y="0"/>
            <a:ext cx="9144000" cy="771550"/>
          </a:xfrm>
          <a:prstGeom prst="rect">
            <a:avLst/>
          </a:prstGeom>
          <a:solidFill>
            <a:srgbClr val="E631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7 Conector recto"/>
          <p:cNvCxnSpPr/>
          <p:nvPr userDrawn="1"/>
        </p:nvCxnSpPr>
        <p:spPr>
          <a:xfrm>
            <a:off x="0" y="555526"/>
            <a:ext cx="9144000"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8 Imagen" descr="logo_ccc_80.jpg"/>
          <p:cNvPicPr>
            <a:picLocks noChangeAspect="1"/>
          </p:cNvPicPr>
          <p:nvPr userDrawn="1"/>
        </p:nvPicPr>
        <p:blipFill>
          <a:blip r:embed="rId11" cstate="print"/>
          <a:stretch>
            <a:fillRect/>
          </a:stretch>
        </p:blipFill>
        <p:spPr>
          <a:xfrm>
            <a:off x="107503" y="0"/>
            <a:ext cx="980340" cy="555526"/>
          </a:xfrm>
          <a:prstGeom prst="rect">
            <a:avLst/>
          </a:prstGeom>
        </p:spPr>
      </p:pic>
      <p:sp>
        <p:nvSpPr>
          <p:cNvPr id="13" name="5 Marcador de número de diapositiva"/>
          <p:cNvSpPr>
            <a:spLocks noGrp="1"/>
          </p:cNvSpPr>
          <p:nvPr>
            <p:ph type="sldNum" sz="quarter" idx="4"/>
          </p:nvPr>
        </p:nvSpPr>
        <p:spPr>
          <a:xfrm>
            <a:off x="8316416" y="123478"/>
            <a:ext cx="586408" cy="273844"/>
          </a:xfrm>
          <a:prstGeom prst="rect">
            <a:avLst/>
          </a:prstGeom>
        </p:spPr>
        <p:txBody>
          <a:bodyPr/>
          <a:lstStyle>
            <a:lvl1pPr algn="r">
              <a:defRPr sz="1000" b="1">
                <a:solidFill>
                  <a:srgbClr val="E63137"/>
                </a:solidFill>
                <a:latin typeface="Century Gothic" pitchFamily="34" charset="0"/>
              </a:defRPr>
            </a:lvl1pPr>
          </a:lstStyle>
          <a:p>
            <a:r>
              <a:rPr lang="es-ES" dirty="0" smtClean="0"/>
              <a:t>- </a:t>
            </a:r>
            <a:fld id="{CA749D5D-BEED-444F-AFBF-504F0DC99EB9}" type="slidenum">
              <a:rPr lang="es-ES" smtClean="0"/>
              <a:pPr/>
              <a:t>‹Nº›</a:t>
            </a:fld>
            <a:r>
              <a:rPr lang="es-ES" dirty="0" smtClean="0"/>
              <a:t> -</a:t>
            </a:r>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8" r:id="rId6"/>
    <p:sldLayoutId id="2147483652" r:id="rId7"/>
    <p:sldLayoutId id="2147483657" r:id="rId8"/>
    <p:sldLayoutId id="2147483661"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3137"/>
        </a:solidFill>
        <a:effectLst/>
      </p:bgPr>
    </p:bg>
    <p:spTree>
      <p:nvGrpSpPr>
        <p:cNvPr id="1" name=""/>
        <p:cNvGrpSpPr/>
        <p:nvPr/>
      </p:nvGrpSpPr>
      <p:grpSpPr>
        <a:xfrm>
          <a:off x="0" y="0"/>
          <a:ext cx="0" cy="0"/>
          <a:chOff x="0" y="0"/>
          <a:chExt cx="0" cy="0"/>
        </a:xfrm>
      </p:grpSpPr>
      <p:sp>
        <p:nvSpPr>
          <p:cNvPr id="8" name="1 Título"/>
          <p:cNvSpPr txBox="1">
            <a:spLocks/>
          </p:cNvSpPr>
          <p:nvPr/>
        </p:nvSpPr>
        <p:spPr>
          <a:xfrm>
            <a:off x="395536" y="1851670"/>
            <a:ext cx="8229600" cy="64807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bg1"/>
                </a:solidFill>
                <a:effectLst/>
                <a:uLnTx/>
                <a:uFillTx/>
                <a:latin typeface="Century Gothic" pitchFamily="34" charset="0"/>
                <a:ea typeface="+mj-ea"/>
                <a:cs typeface="Arial" pitchFamily="34" charset="0"/>
              </a:rPr>
              <a:t>Ejercicio de </a:t>
            </a:r>
            <a:r>
              <a:rPr kumimoji="0" lang="es-ES" sz="4400" b="1" i="0" u="none" strike="noStrike" kern="1200" cap="none" spc="0" normalizeH="0" baseline="0" noProof="0" dirty="0" err="1" smtClean="0">
                <a:ln>
                  <a:noFill/>
                </a:ln>
                <a:solidFill>
                  <a:schemeClr val="bg1"/>
                </a:solidFill>
                <a:effectLst/>
                <a:uLnTx/>
                <a:uFillTx/>
                <a:latin typeface="Century Gothic" pitchFamily="34" charset="0"/>
                <a:ea typeface="+mj-ea"/>
                <a:cs typeface="Arial" pitchFamily="34" charset="0"/>
              </a:rPr>
              <a:t>Gestion</a:t>
            </a:r>
            <a:r>
              <a:rPr kumimoji="0" lang="es-ES" sz="4400" b="1" i="0" u="none" strike="noStrike" kern="1200" cap="none" spc="0" normalizeH="0" baseline="0" noProof="0" dirty="0" smtClean="0">
                <a:ln>
                  <a:noFill/>
                </a:ln>
                <a:solidFill>
                  <a:schemeClr val="bg1"/>
                </a:solidFill>
                <a:effectLst/>
                <a:uLnTx/>
                <a:uFillTx/>
                <a:latin typeface="Century Gothic" pitchFamily="34" charset="0"/>
                <a:ea typeface="+mj-ea"/>
                <a:cs typeface="Arial" pitchFamily="34" charset="0"/>
              </a:rPr>
              <a:t> Hospitalaria</a:t>
            </a:r>
          </a:p>
        </p:txBody>
      </p:sp>
      <p:sp>
        <p:nvSpPr>
          <p:cNvPr id="11" name="2 Marcador de texto"/>
          <p:cNvSpPr txBox="1">
            <a:spLocks/>
          </p:cNvSpPr>
          <p:nvPr/>
        </p:nvSpPr>
        <p:spPr>
          <a:xfrm>
            <a:off x="395536" y="3075806"/>
            <a:ext cx="8208912" cy="1008112"/>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s-ES" sz="1600" b="0" i="0"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pic>
        <p:nvPicPr>
          <p:cNvPr id="12" name="11 Imagen" descr="logo_ccc-200x90.jpg"/>
          <p:cNvPicPr>
            <a:picLocks noChangeAspect="1"/>
          </p:cNvPicPr>
          <p:nvPr/>
        </p:nvPicPr>
        <p:blipFill>
          <a:blip r:embed="rId3" cstate="print"/>
          <a:stretch>
            <a:fillRect/>
          </a:stretch>
        </p:blipFill>
        <p:spPr>
          <a:xfrm>
            <a:off x="3762164" y="0"/>
            <a:ext cx="1619673" cy="9178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a:t>Consultas con Composición Interna:</a:t>
            </a:r>
          </a:p>
          <a:p>
            <a:r>
              <a:rPr lang="es-ES" sz="1200" dirty="0" smtClean="0"/>
              <a:t> Consultas </a:t>
            </a:r>
            <a:r>
              <a:rPr lang="es-ES" sz="1200" dirty="0"/>
              <a:t>con composición interna entre varias tablas</a:t>
            </a:r>
          </a:p>
          <a:p>
            <a:r>
              <a:rPr lang="es-ES" sz="1200" dirty="0" smtClean="0"/>
              <a:t> 1</a:t>
            </a:r>
            <a:r>
              <a:rPr lang="es-ES" sz="1200" dirty="0"/>
              <a:t>. Listar pacientes y sus camas asignadas</a:t>
            </a:r>
          </a:p>
          <a:p>
            <a:r>
              <a:rPr lang="es-ES" sz="1200" dirty="0" smtClean="0"/>
              <a:t> 2. Obtener detalles de asignaciones con nombres de pacientes y tipo de cama</a:t>
            </a:r>
          </a:p>
          <a:p>
            <a:r>
              <a:rPr lang="es-ES" sz="1200" dirty="0" smtClean="0"/>
              <a:t> 3</a:t>
            </a:r>
            <a:r>
              <a:rPr lang="es-ES" sz="1200" dirty="0"/>
              <a:t>. Mostrar la edad promedio de los pacientes asignados a camas </a:t>
            </a:r>
            <a:r>
              <a:rPr lang="es-ES" sz="1200" dirty="0" smtClean="0"/>
              <a:t>individuales</a:t>
            </a:r>
          </a:p>
          <a:p>
            <a:r>
              <a:rPr lang="es-ES" sz="1200" dirty="0"/>
              <a:t> 4. Listar camas y la cantidad de veces que han sido asignadas</a:t>
            </a:r>
          </a:p>
          <a:p>
            <a:r>
              <a:rPr lang="es-ES" sz="1200" dirty="0" smtClean="0"/>
              <a:t> </a:t>
            </a:r>
            <a:r>
              <a:rPr lang="es-ES" sz="1200" dirty="0"/>
              <a:t>5. Obtener el nombre del paciente y tipo de cama asignada por cada asignación</a:t>
            </a:r>
          </a:p>
          <a:p>
            <a:r>
              <a:rPr lang="es-ES" sz="1200" dirty="0" smtClean="0"/>
              <a:t> </a:t>
            </a:r>
            <a:r>
              <a:rPr lang="es-ES" sz="1200" dirty="0"/>
              <a:t>6. Listar camas ocupadas con detalles de </a:t>
            </a:r>
            <a:r>
              <a:rPr lang="es-ES" sz="1200" dirty="0" smtClean="0"/>
              <a:t>pacientes</a:t>
            </a:r>
          </a:p>
          <a:p>
            <a:r>
              <a:rPr lang="es-ES" sz="1200" dirty="0" smtClean="0"/>
              <a:t> 7</a:t>
            </a:r>
            <a:r>
              <a:rPr lang="es-ES" sz="1200" dirty="0"/>
              <a:t>. Mostrar pacientes sin asignación de cama</a:t>
            </a:r>
          </a:p>
          <a:p>
            <a:r>
              <a:rPr lang="es-ES" sz="1200" dirty="0" smtClean="0"/>
              <a:t> </a:t>
            </a:r>
            <a:r>
              <a:rPr lang="es-ES" sz="1200" dirty="0"/>
              <a:t>8. Obtener la cantidad total de camas y la cantidad asignada</a:t>
            </a:r>
          </a:p>
          <a:p>
            <a:r>
              <a:rPr lang="es-ES" sz="1200" dirty="0" smtClean="0"/>
              <a:t> </a:t>
            </a:r>
            <a:r>
              <a:rPr lang="es-ES" sz="1200" dirty="0"/>
              <a:t>9. Listar camas asignadas con detalles de pacientes</a:t>
            </a:r>
          </a:p>
          <a:p>
            <a:r>
              <a:rPr lang="es-ES" sz="1200" dirty="0" smtClean="0"/>
              <a:t> </a:t>
            </a:r>
            <a:r>
              <a:rPr lang="es-ES" sz="1200" dirty="0"/>
              <a:t>10. Mostrar detalles de asignaciones con nombres de </a:t>
            </a:r>
            <a:r>
              <a:rPr lang="es-ES" sz="1200" dirty="0" smtClean="0"/>
              <a:t>pacientes</a:t>
            </a:r>
          </a:p>
          <a:p>
            <a:r>
              <a:rPr lang="es-ES" sz="1200" dirty="0"/>
              <a:t> </a:t>
            </a:r>
            <a:r>
              <a:rPr lang="es-ES" sz="1200" dirty="0" smtClean="0"/>
              <a:t>11</a:t>
            </a:r>
            <a:r>
              <a:rPr lang="es-ES" sz="1200" dirty="0"/>
              <a:t>. Obtener información completa de las asignaciones con detalles de camas</a:t>
            </a:r>
          </a:p>
          <a:p>
            <a:r>
              <a:rPr lang="es-ES" sz="1200" dirty="0" smtClean="0"/>
              <a:t> </a:t>
            </a:r>
            <a:r>
              <a:rPr lang="es-ES" sz="1200" dirty="0"/>
              <a:t>12. Listar camas disponibles junto con sus tipos</a:t>
            </a:r>
          </a:p>
          <a:p>
            <a:r>
              <a:rPr lang="es-ES" sz="1200" dirty="0" smtClean="0"/>
              <a:t> </a:t>
            </a:r>
            <a:r>
              <a:rPr lang="es-ES" sz="1200" dirty="0"/>
              <a:t>13. Mostrar pacientes y camas </a:t>
            </a:r>
            <a:r>
              <a:rPr lang="es-ES" sz="1200" dirty="0" smtClean="0"/>
              <a:t>disponibles</a:t>
            </a:r>
          </a:p>
          <a:p>
            <a:r>
              <a:rPr lang="es-ES" sz="1200" dirty="0"/>
              <a:t> 14. Obtener el nombre del paciente y tipo de cama asignada por cada asignación</a:t>
            </a:r>
          </a:p>
          <a:p>
            <a:r>
              <a:rPr lang="es-ES" sz="1200" dirty="0" smtClean="0"/>
              <a:t> </a:t>
            </a:r>
            <a:r>
              <a:rPr lang="es-ES" sz="1200" dirty="0"/>
              <a:t>15. Listar camas ocupadas con detalles de pacientes</a:t>
            </a:r>
          </a:p>
          <a:p>
            <a:endParaRPr lang="es-ES" sz="1200" dirty="0"/>
          </a:p>
          <a:p>
            <a:endParaRPr lang="es-ES" sz="1200" dirty="0"/>
          </a:p>
          <a:p>
            <a:endParaRPr lang="es-ES" sz="1200" dirty="0"/>
          </a:p>
          <a:p>
            <a:endParaRPr lang="es-ES" sz="1200" dirty="0" smtClean="0"/>
          </a:p>
          <a:p>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10</a:t>
            </a:fld>
            <a:r>
              <a:rPr lang="es-ES" smtClean="0"/>
              <a:t> -</a:t>
            </a:r>
            <a:endParaRPr lang="es-ES" dirty="0"/>
          </a:p>
        </p:txBody>
      </p:sp>
    </p:spTree>
    <p:extLst>
      <p:ext uri="{BB962C8B-B14F-4D97-AF65-F5344CB8AC3E}">
        <p14:creationId xmlns:p14="http://schemas.microsoft.com/office/powerpoint/2010/main" val="56432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a:t>Consultas con Composición Externa:</a:t>
            </a:r>
          </a:p>
          <a:p>
            <a:r>
              <a:rPr lang="es-ES" sz="1200" dirty="0" smtClean="0"/>
              <a:t> Consultas </a:t>
            </a:r>
            <a:r>
              <a:rPr lang="es-ES" sz="1200" dirty="0"/>
              <a:t>con composición externa entre varias tablas</a:t>
            </a:r>
          </a:p>
          <a:p>
            <a:r>
              <a:rPr lang="es-ES" sz="1200" dirty="0" smtClean="0"/>
              <a:t> 1</a:t>
            </a:r>
            <a:r>
              <a:rPr lang="es-ES" sz="1200" dirty="0"/>
              <a:t>. Listar pacientes y sus camas asignadas (incluso aquellos sin asignación)</a:t>
            </a:r>
          </a:p>
          <a:p>
            <a:r>
              <a:rPr lang="es-ES" sz="1200" dirty="0" smtClean="0"/>
              <a:t> 2</a:t>
            </a:r>
            <a:r>
              <a:rPr lang="es-ES" sz="1200" dirty="0"/>
              <a:t>. Obtener detalles de asignaciones con nombres de pacientes y tipo de cama (incluso sin asignación)</a:t>
            </a:r>
          </a:p>
          <a:p>
            <a:r>
              <a:rPr lang="es-ES" sz="1200" dirty="0" smtClean="0"/>
              <a:t> 3</a:t>
            </a:r>
            <a:r>
              <a:rPr lang="es-ES" sz="1200" dirty="0"/>
              <a:t>. Mostrar la edad promedio de los pacientes asignados a camas individuales (incluso sin asignación</a:t>
            </a:r>
            <a:r>
              <a:rPr lang="es-ES" sz="1200" dirty="0" smtClean="0"/>
              <a:t>)</a:t>
            </a:r>
          </a:p>
          <a:p>
            <a:r>
              <a:rPr lang="es-ES" sz="1200" dirty="0"/>
              <a:t> </a:t>
            </a:r>
            <a:r>
              <a:rPr lang="es-ES" sz="1200" dirty="0" smtClean="0"/>
              <a:t>4</a:t>
            </a:r>
            <a:r>
              <a:rPr lang="es-ES" sz="1200" dirty="0"/>
              <a:t>. Listar camas y la cantidad de veces que han sido asignadas (incluso sin asignación)</a:t>
            </a:r>
          </a:p>
          <a:p>
            <a:r>
              <a:rPr lang="es-ES" sz="1200" dirty="0" smtClean="0"/>
              <a:t> </a:t>
            </a:r>
            <a:r>
              <a:rPr lang="es-ES" sz="1200" dirty="0"/>
              <a:t>5. Obtener el nombre del paciente y tipo de cama asignada por cada asignación (incluso sin asignación)</a:t>
            </a:r>
          </a:p>
          <a:p>
            <a:r>
              <a:rPr lang="es-ES" sz="1200" dirty="0" smtClean="0"/>
              <a:t> </a:t>
            </a:r>
            <a:r>
              <a:rPr lang="es-ES" sz="1200" dirty="0"/>
              <a:t>6. Listar camas ocupadas con detalles de pacientes (solo camas ocupadas</a:t>
            </a:r>
            <a:r>
              <a:rPr lang="es-ES" sz="1200" dirty="0" smtClean="0"/>
              <a:t>)</a:t>
            </a:r>
          </a:p>
          <a:p>
            <a:r>
              <a:rPr lang="es-ES" sz="1200" dirty="0"/>
              <a:t> 7. Mostrar pacientes sin asignación de cama</a:t>
            </a:r>
          </a:p>
          <a:p>
            <a:r>
              <a:rPr lang="es-ES" sz="1200" dirty="0" smtClean="0"/>
              <a:t> </a:t>
            </a:r>
            <a:r>
              <a:rPr lang="es-ES" sz="1200" dirty="0"/>
              <a:t>8. Obtener la cantidad total de camas y la cantidad asignada (solo camas asignadas)</a:t>
            </a:r>
          </a:p>
          <a:p>
            <a:r>
              <a:rPr lang="es-ES" sz="1200" dirty="0" smtClean="0"/>
              <a:t> </a:t>
            </a:r>
            <a:r>
              <a:rPr lang="es-ES" sz="1200" dirty="0"/>
              <a:t>9. Listar camas asignadas con detalles de pacientes (solo camas asignadas)</a:t>
            </a:r>
          </a:p>
          <a:p>
            <a:r>
              <a:rPr lang="es-ES" sz="1200" dirty="0" smtClean="0"/>
              <a:t> 10</a:t>
            </a:r>
            <a:r>
              <a:rPr lang="es-ES" sz="1200" dirty="0"/>
              <a:t>. Mostrar detalles de asignaciones con nombres de pacientes (solo asignaciones con pacientes</a:t>
            </a:r>
            <a:r>
              <a:rPr lang="es-ES" sz="1200" dirty="0" smtClean="0"/>
              <a:t>)</a:t>
            </a:r>
          </a:p>
          <a:p>
            <a:r>
              <a:rPr lang="es-ES" sz="1200" dirty="0" smtClean="0"/>
              <a:t> 11</a:t>
            </a:r>
            <a:r>
              <a:rPr lang="es-ES" sz="1200" dirty="0"/>
              <a:t>. Obtener información completa de las asignaciones con detalles de camas (solo asignaciones con camas)</a:t>
            </a:r>
          </a:p>
          <a:p>
            <a:r>
              <a:rPr lang="es-ES" sz="1200" dirty="0" smtClean="0"/>
              <a:t> 12</a:t>
            </a:r>
            <a:r>
              <a:rPr lang="es-ES" sz="1200" dirty="0"/>
              <a:t>. Listar camas disponibles junto con sus tipos (solo camas disponibles)</a:t>
            </a:r>
          </a:p>
          <a:p>
            <a:r>
              <a:rPr lang="es-ES" sz="1200" dirty="0" smtClean="0"/>
              <a:t> </a:t>
            </a:r>
            <a:r>
              <a:rPr lang="es-ES" sz="1200" dirty="0"/>
              <a:t>13. Mostrar pacientes y camas disponibles (solo pacientes sin asignación</a:t>
            </a:r>
            <a:r>
              <a:rPr lang="es-ES" sz="1200" dirty="0" smtClean="0"/>
              <a:t>)</a:t>
            </a:r>
          </a:p>
          <a:p>
            <a:r>
              <a:rPr lang="es-ES" sz="1200" dirty="0" smtClean="0"/>
              <a:t> 14</a:t>
            </a:r>
            <a:r>
              <a:rPr lang="es-ES" sz="1200" dirty="0"/>
              <a:t>. Obtener el nombre del paciente y tipo de cama asignada por cada asignación (solo asignaciones con pacientes)</a:t>
            </a:r>
          </a:p>
          <a:p>
            <a:r>
              <a:rPr lang="es-ES" sz="1200" dirty="0" smtClean="0"/>
              <a:t> 15. Listar camas ocupadas con detalles de pacientes (solo camas ocupadas)</a:t>
            </a:r>
          </a:p>
          <a:p>
            <a:endParaRPr lang="es-ES" sz="1200" dirty="0"/>
          </a:p>
          <a:p>
            <a:endParaRPr lang="es-ES" sz="1200" dirty="0"/>
          </a:p>
          <a:p>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11</a:t>
            </a:fld>
            <a:r>
              <a:rPr lang="es-ES" smtClean="0"/>
              <a:t> -</a:t>
            </a:r>
            <a:endParaRPr lang="es-ES" dirty="0"/>
          </a:p>
        </p:txBody>
      </p:sp>
    </p:spTree>
    <p:extLst>
      <p:ext uri="{BB962C8B-B14F-4D97-AF65-F5344CB8AC3E}">
        <p14:creationId xmlns:p14="http://schemas.microsoft.com/office/powerpoint/2010/main" val="35915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err="1"/>
              <a:t>Subconsultas</a:t>
            </a:r>
            <a:r>
              <a:rPr lang="es-ES" sz="1200" dirty="0"/>
              <a:t> de Dos y Tres Tablas:</a:t>
            </a:r>
          </a:p>
          <a:p>
            <a:r>
              <a:rPr lang="es-ES" sz="1200" dirty="0" smtClean="0"/>
              <a:t> </a:t>
            </a:r>
            <a:r>
              <a:rPr lang="es-ES" sz="1200" dirty="0" err="1" smtClean="0"/>
              <a:t>Subconsultas</a:t>
            </a:r>
            <a:r>
              <a:rPr lang="es-ES" sz="1200" dirty="0" smtClean="0"/>
              <a:t> </a:t>
            </a:r>
            <a:r>
              <a:rPr lang="es-ES" sz="1200" dirty="0"/>
              <a:t>con dos o tres tablas</a:t>
            </a:r>
          </a:p>
          <a:p>
            <a:r>
              <a:rPr lang="es-ES" sz="1200" dirty="0" smtClean="0"/>
              <a:t> 1</a:t>
            </a:r>
            <a:r>
              <a:rPr lang="es-ES" sz="1200" dirty="0"/>
              <a:t>. Obtener el nombre del paciente y tipo de cama asignada por cada asignación (</a:t>
            </a:r>
            <a:r>
              <a:rPr lang="es-ES" sz="1200" dirty="0" err="1"/>
              <a:t>subconsulta</a:t>
            </a:r>
            <a:r>
              <a:rPr lang="es-ES" sz="1200" dirty="0"/>
              <a:t> de dos tablas)</a:t>
            </a:r>
          </a:p>
          <a:p>
            <a:r>
              <a:rPr lang="es-ES" sz="1200" dirty="0" smtClean="0"/>
              <a:t> 2</a:t>
            </a:r>
            <a:r>
              <a:rPr lang="es-ES" sz="1200" dirty="0"/>
              <a:t>. Mostrar detalles de asignaciones con nombres de pacientes y tipo de cama (</a:t>
            </a:r>
            <a:r>
              <a:rPr lang="es-ES" sz="1200" dirty="0" err="1"/>
              <a:t>subconsulta</a:t>
            </a:r>
            <a:r>
              <a:rPr lang="es-ES" sz="1200" dirty="0"/>
              <a:t> de tres tablas)</a:t>
            </a:r>
          </a:p>
          <a:p>
            <a:r>
              <a:rPr lang="es-ES" sz="1200" dirty="0" smtClean="0"/>
              <a:t> 3</a:t>
            </a:r>
            <a:r>
              <a:rPr lang="es-ES" sz="1200" dirty="0"/>
              <a:t>. Listar camas ocupadas con detalles de pacientes (</a:t>
            </a:r>
            <a:r>
              <a:rPr lang="es-ES" sz="1200" dirty="0" err="1"/>
              <a:t>subconsulta</a:t>
            </a:r>
            <a:r>
              <a:rPr lang="es-ES" sz="1200" dirty="0"/>
              <a:t> de tres tablas</a:t>
            </a:r>
            <a:r>
              <a:rPr lang="es-ES" sz="1200" dirty="0" smtClean="0"/>
              <a:t>)</a:t>
            </a:r>
          </a:p>
          <a:p>
            <a:r>
              <a:rPr lang="es-ES" sz="1200" dirty="0"/>
              <a:t> 4. Obtener información completa de las asignaciones con detalles de camas y pacientes (</a:t>
            </a:r>
            <a:r>
              <a:rPr lang="es-ES" sz="1200" dirty="0" err="1"/>
              <a:t>subconsulta</a:t>
            </a:r>
            <a:r>
              <a:rPr lang="es-ES" sz="1200" dirty="0"/>
              <a:t> de tres tablas)</a:t>
            </a:r>
          </a:p>
          <a:p>
            <a:r>
              <a:rPr lang="es-ES" sz="1200" dirty="0" smtClean="0"/>
              <a:t> </a:t>
            </a:r>
            <a:r>
              <a:rPr lang="es-ES" sz="1200" dirty="0"/>
              <a:t>5. Listar camas asignadas con detalles de pacientes y tipo de cama (</a:t>
            </a:r>
            <a:r>
              <a:rPr lang="es-ES" sz="1200" dirty="0" err="1"/>
              <a:t>subconsulta</a:t>
            </a:r>
            <a:r>
              <a:rPr lang="es-ES" sz="1200" dirty="0"/>
              <a:t> de tres tablas)</a:t>
            </a:r>
          </a:p>
          <a:p>
            <a:r>
              <a:rPr lang="es-ES" sz="1200" dirty="0" smtClean="0"/>
              <a:t> </a:t>
            </a:r>
            <a:r>
              <a:rPr lang="es-ES" sz="1200" dirty="0"/>
              <a:t>6. Mostrar pacientes y camas disponibles con sus tipos (</a:t>
            </a:r>
            <a:r>
              <a:rPr lang="es-ES" sz="1200" dirty="0" err="1"/>
              <a:t>subconsulta</a:t>
            </a:r>
            <a:r>
              <a:rPr lang="es-ES" sz="1200" dirty="0"/>
              <a:t> de tres tablas</a:t>
            </a:r>
            <a:r>
              <a:rPr lang="es-ES" sz="1200" dirty="0" smtClean="0"/>
              <a:t>)</a:t>
            </a:r>
          </a:p>
          <a:p>
            <a:r>
              <a:rPr lang="es-ES" sz="1200" dirty="0" smtClean="0"/>
              <a:t> 7</a:t>
            </a:r>
            <a:r>
              <a:rPr lang="es-ES" sz="1200" dirty="0"/>
              <a:t>. Obtener el nombre del paciente y la cantidad de camas asignadas (</a:t>
            </a:r>
            <a:r>
              <a:rPr lang="es-ES" sz="1200" dirty="0" err="1"/>
              <a:t>subconsulta</a:t>
            </a:r>
            <a:r>
              <a:rPr lang="es-ES" sz="1200" dirty="0"/>
              <a:t> de dos tablas)</a:t>
            </a:r>
          </a:p>
          <a:p>
            <a:r>
              <a:rPr lang="es-ES" sz="1200" dirty="0" smtClean="0"/>
              <a:t> </a:t>
            </a:r>
            <a:r>
              <a:rPr lang="es-ES" sz="1200" dirty="0"/>
              <a:t>8. Listar camas con la cantidad de asignaciones y nombres de pacientes (</a:t>
            </a:r>
            <a:r>
              <a:rPr lang="es-ES" sz="1200" dirty="0" err="1"/>
              <a:t>subconsulta</a:t>
            </a:r>
            <a:r>
              <a:rPr lang="es-ES" sz="1200" dirty="0"/>
              <a:t> de tres tablas)</a:t>
            </a:r>
          </a:p>
          <a:p>
            <a:r>
              <a:rPr lang="es-ES" sz="1200" dirty="0" smtClean="0"/>
              <a:t> </a:t>
            </a:r>
            <a:r>
              <a:rPr lang="es-ES" sz="1200" dirty="0"/>
              <a:t>9. Mostrar pacientes con asignaciones y su edad promedio (</a:t>
            </a:r>
            <a:r>
              <a:rPr lang="es-ES" sz="1200" dirty="0" err="1"/>
              <a:t>subconsulta</a:t>
            </a:r>
            <a:r>
              <a:rPr lang="es-ES" sz="1200" dirty="0"/>
              <a:t> de tres tablas)</a:t>
            </a:r>
          </a:p>
          <a:p>
            <a:r>
              <a:rPr lang="es-ES" sz="1200" dirty="0" smtClean="0"/>
              <a:t> 10</a:t>
            </a:r>
            <a:r>
              <a:rPr lang="es-ES" sz="1200" dirty="0"/>
              <a:t>. Obtener el tipo de cama y la cantidad de pacientes asignados (</a:t>
            </a:r>
            <a:r>
              <a:rPr lang="es-ES" sz="1200" dirty="0" err="1"/>
              <a:t>subconsulta</a:t>
            </a:r>
            <a:r>
              <a:rPr lang="es-ES" sz="1200" dirty="0"/>
              <a:t> de dos tablas</a:t>
            </a:r>
            <a:r>
              <a:rPr lang="es-ES" sz="1200" dirty="0" smtClean="0"/>
              <a:t>)</a:t>
            </a:r>
          </a:p>
          <a:p>
            <a:r>
              <a:rPr lang="es-ES" sz="1200" dirty="0" smtClean="0"/>
              <a:t> 11</a:t>
            </a:r>
            <a:r>
              <a:rPr lang="es-ES" sz="1200" dirty="0"/>
              <a:t>. Listar camas con asignaciones y pacientes ordenados por fecha de asignación (</a:t>
            </a:r>
            <a:r>
              <a:rPr lang="es-ES" sz="1200" dirty="0" err="1"/>
              <a:t>subconsulta</a:t>
            </a:r>
            <a:r>
              <a:rPr lang="es-ES" sz="1200" dirty="0"/>
              <a:t> de tres tablas)</a:t>
            </a:r>
          </a:p>
          <a:p>
            <a:r>
              <a:rPr lang="es-ES" sz="1200" dirty="0" smtClean="0"/>
              <a:t> </a:t>
            </a:r>
            <a:r>
              <a:rPr lang="es-ES" sz="1200" dirty="0"/>
              <a:t>12. Mostrar camas individuales y pacientes asignados ordenados alfabéticamente (</a:t>
            </a:r>
            <a:r>
              <a:rPr lang="es-ES" sz="1200" dirty="0" err="1"/>
              <a:t>subconsulta</a:t>
            </a:r>
            <a:r>
              <a:rPr lang="es-ES" sz="1200" dirty="0"/>
              <a:t> de tres tablas)</a:t>
            </a:r>
          </a:p>
          <a:p>
            <a:r>
              <a:rPr lang="es-ES" sz="1200" dirty="0" smtClean="0"/>
              <a:t> </a:t>
            </a:r>
            <a:r>
              <a:rPr lang="es-ES" sz="1200" dirty="0"/>
              <a:t>13. Obtener el nombre del paciente y la fecha de asignación más reciente (</a:t>
            </a:r>
            <a:r>
              <a:rPr lang="es-ES" sz="1200" dirty="0" err="1"/>
              <a:t>subconsulta</a:t>
            </a:r>
            <a:r>
              <a:rPr lang="es-ES" sz="1200" dirty="0"/>
              <a:t> de tres tablas</a:t>
            </a:r>
            <a:r>
              <a:rPr lang="es-ES" sz="1200" dirty="0" smtClean="0"/>
              <a:t>)</a:t>
            </a:r>
          </a:p>
          <a:p>
            <a:r>
              <a:rPr lang="es-ES" sz="1200" dirty="0" smtClean="0"/>
              <a:t> 14</a:t>
            </a:r>
            <a:r>
              <a:rPr lang="es-ES" sz="1200" dirty="0"/>
              <a:t>. Listar camas con asignaciones y pacientes de género femenino (</a:t>
            </a:r>
            <a:r>
              <a:rPr lang="es-ES" sz="1200" dirty="0" err="1"/>
              <a:t>subconsulta</a:t>
            </a:r>
            <a:r>
              <a:rPr lang="es-ES" sz="1200" dirty="0"/>
              <a:t> de tres tablas)</a:t>
            </a:r>
          </a:p>
          <a:p>
            <a:r>
              <a:rPr lang="es-ES" sz="1200" dirty="0" smtClean="0"/>
              <a:t> </a:t>
            </a:r>
            <a:r>
              <a:rPr lang="es-ES" sz="1200" dirty="0"/>
              <a:t>15. Mostrar pacientes sin asignación de cama y su edad promedio (</a:t>
            </a:r>
            <a:r>
              <a:rPr lang="es-ES" sz="1200" dirty="0" err="1"/>
              <a:t>subconsulta</a:t>
            </a:r>
            <a:r>
              <a:rPr lang="es-ES" sz="1200" dirty="0"/>
              <a:t> de dos tablas)</a:t>
            </a:r>
          </a:p>
          <a:p>
            <a:endParaRPr lang="es-ES" sz="1200" dirty="0"/>
          </a:p>
          <a:p>
            <a:endParaRPr lang="es-ES" sz="1200" dirty="0"/>
          </a:p>
          <a:p>
            <a:endParaRPr lang="es-ES" sz="1200" dirty="0"/>
          </a:p>
          <a:p>
            <a:endParaRPr lang="es-ES" sz="1200" dirty="0"/>
          </a:p>
          <a:p>
            <a:pPr lvl="1"/>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12</a:t>
            </a:fld>
            <a:r>
              <a:rPr lang="es-ES" smtClean="0"/>
              <a:t> -</a:t>
            </a:r>
            <a:endParaRPr lang="es-ES" dirty="0"/>
          </a:p>
        </p:txBody>
      </p:sp>
    </p:spTree>
    <p:extLst>
      <p:ext uri="{BB962C8B-B14F-4D97-AF65-F5344CB8AC3E}">
        <p14:creationId xmlns:p14="http://schemas.microsoft.com/office/powerpoint/2010/main" val="124316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err="1"/>
              <a:t>Subconsultas</a:t>
            </a:r>
            <a:r>
              <a:rPr lang="es-ES" sz="1200" dirty="0"/>
              <a:t> de Dos y Tres Tablas sin JOIN explícito:</a:t>
            </a:r>
          </a:p>
          <a:p>
            <a:r>
              <a:rPr lang="es-ES" sz="1200" dirty="0" smtClean="0"/>
              <a:t> </a:t>
            </a:r>
            <a:r>
              <a:rPr lang="es-ES" sz="1200" dirty="0" err="1" smtClean="0"/>
              <a:t>Subconsultas</a:t>
            </a:r>
            <a:r>
              <a:rPr lang="es-ES" sz="1200" dirty="0" smtClean="0"/>
              <a:t> </a:t>
            </a:r>
            <a:r>
              <a:rPr lang="es-ES" sz="1200" dirty="0"/>
              <a:t>sin JOIN explícito entre dos o tres tablas</a:t>
            </a:r>
          </a:p>
          <a:p>
            <a:r>
              <a:rPr lang="es-ES" sz="1200" dirty="0" smtClean="0"/>
              <a:t> 1</a:t>
            </a:r>
            <a:r>
              <a:rPr lang="es-ES" sz="1200" dirty="0"/>
              <a:t>. Obtener el nombre del paciente y tipo de cama asignada por cada asignación</a:t>
            </a:r>
          </a:p>
          <a:p>
            <a:r>
              <a:rPr lang="es-ES" sz="1200" dirty="0" smtClean="0"/>
              <a:t> 2</a:t>
            </a:r>
            <a:r>
              <a:rPr lang="es-ES" sz="1200" dirty="0"/>
              <a:t>. Mostrar detalles de asignaciones con nombres de pacientes y tipo de cama</a:t>
            </a:r>
          </a:p>
          <a:p>
            <a:r>
              <a:rPr lang="es-ES" sz="1200" dirty="0" smtClean="0"/>
              <a:t> 3</a:t>
            </a:r>
            <a:r>
              <a:rPr lang="es-ES" sz="1200" dirty="0"/>
              <a:t>. Listar camas ocupadas con detalles de </a:t>
            </a:r>
            <a:r>
              <a:rPr lang="es-ES" sz="1200" dirty="0" smtClean="0"/>
              <a:t>pacientes</a:t>
            </a:r>
          </a:p>
          <a:p>
            <a:r>
              <a:rPr lang="es-ES" sz="1200" dirty="0" smtClean="0"/>
              <a:t> 4</a:t>
            </a:r>
            <a:r>
              <a:rPr lang="es-ES" sz="1200" dirty="0"/>
              <a:t>. Obtener información completa de las asignaciones con detalles de camas y pacientes</a:t>
            </a:r>
          </a:p>
          <a:p>
            <a:r>
              <a:rPr lang="es-ES" sz="1200" dirty="0" smtClean="0"/>
              <a:t> </a:t>
            </a:r>
            <a:r>
              <a:rPr lang="es-ES" sz="1200" dirty="0"/>
              <a:t>5. Listar camas asignadas con detalles de pacientes y tipo de cama</a:t>
            </a:r>
          </a:p>
          <a:p>
            <a:r>
              <a:rPr lang="es-ES" sz="1200" dirty="0" smtClean="0"/>
              <a:t> </a:t>
            </a:r>
            <a:r>
              <a:rPr lang="es-ES" sz="1200" dirty="0"/>
              <a:t>6. Mostrar pacientes y camas disponibles con sus </a:t>
            </a:r>
            <a:r>
              <a:rPr lang="es-ES" sz="1200" dirty="0" smtClean="0"/>
              <a:t>tipos</a:t>
            </a:r>
          </a:p>
          <a:p>
            <a:r>
              <a:rPr lang="es-ES" sz="1200" dirty="0" smtClean="0"/>
              <a:t> 7</a:t>
            </a:r>
            <a:r>
              <a:rPr lang="es-ES" sz="1200" dirty="0"/>
              <a:t>. Obtener el nombre del paciente y la cantidad de camas asignadas</a:t>
            </a:r>
          </a:p>
          <a:p>
            <a:r>
              <a:rPr lang="es-ES" sz="1200" dirty="0" smtClean="0"/>
              <a:t> </a:t>
            </a:r>
            <a:r>
              <a:rPr lang="es-ES" sz="1200" dirty="0"/>
              <a:t>8. Listar camas con la cantidad de asignaciones y nombres de pacientes</a:t>
            </a:r>
          </a:p>
          <a:p>
            <a:r>
              <a:rPr lang="es-ES" sz="1200" dirty="0" smtClean="0"/>
              <a:t> </a:t>
            </a:r>
            <a:r>
              <a:rPr lang="es-ES" sz="1200" dirty="0"/>
              <a:t>9. Mostrar pacientes con asignaciones y su edad promedio</a:t>
            </a:r>
          </a:p>
          <a:p>
            <a:r>
              <a:rPr lang="es-ES" sz="1200" dirty="0" smtClean="0"/>
              <a:t> </a:t>
            </a:r>
            <a:r>
              <a:rPr lang="es-ES" sz="1200" dirty="0"/>
              <a:t>10. Obtener el tipo de cama y la cantidad de pacientes </a:t>
            </a:r>
            <a:r>
              <a:rPr lang="es-ES" sz="1200" dirty="0" smtClean="0"/>
              <a:t>asignados</a:t>
            </a:r>
          </a:p>
          <a:p>
            <a:r>
              <a:rPr lang="es-ES" sz="1200" dirty="0" smtClean="0"/>
              <a:t> 11</a:t>
            </a:r>
            <a:r>
              <a:rPr lang="es-ES" sz="1200" dirty="0"/>
              <a:t>. Listar camas con asignaciones y pacientes ordenados por fecha de asignación</a:t>
            </a:r>
          </a:p>
          <a:p>
            <a:r>
              <a:rPr lang="es-ES" sz="1200" dirty="0" smtClean="0"/>
              <a:t> </a:t>
            </a:r>
            <a:r>
              <a:rPr lang="es-ES" sz="1200" dirty="0"/>
              <a:t>12. Mostrar camas individuales y pacientes asignados ordenados alfabéticamente</a:t>
            </a:r>
          </a:p>
          <a:p>
            <a:r>
              <a:rPr lang="es-ES" sz="1200" dirty="0" smtClean="0"/>
              <a:t> </a:t>
            </a:r>
            <a:r>
              <a:rPr lang="es-ES" sz="1200" dirty="0"/>
              <a:t>13. Obtener el nombre del paciente y la fecha de asignación más </a:t>
            </a:r>
            <a:r>
              <a:rPr lang="es-ES" sz="1200" dirty="0" smtClean="0"/>
              <a:t>reciente</a:t>
            </a:r>
          </a:p>
          <a:p>
            <a:r>
              <a:rPr lang="es-ES" sz="1200" dirty="0"/>
              <a:t> 14. Listar camas con asignaciones y pacientes de género femenino</a:t>
            </a:r>
          </a:p>
          <a:p>
            <a:r>
              <a:rPr lang="es-ES" sz="1200" dirty="0" smtClean="0"/>
              <a:t> </a:t>
            </a:r>
            <a:r>
              <a:rPr lang="es-ES" sz="1200" dirty="0"/>
              <a:t>15. Mostrar pacientes sin asignación de cama y su edad promedio</a:t>
            </a:r>
          </a:p>
          <a:p>
            <a:endParaRPr lang="es-ES" sz="1200" dirty="0"/>
          </a:p>
          <a:p>
            <a:endParaRPr lang="es-ES" sz="1200" dirty="0"/>
          </a:p>
          <a:p>
            <a:endParaRPr lang="es-ES" sz="1200" dirty="0"/>
          </a:p>
          <a:p>
            <a:endParaRPr lang="es-ES" sz="1200" dirty="0"/>
          </a:p>
          <a:p>
            <a:pPr lvl="1"/>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13</a:t>
            </a:fld>
            <a:r>
              <a:rPr lang="es-ES" smtClean="0"/>
              <a:t> -</a:t>
            </a:r>
            <a:endParaRPr lang="es-ES" dirty="0"/>
          </a:p>
        </p:txBody>
      </p:sp>
    </p:spTree>
    <p:extLst>
      <p:ext uri="{BB962C8B-B14F-4D97-AF65-F5344CB8AC3E}">
        <p14:creationId xmlns:p14="http://schemas.microsoft.com/office/powerpoint/2010/main" val="208805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err="1"/>
              <a:t>Subconsultas</a:t>
            </a:r>
            <a:r>
              <a:rPr lang="es-ES" sz="1200" dirty="0"/>
              <a:t> con ANY, ALL y EXISTS:</a:t>
            </a:r>
          </a:p>
          <a:p>
            <a:r>
              <a:rPr lang="es-ES" sz="1200" dirty="0" smtClean="0"/>
              <a:t> 1</a:t>
            </a:r>
            <a:r>
              <a:rPr lang="es-ES" sz="1200" dirty="0"/>
              <a:t>. Mostrar pacientes con asignaciones de camas de tipo "Individual"</a:t>
            </a:r>
          </a:p>
          <a:p>
            <a:r>
              <a:rPr lang="es-ES" sz="1200" dirty="0" smtClean="0"/>
              <a:t> 2</a:t>
            </a:r>
            <a:r>
              <a:rPr lang="es-ES" sz="1200" dirty="0"/>
              <a:t>. Listar camas con asignaciones donde todas las asignaciones tienen pacientes mayores de 25 años</a:t>
            </a:r>
          </a:p>
          <a:p>
            <a:r>
              <a:rPr lang="es-ES" sz="1200" dirty="0" smtClean="0"/>
              <a:t> 3</a:t>
            </a:r>
            <a:r>
              <a:rPr lang="es-ES" sz="1200" dirty="0"/>
              <a:t>. Obtener el tipo de cama de las camas asignadas a pacientes mayores de 30 </a:t>
            </a:r>
            <a:r>
              <a:rPr lang="es-ES" sz="1200" dirty="0" smtClean="0"/>
              <a:t>años</a:t>
            </a:r>
          </a:p>
          <a:p>
            <a:r>
              <a:rPr lang="es-ES" sz="1200" dirty="0" smtClean="0"/>
              <a:t> 4</a:t>
            </a:r>
            <a:r>
              <a:rPr lang="es-ES" sz="1200" dirty="0"/>
              <a:t>. Mostrar camas asignadas a pacientes de género femenino</a:t>
            </a:r>
          </a:p>
          <a:p>
            <a:r>
              <a:rPr lang="es-ES" sz="1200" dirty="0" smtClean="0"/>
              <a:t> </a:t>
            </a:r>
            <a:r>
              <a:rPr lang="es-ES" sz="1200" dirty="0"/>
              <a:t>5. Listar camas donde todas las asignaciones tienen pacientes con al menos 2 asignaciones</a:t>
            </a:r>
          </a:p>
          <a:p>
            <a:r>
              <a:rPr lang="es-ES" sz="1200" dirty="0" smtClean="0"/>
              <a:t> </a:t>
            </a:r>
            <a:r>
              <a:rPr lang="es-ES" sz="1200" dirty="0"/>
              <a:t>6. Obtener camas asignadas donde existe al menos un paciente menor de 25 años</a:t>
            </a:r>
          </a:p>
          <a:p>
            <a:r>
              <a:rPr lang="es-ES" sz="1200" dirty="0" smtClean="0"/>
              <a:t> </a:t>
            </a:r>
            <a:r>
              <a:rPr lang="es-ES" sz="1200" dirty="0"/>
              <a:t>7. Mostrar pacientes con asignaciones de camas donde todas las camas son de tipo "</a:t>
            </a:r>
            <a:r>
              <a:rPr lang="es-ES" sz="1200" dirty="0" smtClean="0"/>
              <a:t>Doble“</a:t>
            </a:r>
          </a:p>
          <a:p>
            <a:r>
              <a:rPr lang="es-ES" sz="1200" dirty="0" smtClean="0"/>
              <a:t> 8</a:t>
            </a:r>
            <a:r>
              <a:rPr lang="es-ES" sz="1200" dirty="0"/>
              <a:t>. Listar camas con asignaciones de pacientes que existen en la tabla de asignaciones</a:t>
            </a:r>
          </a:p>
          <a:p>
            <a:r>
              <a:rPr lang="es-ES" sz="1200" dirty="0" smtClean="0"/>
              <a:t> </a:t>
            </a:r>
            <a:r>
              <a:rPr lang="es-ES" sz="1200" dirty="0"/>
              <a:t>9. Obtener camas asignadas a pacientes donde al menos una asignación tiene una fecha anterior a '2024-01-01'</a:t>
            </a:r>
          </a:p>
          <a:p>
            <a:r>
              <a:rPr lang="es-ES" sz="1200" dirty="0" smtClean="0"/>
              <a:t> </a:t>
            </a:r>
            <a:r>
              <a:rPr lang="es-ES" sz="1200" dirty="0"/>
              <a:t>10. Mostrar pacientes con asignaciones en todas las camas de tipo "</a:t>
            </a:r>
            <a:r>
              <a:rPr lang="es-ES" sz="1200" dirty="0" smtClean="0"/>
              <a:t>Individual“</a:t>
            </a:r>
          </a:p>
          <a:p>
            <a:r>
              <a:rPr lang="es-ES" sz="1200" dirty="0" smtClean="0"/>
              <a:t> 11</a:t>
            </a:r>
            <a:r>
              <a:rPr lang="es-ES" sz="1200" dirty="0"/>
              <a:t>. Listar camas con asignaciones de pacientes donde al menos un paciente tiene asignaciones en todas las camas</a:t>
            </a:r>
          </a:p>
          <a:p>
            <a:r>
              <a:rPr lang="es-ES" sz="1200" dirty="0" smtClean="0"/>
              <a:t> </a:t>
            </a:r>
            <a:r>
              <a:rPr lang="es-ES" sz="1200" dirty="0"/>
              <a:t>12. Obtener camas asignadas a pacientes donde todas las asignaciones tienen una fecha de asignación posterior a '2024-01-01'</a:t>
            </a:r>
          </a:p>
          <a:p>
            <a:r>
              <a:rPr lang="es-ES" sz="1200" dirty="0" smtClean="0"/>
              <a:t> </a:t>
            </a:r>
            <a:r>
              <a:rPr lang="es-ES" sz="1200" dirty="0"/>
              <a:t>13. Mostrar pacientes con asignaciones en todas las camas</a:t>
            </a:r>
          </a:p>
          <a:p>
            <a:r>
              <a:rPr lang="es-ES" sz="1200" dirty="0" smtClean="0"/>
              <a:t> </a:t>
            </a:r>
            <a:r>
              <a:rPr lang="es-ES" sz="1200" dirty="0"/>
              <a:t>14. Listar camas con asignaciones de pacientes que no existen en la tabla de </a:t>
            </a:r>
            <a:r>
              <a:rPr lang="es-ES" sz="1200" dirty="0" smtClean="0"/>
              <a:t>asignaciones</a:t>
            </a:r>
          </a:p>
          <a:p>
            <a:r>
              <a:rPr lang="es-ES" sz="1200" dirty="0" smtClean="0"/>
              <a:t> 15</a:t>
            </a:r>
            <a:r>
              <a:rPr lang="es-ES" sz="1200" dirty="0"/>
              <a:t>. Obtener camas asignadas a pacientes donde al menos una asignación tiene una fecha de asignación igual a la fecha máxima de asignación</a:t>
            </a:r>
          </a:p>
          <a:p>
            <a:endParaRPr lang="es-ES" sz="1200" dirty="0"/>
          </a:p>
          <a:p>
            <a:endParaRPr lang="es-ES" sz="1200" dirty="0"/>
          </a:p>
          <a:p>
            <a:endParaRPr lang="es-ES" sz="1200" dirty="0"/>
          </a:p>
          <a:p>
            <a:pPr lvl="1"/>
            <a:endParaRPr lang="es-ES" sz="1200" dirty="0"/>
          </a:p>
          <a:p>
            <a:endParaRPr lang="es-ES" sz="1200" dirty="0"/>
          </a:p>
          <a:p>
            <a:pPr lvl="1"/>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14</a:t>
            </a:fld>
            <a:r>
              <a:rPr lang="es-ES" smtClean="0"/>
              <a:t> -</a:t>
            </a:r>
            <a:endParaRPr lang="es-ES" dirty="0"/>
          </a:p>
        </p:txBody>
      </p:sp>
    </p:spTree>
    <p:extLst>
      <p:ext uri="{BB962C8B-B14F-4D97-AF65-F5344CB8AC3E}">
        <p14:creationId xmlns:p14="http://schemas.microsoft.com/office/powerpoint/2010/main" val="403343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smtClean="0"/>
              <a:t> 1. </a:t>
            </a:r>
            <a:r>
              <a:rPr lang="es-ES" sz="1200" dirty="0" err="1" smtClean="0"/>
              <a:t>Subconsulta</a:t>
            </a:r>
            <a:r>
              <a:rPr lang="es-ES" sz="1200" dirty="0" smtClean="0"/>
              <a:t> </a:t>
            </a:r>
            <a:r>
              <a:rPr lang="es-ES" sz="1200" dirty="0"/>
              <a:t>con NOT ANY</a:t>
            </a:r>
            <a:r>
              <a:rPr lang="es-ES" sz="1200" dirty="0" smtClean="0"/>
              <a:t>: Obtener </a:t>
            </a:r>
            <a:r>
              <a:rPr lang="es-ES" sz="1200" dirty="0"/>
              <a:t>pacientes que no tienen asignaciones en camas individuales.</a:t>
            </a:r>
          </a:p>
          <a:p>
            <a:r>
              <a:rPr lang="es-ES" sz="1200" dirty="0" smtClean="0"/>
              <a:t> 2. </a:t>
            </a:r>
            <a:r>
              <a:rPr lang="es-ES" sz="1200" dirty="0" err="1" smtClean="0"/>
              <a:t>Subconsulta</a:t>
            </a:r>
            <a:r>
              <a:rPr lang="es-ES" sz="1200" dirty="0" smtClean="0"/>
              <a:t> con NOT ALL: Listar camas con asignaciones donde no todas las asignaciones tienen pacientes mayores de 25 años.</a:t>
            </a:r>
          </a:p>
          <a:p>
            <a:r>
              <a:rPr lang="es-ES" sz="1200" dirty="0" smtClean="0"/>
              <a:t> 3. </a:t>
            </a:r>
            <a:r>
              <a:rPr lang="es-ES" sz="1200" dirty="0" err="1" smtClean="0"/>
              <a:t>Subconsulta</a:t>
            </a:r>
            <a:r>
              <a:rPr lang="es-ES" sz="1200" dirty="0" smtClean="0"/>
              <a:t> </a:t>
            </a:r>
            <a:r>
              <a:rPr lang="es-ES" sz="1200" dirty="0"/>
              <a:t>con NOT EXISTS</a:t>
            </a:r>
            <a:r>
              <a:rPr lang="es-ES" sz="1200" dirty="0" smtClean="0"/>
              <a:t>: Mostrar </a:t>
            </a:r>
            <a:r>
              <a:rPr lang="es-ES" sz="1200" dirty="0"/>
              <a:t>pacientes sin asignaciones en ninguna cama.</a:t>
            </a:r>
          </a:p>
          <a:p>
            <a:r>
              <a:rPr lang="es-ES" sz="1200" dirty="0" smtClean="0"/>
              <a:t> 4. </a:t>
            </a:r>
            <a:r>
              <a:rPr lang="es-ES" sz="1200" dirty="0" err="1" smtClean="0"/>
              <a:t>Subconsulta</a:t>
            </a:r>
            <a:r>
              <a:rPr lang="es-ES" sz="1200" dirty="0" smtClean="0"/>
              <a:t> </a:t>
            </a:r>
            <a:r>
              <a:rPr lang="es-ES" sz="1200" dirty="0"/>
              <a:t>combinando NOT EXISTS y NOT ANY</a:t>
            </a:r>
            <a:r>
              <a:rPr lang="es-ES" sz="1200" dirty="0" smtClean="0"/>
              <a:t>: Obtener </a:t>
            </a:r>
            <a:r>
              <a:rPr lang="es-ES" sz="1200" dirty="0"/>
              <a:t>camas sin asignaciones de pacientes menores de 30 años.</a:t>
            </a:r>
          </a:p>
          <a:p>
            <a:r>
              <a:rPr lang="es-ES" sz="1200" dirty="0" smtClean="0"/>
              <a:t> 5. </a:t>
            </a:r>
            <a:r>
              <a:rPr lang="es-ES" sz="1200" dirty="0" err="1" smtClean="0"/>
              <a:t>Subconsulta</a:t>
            </a:r>
            <a:r>
              <a:rPr lang="es-ES" sz="1200" dirty="0" smtClean="0"/>
              <a:t> </a:t>
            </a:r>
            <a:r>
              <a:rPr lang="es-ES" sz="1200" dirty="0"/>
              <a:t>combinando NOT EXISTS y NOT ALL</a:t>
            </a:r>
            <a:r>
              <a:rPr lang="es-ES" sz="1200" dirty="0" smtClean="0"/>
              <a:t>: Listar </a:t>
            </a:r>
            <a:r>
              <a:rPr lang="es-ES" sz="1200" dirty="0"/>
              <a:t>camas con asignaciones de pacientes donde no todas las asignaciones tienen una fecha de asignación posterior a '2024-01-01'.</a:t>
            </a:r>
          </a:p>
          <a:p>
            <a:pPr lvl="1"/>
            <a:endParaRPr lang="es-ES" sz="1200" dirty="0"/>
          </a:p>
          <a:p>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15</a:t>
            </a:fld>
            <a:r>
              <a:rPr lang="es-ES" smtClean="0"/>
              <a:t> -</a:t>
            </a:r>
            <a:endParaRPr lang="es-ES" dirty="0"/>
          </a:p>
        </p:txBody>
      </p:sp>
    </p:spTree>
    <p:extLst>
      <p:ext uri="{BB962C8B-B14F-4D97-AF65-F5344CB8AC3E}">
        <p14:creationId xmlns:p14="http://schemas.microsoft.com/office/powerpoint/2010/main" val="179119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smtClean="0"/>
              <a:t>Ejercicios de </a:t>
            </a:r>
            <a:r>
              <a:rPr lang="es-ES" sz="1200" dirty="0" err="1" smtClean="0"/>
              <a:t>Update</a:t>
            </a:r>
            <a:r>
              <a:rPr lang="es-ES" sz="1200" dirty="0" smtClean="0"/>
              <a:t>: </a:t>
            </a:r>
          </a:p>
          <a:p>
            <a:r>
              <a:rPr lang="es-ES" sz="1200" dirty="0" smtClean="0"/>
              <a:t>1</a:t>
            </a:r>
            <a:r>
              <a:rPr lang="es-ES" sz="1200" dirty="0" smtClean="0"/>
              <a:t>. Actualizar </a:t>
            </a:r>
            <a:r>
              <a:rPr lang="es-ES" sz="1200" dirty="0"/>
              <a:t>la edad de todos los pacientes mayores de 50 años:</a:t>
            </a:r>
          </a:p>
          <a:p>
            <a:r>
              <a:rPr lang="es-ES" sz="1200" dirty="0" smtClean="0"/>
              <a:t> 2. Modificar </a:t>
            </a:r>
            <a:r>
              <a:rPr lang="es-ES" sz="1200" dirty="0"/>
              <a:t>el tipo de cama de todas las camas individuales:</a:t>
            </a:r>
          </a:p>
          <a:p>
            <a:r>
              <a:rPr lang="es-ES" sz="1200" dirty="0" smtClean="0"/>
              <a:t> 3. Actualizar </a:t>
            </a:r>
            <a:r>
              <a:rPr lang="es-ES" sz="1200" dirty="0"/>
              <a:t>la fecha de asignación de todas las asignaciones a una fecha específica:</a:t>
            </a:r>
          </a:p>
          <a:p>
            <a:r>
              <a:rPr lang="es-ES" sz="1200" dirty="0" smtClean="0"/>
              <a:t> 4. Incrementar </a:t>
            </a:r>
            <a:r>
              <a:rPr lang="es-ES" sz="1200" dirty="0"/>
              <a:t>la cantidad de camas disponibles en un determinado piso:</a:t>
            </a:r>
          </a:p>
          <a:p>
            <a:r>
              <a:rPr lang="es-ES" sz="1200" dirty="0" smtClean="0"/>
              <a:t> 5. Cambiar </a:t>
            </a:r>
            <a:r>
              <a:rPr lang="es-ES" sz="1200" dirty="0"/>
              <a:t>el género de todos los pacientes femeninos a masculino:</a:t>
            </a:r>
          </a:p>
          <a:p>
            <a:r>
              <a:rPr lang="es-ES" sz="1200" dirty="0" smtClean="0"/>
              <a:t> 6. Marcar </a:t>
            </a:r>
            <a:r>
              <a:rPr lang="es-ES" sz="1200" dirty="0"/>
              <a:t>todas las camas ocupadas como no disponibles:</a:t>
            </a:r>
          </a:p>
          <a:p>
            <a:r>
              <a:rPr lang="es-ES" sz="1200" dirty="0" smtClean="0"/>
              <a:t> 7. Actualizar </a:t>
            </a:r>
            <a:r>
              <a:rPr lang="es-ES" sz="1200" dirty="0"/>
              <a:t>la fecha de asignación de las asignaciones más recientes</a:t>
            </a:r>
            <a:r>
              <a:rPr lang="es-ES" sz="1000" dirty="0" smtClean="0"/>
              <a:t>:</a:t>
            </a:r>
          </a:p>
          <a:p>
            <a:r>
              <a:rPr lang="es-ES" sz="1200" dirty="0" smtClean="0"/>
              <a:t> 8</a:t>
            </a:r>
            <a:r>
              <a:rPr lang="es-ES" sz="1200" dirty="0"/>
              <a:t>. Modificar el tipo de cama para asignaciones de pacientes menores de 30 años:</a:t>
            </a:r>
          </a:p>
          <a:p>
            <a:r>
              <a:rPr lang="es-ES" sz="1200" dirty="0" smtClean="0"/>
              <a:t> </a:t>
            </a:r>
            <a:r>
              <a:rPr lang="es-ES" sz="1200" dirty="0"/>
              <a:t>9. Actualizar la cantidad máxima de camas permitidas por tipo:</a:t>
            </a:r>
          </a:p>
          <a:p>
            <a:r>
              <a:rPr lang="es-ES" sz="1200" dirty="0" smtClean="0"/>
              <a:t> </a:t>
            </a:r>
            <a:r>
              <a:rPr lang="es-ES" sz="1200" dirty="0"/>
              <a:t>10. Cambiar la fecha de asignación de pacientes en camas individuales:</a:t>
            </a:r>
          </a:p>
          <a:p>
            <a:r>
              <a:rPr lang="es-ES" sz="1200" dirty="0" smtClean="0"/>
              <a:t> </a:t>
            </a:r>
            <a:r>
              <a:rPr lang="es-ES" sz="1200" dirty="0"/>
              <a:t>11. Incrementar la cantidad de camas asignadas para pacientes con más de 2 asignaciones:</a:t>
            </a:r>
          </a:p>
          <a:p>
            <a:r>
              <a:rPr lang="es-ES" sz="1200" dirty="0" smtClean="0"/>
              <a:t> </a:t>
            </a:r>
            <a:r>
              <a:rPr lang="es-ES" sz="1200" dirty="0"/>
              <a:t>12. Actualizar la fecha de asignación para todas las asignaciones de un paciente específico:</a:t>
            </a:r>
          </a:p>
          <a:p>
            <a:r>
              <a:rPr lang="es-ES" sz="1200" dirty="0" smtClean="0"/>
              <a:t> </a:t>
            </a:r>
            <a:r>
              <a:rPr lang="es-ES" sz="1200" dirty="0"/>
              <a:t>13. Modificar el tipo de cama para asignaciones de pacientes mayores de 40 años:</a:t>
            </a:r>
          </a:p>
          <a:p>
            <a:r>
              <a:rPr lang="es-ES" sz="1200" dirty="0" smtClean="0"/>
              <a:t> 14</a:t>
            </a:r>
            <a:r>
              <a:rPr lang="es-ES" sz="1200" dirty="0"/>
              <a:t>. Cambiar la disponibilidad de camas individuales a no disponibles:</a:t>
            </a:r>
          </a:p>
          <a:p>
            <a:r>
              <a:rPr lang="es-ES" sz="1200" dirty="0" smtClean="0"/>
              <a:t> 15</a:t>
            </a:r>
            <a:r>
              <a:rPr lang="es-ES" sz="1200" dirty="0"/>
              <a:t>. Actualizar la fecha de asignación de las asignaciones más antiguas:</a:t>
            </a:r>
          </a:p>
          <a:p>
            <a:endParaRPr lang="es-ES" sz="1000" dirty="0"/>
          </a:p>
          <a:p>
            <a:pPr lvl="1"/>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16</a:t>
            </a:fld>
            <a:r>
              <a:rPr lang="es-ES" smtClean="0"/>
              <a:t> -</a:t>
            </a:r>
            <a:endParaRPr lang="es-ES" dirty="0"/>
          </a:p>
        </p:txBody>
      </p:sp>
    </p:spTree>
    <p:extLst>
      <p:ext uri="{BB962C8B-B14F-4D97-AF65-F5344CB8AC3E}">
        <p14:creationId xmlns:p14="http://schemas.microsoft.com/office/powerpoint/2010/main" val="96198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smtClean="0"/>
              <a:t>Ejercicios de </a:t>
            </a:r>
            <a:r>
              <a:rPr lang="es-ES" sz="1200" dirty="0" err="1" smtClean="0"/>
              <a:t>Update</a:t>
            </a:r>
            <a:r>
              <a:rPr lang="es-ES" sz="1200" dirty="0" smtClean="0"/>
              <a:t>:</a:t>
            </a:r>
          </a:p>
          <a:p>
            <a:r>
              <a:rPr lang="es-ES" sz="1200" dirty="0" smtClean="0"/>
              <a:t>1</a:t>
            </a:r>
            <a:r>
              <a:rPr lang="es-ES" sz="1200" dirty="0" smtClean="0"/>
              <a:t>. Incrementar </a:t>
            </a:r>
            <a:r>
              <a:rPr lang="es-ES" sz="1200" dirty="0"/>
              <a:t>la edad de todos los pacientes asignados a camas individuales en 2 años:</a:t>
            </a:r>
          </a:p>
          <a:p>
            <a:r>
              <a:rPr lang="es-ES" sz="1200" dirty="0" smtClean="0"/>
              <a:t>2. Marcar </a:t>
            </a:r>
            <a:r>
              <a:rPr lang="es-ES" sz="1200" dirty="0"/>
              <a:t>como no disponible todas las camas asignadas a pacientes menores de 25 años:</a:t>
            </a:r>
          </a:p>
          <a:p>
            <a:r>
              <a:rPr lang="es-ES" sz="1200" dirty="0" smtClean="0"/>
              <a:t>3. Actualizar </a:t>
            </a:r>
            <a:r>
              <a:rPr lang="es-ES" sz="1200" dirty="0"/>
              <a:t>la fecha de asignación de las asignaciones realizadas en camas del piso 3:</a:t>
            </a:r>
          </a:p>
          <a:p>
            <a:r>
              <a:rPr lang="es-ES" sz="1200" dirty="0" smtClean="0"/>
              <a:t>4. Cambiar </a:t>
            </a:r>
            <a:r>
              <a:rPr lang="es-ES" sz="1200" dirty="0"/>
              <a:t>el tipo de cama para asignaciones de pacientes mayores de 30 años:</a:t>
            </a:r>
          </a:p>
          <a:p>
            <a:r>
              <a:rPr lang="es-ES" sz="1200" dirty="0" smtClean="0"/>
              <a:t>5. Incrementar </a:t>
            </a:r>
            <a:r>
              <a:rPr lang="es-ES" sz="1200" dirty="0"/>
              <a:t>la cantidad de camas disponibles en un piso específico en 3 unidades:</a:t>
            </a:r>
          </a:p>
          <a:p>
            <a:r>
              <a:rPr lang="es-ES" sz="1200" dirty="0" smtClean="0"/>
              <a:t>6. Actualizar </a:t>
            </a:r>
            <a:r>
              <a:rPr lang="es-ES" sz="1200" dirty="0"/>
              <a:t>la fecha de asignación de las asignaciones de camas individuales a la fecha actual</a:t>
            </a:r>
            <a:r>
              <a:rPr lang="es-ES" sz="1200" dirty="0" smtClean="0"/>
              <a:t>:</a:t>
            </a:r>
            <a:endParaRPr lang="es-ES" sz="1200" dirty="0"/>
          </a:p>
          <a:p>
            <a:r>
              <a:rPr lang="es-ES" sz="1200" dirty="0"/>
              <a:t>7. Modificar el tipo de cama para asignaciones de pacientes femeninas a 'Individual':</a:t>
            </a:r>
          </a:p>
          <a:p>
            <a:r>
              <a:rPr lang="es-ES" sz="1200" dirty="0" smtClean="0"/>
              <a:t>8</a:t>
            </a:r>
            <a:r>
              <a:rPr lang="es-ES" sz="1200" dirty="0"/>
              <a:t>. Actualizar la fecha de asignación para todas las asignaciones de camas del piso 4:</a:t>
            </a:r>
          </a:p>
          <a:p>
            <a:r>
              <a:rPr lang="es-ES" sz="1200" dirty="0" smtClean="0"/>
              <a:t>9</a:t>
            </a:r>
            <a:r>
              <a:rPr lang="es-ES" sz="1200" dirty="0"/>
              <a:t>. Cambiar el tipo de cama para asignaciones de pacientes con más de 2 asignaciones a 'Individual':</a:t>
            </a:r>
          </a:p>
          <a:p>
            <a:r>
              <a:rPr lang="es-ES" sz="1200" dirty="0" smtClean="0"/>
              <a:t>10</a:t>
            </a:r>
            <a:r>
              <a:rPr lang="es-ES" sz="1200" dirty="0"/>
              <a:t>. Incrementar la cantidad de camas disponibles en un 5%:</a:t>
            </a:r>
          </a:p>
          <a:p>
            <a:r>
              <a:rPr lang="es-ES" sz="1200" dirty="0" smtClean="0"/>
              <a:t>11</a:t>
            </a:r>
            <a:r>
              <a:rPr lang="es-ES" sz="1200" dirty="0"/>
              <a:t>. Actualizar la fecha de asignación para las asignaciones realizadas en camas con más de 1 asignación:</a:t>
            </a:r>
          </a:p>
          <a:p>
            <a:r>
              <a:rPr lang="es-ES" sz="1200" dirty="0" smtClean="0"/>
              <a:t>12</a:t>
            </a:r>
            <a:r>
              <a:rPr lang="es-ES" sz="1200" dirty="0"/>
              <a:t>. Cambiar el tipo de cama para asignaciones de pacientes masculinos mayores de 40 años a 'Individual</a:t>
            </a:r>
            <a:r>
              <a:rPr lang="es-ES" sz="1200" dirty="0" smtClean="0"/>
              <a:t>':</a:t>
            </a:r>
          </a:p>
          <a:p>
            <a:r>
              <a:rPr lang="es-ES" sz="1200" dirty="0"/>
              <a:t>13. Actualizar la fecha de asignación para todas las asignaciones de pacientes con más de 3 asignaciones:</a:t>
            </a:r>
          </a:p>
          <a:p>
            <a:r>
              <a:rPr lang="es-ES" sz="1200" dirty="0" smtClean="0"/>
              <a:t>14</a:t>
            </a:r>
            <a:r>
              <a:rPr lang="es-ES" sz="1200" dirty="0"/>
              <a:t>. Modificar el tipo de cama para asignaciones de pacientes con más de 1 asignación a 'Doble':</a:t>
            </a:r>
          </a:p>
          <a:p>
            <a:r>
              <a:rPr lang="es-ES" sz="1200" dirty="0" smtClean="0"/>
              <a:t>15</a:t>
            </a:r>
            <a:r>
              <a:rPr lang="es-ES" sz="1200" dirty="0"/>
              <a:t>. Actualizar la cantidad máxima de camas permitidas por tipo y piso:</a:t>
            </a:r>
          </a:p>
          <a:p>
            <a:endParaRPr lang="es-ES" sz="1200" dirty="0"/>
          </a:p>
          <a:p>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17</a:t>
            </a:fld>
            <a:r>
              <a:rPr lang="es-ES" smtClean="0"/>
              <a:t> -</a:t>
            </a:r>
            <a:endParaRPr lang="es-ES" dirty="0"/>
          </a:p>
        </p:txBody>
      </p:sp>
    </p:spTree>
    <p:extLst>
      <p:ext uri="{BB962C8B-B14F-4D97-AF65-F5344CB8AC3E}">
        <p14:creationId xmlns:p14="http://schemas.microsoft.com/office/powerpoint/2010/main" val="192819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a:t>1</a:t>
            </a:r>
            <a:r>
              <a:rPr lang="es-ES" sz="1200" dirty="0" smtClean="0"/>
              <a:t>. Consulta </a:t>
            </a:r>
            <a:r>
              <a:rPr lang="es-ES" sz="1200" dirty="0"/>
              <a:t>con JOIN y GROUP BY</a:t>
            </a:r>
            <a:r>
              <a:rPr lang="es-ES" sz="1200" dirty="0" smtClean="0"/>
              <a:t>: Obtener </a:t>
            </a:r>
            <a:r>
              <a:rPr lang="es-ES" sz="1200" dirty="0"/>
              <a:t>la cantidad de asignaciones por tipo de cama.</a:t>
            </a:r>
          </a:p>
          <a:p>
            <a:r>
              <a:rPr lang="es-ES" sz="1200" dirty="0" smtClean="0"/>
              <a:t>2. Consulta </a:t>
            </a:r>
            <a:r>
              <a:rPr lang="es-ES" sz="1200" dirty="0"/>
              <a:t>con </a:t>
            </a:r>
            <a:r>
              <a:rPr lang="es-ES" sz="1200" dirty="0" err="1"/>
              <a:t>Subconsulta</a:t>
            </a:r>
            <a:r>
              <a:rPr lang="es-ES" sz="1200" dirty="0"/>
              <a:t> </a:t>
            </a:r>
            <a:r>
              <a:rPr lang="es-ES" sz="1200" dirty="0" smtClean="0"/>
              <a:t>correlacionada </a:t>
            </a:r>
            <a:r>
              <a:rPr lang="es-ES" sz="1200" dirty="0"/>
              <a:t>y Agregación</a:t>
            </a:r>
            <a:r>
              <a:rPr lang="es-ES" sz="1200" dirty="0" smtClean="0"/>
              <a:t>: Mostrar </a:t>
            </a:r>
            <a:r>
              <a:rPr lang="es-ES" sz="1200" dirty="0"/>
              <a:t>la edad promedio de pacientes con más de 2 asignaciones.</a:t>
            </a:r>
          </a:p>
          <a:p>
            <a:r>
              <a:rPr lang="es-ES" sz="1200" dirty="0" smtClean="0"/>
              <a:t>3. Consulta </a:t>
            </a:r>
            <a:r>
              <a:rPr lang="es-ES" sz="1200" dirty="0"/>
              <a:t>con JOIN y ORDER BY</a:t>
            </a:r>
            <a:r>
              <a:rPr lang="es-ES" sz="1200" dirty="0" smtClean="0"/>
              <a:t>: Listar </a:t>
            </a:r>
            <a:r>
              <a:rPr lang="es-ES" sz="1200" dirty="0"/>
              <a:t>camas asignadas con detalles de pacientes, ordenadas por fecha de asignación.</a:t>
            </a:r>
          </a:p>
          <a:p>
            <a:r>
              <a:rPr lang="es-ES" sz="1200" dirty="0" smtClean="0"/>
              <a:t>4. Consulta </a:t>
            </a:r>
            <a:r>
              <a:rPr lang="es-ES" sz="1200" dirty="0"/>
              <a:t>con </a:t>
            </a:r>
            <a:r>
              <a:rPr lang="es-ES" sz="1200" dirty="0" err="1"/>
              <a:t>Subconsulta</a:t>
            </a:r>
            <a:r>
              <a:rPr lang="es-ES" sz="1200" dirty="0"/>
              <a:t> y DISTINCT</a:t>
            </a:r>
            <a:r>
              <a:rPr lang="es-ES" sz="1200" dirty="0" smtClean="0"/>
              <a:t>: Obtener </a:t>
            </a:r>
            <a:r>
              <a:rPr lang="es-ES" sz="1200" dirty="0"/>
              <a:t>la lista de géneros únicos de pacientes asignados</a:t>
            </a:r>
            <a:r>
              <a:rPr lang="es-ES" sz="1200" dirty="0" smtClean="0"/>
              <a:t>.</a:t>
            </a:r>
          </a:p>
          <a:p>
            <a:r>
              <a:rPr lang="es-ES" sz="1200" dirty="0"/>
              <a:t>5. Consulta con JOIN y SUM</a:t>
            </a:r>
            <a:r>
              <a:rPr lang="es-ES" sz="1200" dirty="0" smtClean="0"/>
              <a:t>: Mostrar </a:t>
            </a:r>
            <a:r>
              <a:rPr lang="es-ES" sz="1200" dirty="0"/>
              <a:t>la suma total de la cantidad de camas disponibles por piso.</a:t>
            </a:r>
          </a:p>
          <a:p>
            <a:r>
              <a:rPr lang="es-ES" sz="1200" dirty="0" smtClean="0"/>
              <a:t>6</a:t>
            </a:r>
            <a:r>
              <a:rPr lang="es-ES" sz="1200" dirty="0"/>
              <a:t>. Consulta con JOIN, WHERE y ORDER BY</a:t>
            </a:r>
            <a:r>
              <a:rPr lang="es-ES" sz="1200" dirty="0" smtClean="0"/>
              <a:t>: Listar </a:t>
            </a:r>
            <a:r>
              <a:rPr lang="es-ES" sz="1200" dirty="0"/>
              <a:t>camas asignadas con detalles de pacientes, solo para camas en el piso 3, ordenadas por fecha de asignación.</a:t>
            </a:r>
          </a:p>
          <a:p>
            <a:r>
              <a:rPr lang="es-ES" sz="1200" dirty="0" smtClean="0"/>
              <a:t>7</a:t>
            </a:r>
            <a:r>
              <a:rPr lang="es-ES" sz="1200" dirty="0"/>
              <a:t>. Consulta con JOIN, GROUP BY y HAVING</a:t>
            </a:r>
            <a:r>
              <a:rPr lang="es-ES" sz="1200" dirty="0" smtClean="0"/>
              <a:t>: Obtener </a:t>
            </a:r>
            <a:r>
              <a:rPr lang="es-ES" sz="1200" dirty="0"/>
              <a:t>la cantidad de asignaciones por paciente, solo para aquellos con más de 3 asignaciones.</a:t>
            </a:r>
          </a:p>
          <a:p>
            <a:r>
              <a:rPr lang="es-ES" sz="1200" dirty="0" smtClean="0"/>
              <a:t>8</a:t>
            </a:r>
            <a:r>
              <a:rPr lang="es-ES" sz="1200" dirty="0"/>
              <a:t>. Consulta con </a:t>
            </a:r>
            <a:r>
              <a:rPr lang="es-ES" sz="1200" dirty="0" err="1"/>
              <a:t>Subconsulta</a:t>
            </a:r>
            <a:r>
              <a:rPr lang="es-ES" sz="1200" dirty="0"/>
              <a:t> y MAX</a:t>
            </a:r>
            <a:r>
              <a:rPr lang="es-ES" sz="1200" dirty="0" smtClean="0"/>
              <a:t>: Encontrar </a:t>
            </a:r>
            <a:r>
              <a:rPr lang="es-ES" sz="1200" dirty="0"/>
              <a:t>la fecha más reciente de asignación para cada paciente</a:t>
            </a:r>
            <a:r>
              <a:rPr lang="es-ES" sz="1200" dirty="0" smtClean="0"/>
              <a:t>.</a:t>
            </a:r>
          </a:p>
          <a:p>
            <a:r>
              <a:rPr lang="es-ES" sz="1200" dirty="0"/>
              <a:t>9. Consulta con JOIN, WHERE y COUNT</a:t>
            </a:r>
            <a:r>
              <a:rPr lang="es-ES" sz="1200" dirty="0" smtClean="0"/>
              <a:t>: </a:t>
            </a:r>
            <a:r>
              <a:rPr lang="es-ES" sz="1200" dirty="0"/>
              <a:t>Contar la cantidad de pacientes asignados en camas de tipo 'Individual' en el piso 2.</a:t>
            </a:r>
          </a:p>
          <a:p>
            <a:r>
              <a:rPr lang="es-ES" sz="1200" dirty="0" smtClean="0"/>
              <a:t>10</a:t>
            </a:r>
            <a:r>
              <a:rPr lang="es-ES" sz="1200" dirty="0"/>
              <a:t>. Consulta con JOIN, GROUP BY, y AVG</a:t>
            </a:r>
            <a:r>
              <a:rPr lang="es-ES" sz="1200" dirty="0" smtClean="0"/>
              <a:t>: Obtener </a:t>
            </a:r>
            <a:r>
              <a:rPr lang="es-ES" sz="1200" dirty="0"/>
              <a:t>la edad promedio de pacientes asignados por tipo de cama.</a:t>
            </a:r>
          </a:p>
          <a:p>
            <a:r>
              <a:rPr lang="es-ES" sz="1200" dirty="0" smtClean="0"/>
              <a:t>11</a:t>
            </a:r>
            <a:r>
              <a:rPr lang="es-ES" sz="1200" dirty="0"/>
              <a:t>. Consulta con JOIN, ORDER BY y LIMIT</a:t>
            </a:r>
            <a:r>
              <a:rPr lang="es-ES" sz="1200" dirty="0" smtClean="0"/>
              <a:t>: Listar </a:t>
            </a:r>
            <a:r>
              <a:rPr lang="es-ES" sz="1200" dirty="0"/>
              <a:t>las camas asignadas a pacientes, ordenadas por fecha de asignación, y limitar los resultados a 10.</a:t>
            </a:r>
          </a:p>
          <a:p>
            <a:r>
              <a:rPr lang="es-ES" sz="1200" dirty="0" smtClean="0"/>
              <a:t>12</a:t>
            </a:r>
            <a:r>
              <a:rPr lang="es-ES" sz="1200" dirty="0"/>
              <a:t>. Consulta con JOIN, WHERE y COUNT con Distinción</a:t>
            </a:r>
            <a:r>
              <a:rPr lang="es-ES" sz="1200" dirty="0" smtClean="0"/>
              <a:t>: Contar </a:t>
            </a:r>
            <a:r>
              <a:rPr lang="es-ES" sz="1200" dirty="0"/>
              <a:t>la cantidad de camas ocupadas por pacientes femeninas mayores de 25 años.</a:t>
            </a:r>
          </a:p>
          <a:p>
            <a:endParaRPr lang="es-ES" sz="1200" dirty="0"/>
          </a:p>
          <a:p>
            <a:endParaRPr lang="es-ES" sz="1200" dirty="0" smtClean="0"/>
          </a:p>
          <a:p>
            <a:pPr lvl="1"/>
            <a:r>
              <a:rPr lang="es-ES" sz="1200" dirty="0" smtClean="0"/>
              <a:t> </a:t>
            </a:r>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18</a:t>
            </a:fld>
            <a:r>
              <a:rPr lang="es-ES" smtClean="0"/>
              <a:t> -</a:t>
            </a:r>
            <a:endParaRPr lang="es-ES" dirty="0"/>
          </a:p>
        </p:txBody>
      </p:sp>
    </p:spTree>
    <p:extLst>
      <p:ext uri="{BB962C8B-B14F-4D97-AF65-F5344CB8AC3E}">
        <p14:creationId xmlns:p14="http://schemas.microsoft.com/office/powerpoint/2010/main" val="281784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smtClean="0"/>
              <a:t>13. Consulta </a:t>
            </a:r>
            <a:r>
              <a:rPr lang="es-ES" sz="1200" dirty="0"/>
              <a:t>con </a:t>
            </a:r>
            <a:r>
              <a:rPr lang="es-ES" sz="1200" dirty="0" err="1"/>
              <a:t>Subconsulta</a:t>
            </a:r>
            <a:r>
              <a:rPr lang="es-ES" sz="1200" dirty="0"/>
              <a:t> y MIN</a:t>
            </a:r>
            <a:r>
              <a:rPr lang="es-ES" sz="1200" dirty="0" smtClean="0"/>
              <a:t>: Encontrar </a:t>
            </a:r>
            <a:r>
              <a:rPr lang="es-ES" sz="1200" dirty="0"/>
              <a:t>la fecha de asignación más antigua para cada cama.</a:t>
            </a:r>
          </a:p>
          <a:p>
            <a:r>
              <a:rPr lang="es-ES" sz="1200" dirty="0" smtClean="0"/>
              <a:t>14. Consulta </a:t>
            </a:r>
            <a:r>
              <a:rPr lang="es-ES" sz="1200" dirty="0"/>
              <a:t>con JOIN, GROUP BY, y Funciones de Ventana</a:t>
            </a:r>
            <a:r>
              <a:rPr lang="es-ES" sz="1200" dirty="0" smtClean="0"/>
              <a:t>: Obtener </a:t>
            </a:r>
            <a:r>
              <a:rPr lang="es-ES" sz="1200" dirty="0"/>
              <a:t>la lista de pacientes junto con la cantidad total de asignaciones y el número de asignaciones por paciente.</a:t>
            </a:r>
          </a:p>
          <a:p>
            <a:r>
              <a:rPr lang="es-ES" sz="1200" dirty="0" smtClean="0"/>
              <a:t>15. Consulta </a:t>
            </a:r>
            <a:r>
              <a:rPr lang="es-ES" sz="1200" dirty="0"/>
              <a:t>con JOIN, WHERE y Funciones de Ventana</a:t>
            </a:r>
            <a:r>
              <a:rPr lang="es-ES" sz="1200" dirty="0" smtClean="0"/>
              <a:t>: Listar </a:t>
            </a:r>
            <a:r>
              <a:rPr lang="es-ES" sz="1200" dirty="0"/>
              <a:t>camas asignadas a pacientes junto con el número de asignaciones por paciente, ordenadas por el número de asignaciones en orden descendente.</a:t>
            </a:r>
          </a:p>
          <a:p>
            <a:pPr lvl="1"/>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19</a:t>
            </a:fld>
            <a:r>
              <a:rPr lang="es-ES" smtClean="0"/>
              <a:t> -</a:t>
            </a:r>
            <a:endParaRPr lang="es-ES" dirty="0"/>
          </a:p>
        </p:txBody>
      </p:sp>
    </p:spTree>
    <p:extLst>
      <p:ext uri="{BB962C8B-B14F-4D97-AF65-F5344CB8AC3E}">
        <p14:creationId xmlns:p14="http://schemas.microsoft.com/office/powerpoint/2010/main" val="69410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395536" y="843558"/>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275606"/>
            <a:ext cx="8208912" cy="3600400"/>
          </a:xfrm>
        </p:spPr>
        <p:txBody>
          <a:bodyPr/>
          <a:lstStyle/>
          <a:p>
            <a:r>
              <a:rPr lang="es-ES" dirty="0"/>
              <a:t>En un hospital, se desea gestionar la asignación de camas a pacientes. </a:t>
            </a:r>
            <a:r>
              <a:rPr lang="es-ES" dirty="0" smtClean="0"/>
              <a:t>De los pacientes ingresados en el hospital se desea conocer su nombre, edad y genero(masculino o femenino). De las camas se desea conocer el tipo (individual o compartida), el piso que formara parte de la clave (primer digito) y su disponibilidad(True o False).</a:t>
            </a:r>
          </a:p>
          <a:p>
            <a:r>
              <a:rPr lang="es-ES" dirty="0" smtClean="0"/>
              <a:t>Generar el modelo entidad-relación de dicha gestión hospitalaria.</a:t>
            </a:r>
            <a:endParaRPr lang="es-ES"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2</a:t>
            </a:fld>
            <a:r>
              <a:rPr lang="es-ES" smtClean="0"/>
              <a:t> -</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a:t>Una </a:t>
            </a:r>
            <a:r>
              <a:rPr lang="es-ES" sz="1200" b="1" dirty="0" err="1"/>
              <a:t>subconsulta</a:t>
            </a:r>
            <a:r>
              <a:rPr lang="es-ES" sz="1200" b="1" dirty="0"/>
              <a:t> SQL correlacionada</a:t>
            </a:r>
            <a:r>
              <a:rPr lang="es-ES" sz="1200" dirty="0"/>
              <a:t> es simplemente una </a:t>
            </a:r>
            <a:r>
              <a:rPr lang="es-ES" sz="1200" dirty="0" err="1"/>
              <a:t>subconsulta</a:t>
            </a:r>
            <a:r>
              <a:rPr lang="es-ES" sz="1200" dirty="0"/>
              <a:t> que se ejecuta varias veces-una por cada registro (fila) devuelto por la consulta externa (principal). En otras palabras, la consulta externa devuelve una tabla con múltiples filas; la consulta interna se ejecuta una vez por cada una de esas filas</a:t>
            </a:r>
            <a:r>
              <a:rPr lang="es-ES" sz="1200" dirty="0" smtClean="0"/>
              <a:t>.</a:t>
            </a:r>
          </a:p>
          <a:p>
            <a:r>
              <a:rPr lang="es-ES" sz="1200" dirty="0" smtClean="0"/>
              <a:t> </a:t>
            </a:r>
          </a:p>
          <a:p>
            <a:r>
              <a:rPr lang="es-ES" sz="1200" b="1" dirty="0" smtClean="0"/>
              <a:t>Las </a:t>
            </a:r>
            <a:r>
              <a:rPr lang="es-ES" sz="1200" b="1" dirty="0"/>
              <a:t>funciones de agregación </a:t>
            </a:r>
            <a:r>
              <a:rPr lang="es-ES" sz="1200" dirty="0"/>
              <a:t>son muy útiles para simplificar el resultado de una consulta y reducir la cantidad de datos que se deben enviar entre el servidor de </a:t>
            </a:r>
            <a:r>
              <a:rPr lang="es-ES" sz="1200" dirty="0" err="1"/>
              <a:t>MySQL</a:t>
            </a:r>
            <a:r>
              <a:rPr lang="es-ES" sz="1200" dirty="0"/>
              <a:t> y la aplicación cliente. Esto puede mejorar significativamente el rendimiento de nuestra aplicación, especialmente cuando se trabaja con grandes conjuntos de datos.</a:t>
            </a:r>
            <a:endParaRPr lang="es-ES" sz="1200" dirty="0" smtClean="0"/>
          </a:p>
          <a:p>
            <a:r>
              <a:rPr lang="es-ES" sz="1200" dirty="0"/>
              <a:t>Las funciones de agregación básicas que soportan todos los gestores de datos son las siguientes:</a:t>
            </a:r>
          </a:p>
          <a:p>
            <a:r>
              <a:rPr lang="es-ES" sz="1200" dirty="0" smtClean="0"/>
              <a:t>COUNT</a:t>
            </a:r>
            <a:r>
              <a:rPr lang="es-ES" sz="1200" dirty="0"/>
              <a:t>: devuelve el número total de filas seleccionadas por la consulta.</a:t>
            </a:r>
          </a:p>
          <a:p>
            <a:r>
              <a:rPr lang="es-ES" sz="1200" dirty="0"/>
              <a:t>MIN: devuelve el valor mínimo del campo que especifiquemos.</a:t>
            </a:r>
          </a:p>
          <a:p>
            <a:r>
              <a:rPr lang="es-ES" sz="1200" dirty="0"/>
              <a:t>MAX: devuelve el valor máximo del campo que especifiquemos.</a:t>
            </a:r>
          </a:p>
          <a:p>
            <a:r>
              <a:rPr lang="es-ES" sz="1200" dirty="0"/>
              <a:t>SUM: suma los valores del campo que especifiquemos. Sólo se puede utilizar en columnas numéricas.</a:t>
            </a:r>
          </a:p>
          <a:p>
            <a:r>
              <a:rPr lang="es-ES" sz="1200" dirty="0"/>
              <a:t>AVG: devuelve el valor promedio del campo que especifiquemos. Sólo se puede utilizar en columnas numéricas</a:t>
            </a:r>
            <a:r>
              <a:rPr lang="es-ES" sz="1200" dirty="0" smtClean="0"/>
              <a:t>.</a:t>
            </a:r>
          </a:p>
          <a:p>
            <a:endParaRPr lang="es-ES" sz="1200" dirty="0"/>
          </a:p>
          <a:p>
            <a:r>
              <a:rPr lang="es-ES" sz="1200" b="1" dirty="0"/>
              <a:t>Las funciones ventana de SQL </a:t>
            </a:r>
            <a:r>
              <a:rPr lang="es-ES" sz="1200" dirty="0"/>
              <a:t>son una potente característica que nos permite extraer información significativa de nuestros datos fácilmente, sin embargo, pocos cursos de SQL ofrecen ejercicios de funciones ventana de SQL. Esto dificulta bastante la práctica de las funciones ventana</a:t>
            </a:r>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20</a:t>
            </a:fld>
            <a:r>
              <a:rPr lang="es-ES" smtClean="0"/>
              <a:t> -</a:t>
            </a:r>
            <a:endParaRPr lang="es-ES" dirty="0"/>
          </a:p>
        </p:txBody>
      </p:sp>
    </p:spTree>
    <p:extLst>
      <p:ext uri="{BB962C8B-B14F-4D97-AF65-F5344CB8AC3E}">
        <p14:creationId xmlns:p14="http://schemas.microsoft.com/office/powerpoint/2010/main" val="1154418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b="1" dirty="0"/>
              <a:t>El pivoteo dinámico </a:t>
            </a:r>
            <a:r>
              <a:rPr lang="es-ES" sz="1200" dirty="0"/>
              <a:t>es una técnica utilizada en SQL para convertir filas en columnas. En lugar de escribir una consulta para cada columna, el pivoteo dinámico permite que las columnas se generen automáticamente a partir de los datos de la tabla. Esto es especialmente útil cuando se trabaja con datos que cambian con el tiempo o cuando se necesita una vista personalizada de los datos.</a:t>
            </a:r>
          </a:p>
          <a:p>
            <a:endParaRPr lang="es-ES" sz="1200" dirty="0"/>
          </a:p>
          <a:p>
            <a:r>
              <a:rPr lang="es-ES" sz="1200" dirty="0"/>
              <a:t>Aquí hay un ejemplo de cómo se puede hacer un pivoteo dinámico en SQL Server. Supongamos que tenemos una tabla llamada Ventas con las siguientes columnas: Producto, Año, Cantidad. Queremos mostrar la cantidad de ventas por producto y año en una tabla. Podemos hacer esto con la siguiente consulta:</a:t>
            </a:r>
          </a:p>
          <a:p>
            <a:pPr lvl="1"/>
            <a:r>
              <a:rPr lang="es-ES" sz="1200" dirty="0" smtClean="0"/>
              <a:t>SELECT </a:t>
            </a:r>
            <a:r>
              <a:rPr lang="es-ES" sz="1200" dirty="0"/>
              <a:t>*</a:t>
            </a:r>
          </a:p>
          <a:p>
            <a:pPr lvl="1"/>
            <a:r>
              <a:rPr lang="es-ES" sz="1200" dirty="0"/>
              <a:t>FROM Ventas</a:t>
            </a:r>
          </a:p>
          <a:p>
            <a:pPr lvl="1"/>
            <a:r>
              <a:rPr lang="es-ES" sz="1200" dirty="0"/>
              <a:t>PIVOT (</a:t>
            </a:r>
          </a:p>
          <a:p>
            <a:pPr lvl="1"/>
            <a:r>
              <a:rPr lang="es-ES" sz="1200" dirty="0"/>
              <a:t>    SUM(Cantidad)</a:t>
            </a:r>
          </a:p>
          <a:p>
            <a:pPr lvl="1"/>
            <a:r>
              <a:rPr lang="es-ES" sz="1200" dirty="0"/>
              <a:t>    FOR Año IN ([2018], [2019], [2020])</a:t>
            </a:r>
          </a:p>
          <a:p>
            <a:pPr lvl="1"/>
            <a:r>
              <a:rPr lang="es-ES" sz="1200" dirty="0"/>
              <a:t>) AS </a:t>
            </a:r>
            <a:r>
              <a:rPr lang="es-ES" sz="1200" dirty="0" err="1"/>
              <a:t>PivoteoVentas</a:t>
            </a:r>
            <a:endParaRPr lang="es-ES" sz="1200" dirty="0"/>
          </a:p>
          <a:p>
            <a:endParaRPr lang="es-ES" sz="1200" dirty="0" smtClean="0"/>
          </a:p>
          <a:p>
            <a:r>
              <a:rPr lang="es-ES" sz="1200" dirty="0" smtClean="0"/>
              <a:t>En </a:t>
            </a:r>
            <a:r>
              <a:rPr lang="es-ES" sz="1200" dirty="0"/>
              <a:t>esta consulta, PIVOT es la palabra clave que indica que se está haciendo un pivoteo dinámico. La función de agregación SUM se utiliza para sumar la cantidad de ventas para cada combinación de producto y año. La cláusula FOR especifica las columnas que se generarán automáticamente a partir de los datos de la tabla.</a:t>
            </a:r>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21</a:t>
            </a:fld>
            <a:r>
              <a:rPr lang="es-ES" smtClean="0"/>
              <a:t> -</a:t>
            </a:r>
            <a:endParaRPr lang="es-ES" dirty="0"/>
          </a:p>
        </p:txBody>
      </p:sp>
    </p:spTree>
    <p:extLst>
      <p:ext uri="{BB962C8B-B14F-4D97-AF65-F5344CB8AC3E}">
        <p14:creationId xmlns:p14="http://schemas.microsoft.com/office/powerpoint/2010/main" val="2526157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b="1" dirty="0" smtClean="0"/>
              <a:t>La </a:t>
            </a:r>
            <a:r>
              <a:rPr lang="es-ES" sz="1200" b="1" dirty="0"/>
              <a:t>abreviatura CTE, comúnmente utilizada, significa Expresión de Tabla Común</a:t>
            </a:r>
            <a:r>
              <a:rPr lang="es-ES" sz="1200" b="1" dirty="0" smtClean="0"/>
              <a:t>.</a:t>
            </a:r>
          </a:p>
          <a:p>
            <a:r>
              <a:rPr lang="es-ES" sz="1200" dirty="0"/>
              <a:t>Una Expresión de Tabla Común es un conjunto de resultados temporales con nombre. Se crea una CTE mediante una consulta WITH y luego se hace referencia a ella en una sentencia SELECT, INSERT, UPDATE o DELETE.</a:t>
            </a:r>
          </a:p>
          <a:p>
            <a:r>
              <a:rPr lang="es-ES" sz="1200" dirty="0" smtClean="0"/>
              <a:t>Digamos </a:t>
            </a:r>
            <a:r>
              <a:rPr lang="es-ES" sz="1200" dirty="0"/>
              <a:t>que tienes una tabla llamada </a:t>
            </a:r>
            <a:r>
              <a:rPr lang="es-ES" sz="1200" dirty="0" err="1"/>
              <a:t>schools</a:t>
            </a:r>
            <a:r>
              <a:rPr lang="es-ES" sz="1200" dirty="0"/>
              <a:t> con las columnas </a:t>
            </a:r>
            <a:r>
              <a:rPr lang="es-ES" sz="1200" dirty="0" err="1"/>
              <a:t>school_id</a:t>
            </a:r>
            <a:r>
              <a:rPr lang="es-ES" sz="1200" dirty="0"/>
              <a:t>, </a:t>
            </a:r>
            <a:r>
              <a:rPr lang="es-ES" sz="1200" dirty="0" err="1"/>
              <a:t>school_name</a:t>
            </a:r>
            <a:r>
              <a:rPr lang="es-ES" sz="1200" dirty="0"/>
              <a:t>, </a:t>
            </a:r>
            <a:r>
              <a:rPr lang="es-ES" sz="1200" dirty="0" err="1"/>
              <a:t>district_id</a:t>
            </a:r>
            <a:r>
              <a:rPr lang="es-ES" sz="1200" dirty="0"/>
              <a:t>, y el número de estudiantes. Necesita escribir una consulta para mostrar una lista de escuelas junto con su ID de distrito y el número promedio de estudiantes por escuela en ese distrito.</a:t>
            </a:r>
          </a:p>
          <a:p>
            <a:r>
              <a:rPr lang="es-ES" sz="1200" dirty="0" smtClean="0"/>
              <a:t>Su </a:t>
            </a:r>
            <a:r>
              <a:rPr lang="es-ES" sz="1200" dirty="0"/>
              <a:t>lógica podría ser la </a:t>
            </a:r>
            <a:r>
              <a:rPr lang="es-ES" sz="1200" dirty="0" smtClean="0"/>
              <a:t>siguiente:</a:t>
            </a:r>
            <a:endParaRPr lang="es-ES" sz="1200" dirty="0"/>
          </a:p>
          <a:p>
            <a:r>
              <a:rPr lang="es-ES" sz="1200" dirty="0" smtClean="0"/>
              <a:t>Cree </a:t>
            </a:r>
            <a:r>
              <a:rPr lang="es-ES" sz="1200" dirty="0"/>
              <a:t>una tabla con la lista de distritos y el correspondiente número medio de alumnos por escuela.</a:t>
            </a:r>
          </a:p>
          <a:p>
            <a:r>
              <a:rPr lang="es-ES" sz="1200" dirty="0"/>
              <a:t>Unir esta tabla con la lista de escuelas y mostrar la información requerida.</a:t>
            </a:r>
          </a:p>
          <a:p>
            <a:r>
              <a:rPr lang="es-ES" sz="1200" dirty="0"/>
              <a:t>Elimine la tabla con el número medio de alumnos por escuela para cada distrito.</a:t>
            </a:r>
          </a:p>
          <a:p>
            <a:r>
              <a:rPr lang="es-ES" sz="1200" dirty="0"/>
              <a:t>Si utiliza un CTE, no necesita crear y soltar una tabla. Puede simplemente hacer referencia al conjunto de resultados temporal creado por la consulta WITH, como se ve a continuación:</a:t>
            </a:r>
          </a:p>
          <a:p>
            <a:pPr lvl="1"/>
            <a:r>
              <a:rPr lang="es-ES" sz="1000" dirty="0" smtClean="0"/>
              <a:t>WITH </a:t>
            </a:r>
            <a:r>
              <a:rPr lang="es-ES" sz="1000" dirty="0" err="1"/>
              <a:t>avg_students</a:t>
            </a:r>
            <a:r>
              <a:rPr lang="es-ES" sz="1000" dirty="0"/>
              <a:t> AS (</a:t>
            </a:r>
          </a:p>
          <a:p>
            <a:pPr lvl="1"/>
            <a:r>
              <a:rPr lang="es-ES" sz="1000" dirty="0"/>
              <a:t>SELECT </a:t>
            </a:r>
            <a:r>
              <a:rPr lang="es-ES" sz="1000" dirty="0" err="1"/>
              <a:t>district_id</a:t>
            </a:r>
            <a:r>
              <a:rPr lang="es-ES" sz="1000" dirty="0"/>
              <a:t>, AVG(</a:t>
            </a:r>
            <a:r>
              <a:rPr lang="es-ES" sz="1000" dirty="0" err="1"/>
              <a:t>students</a:t>
            </a:r>
            <a:r>
              <a:rPr lang="es-ES" sz="1000" dirty="0"/>
              <a:t>) as </a:t>
            </a:r>
            <a:r>
              <a:rPr lang="es-ES" sz="1000" dirty="0" err="1"/>
              <a:t>average_students</a:t>
            </a:r>
            <a:endParaRPr lang="es-ES" sz="1000" dirty="0"/>
          </a:p>
          <a:p>
            <a:pPr lvl="1"/>
            <a:r>
              <a:rPr lang="es-ES" sz="1000" dirty="0"/>
              <a:t>FROM </a:t>
            </a:r>
            <a:r>
              <a:rPr lang="es-ES" sz="1000" dirty="0" err="1"/>
              <a:t>schools</a:t>
            </a:r>
            <a:endParaRPr lang="es-ES" sz="1000" dirty="0"/>
          </a:p>
          <a:p>
            <a:pPr lvl="1"/>
            <a:r>
              <a:rPr lang="es-ES" sz="1000" dirty="0"/>
              <a:t>GROUP BY </a:t>
            </a:r>
            <a:r>
              <a:rPr lang="es-ES" sz="1000" dirty="0" err="1"/>
              <a:t>district_id</a:t>
            </a:r>
            <a:r>
              <a:rPr lang="es-ES" sz="1000" dirty="0"/>
              <a:t>)</a:t>
            </a:r>
          </a:p>
          <a:p>
            <a:pPr lvl="1"/>
            <a:r>
              <a:rPr lang="es-ES" sz="1000" dirty="0"/>
              <a:t>SELECT </a:t>
            </a:r>
            <a:r>
              <a:rPr lang="es-ES" sz="1000" dirty="0" err="1"/>
              <a:t>s.school_name</a:t>
            </a:r>
            <a:r>
              <a:rPr lang="es-ES" sz="1000" dirty="0"/>
              <a:t>, </a:t>
            </a:r>
            <a:r>
              <a:rPr lang="es-ES" sz="1000" dirty="0" err="1"/>
              <a:t>s.district_id</a:t>
            </a:r>
            <a:r>
              <a:rPr lang="es-ES" sz="1000" dirty="0"/>
              <a:t>, </a:t>
            </a:r>
            <a:r>
              <a:rPr lang="es-ES" sz="1000" dirty="0" err="1"/>
              <a:t>avg.average_students</a:t>
            </a:r>
            <a:endParaRPr lang="es-ES" sz="1000" dirty="0"/>
          </a:p>
          <a:p>
            <a:pPr lvl="1"/>
            <a:r>
              <a:rPr lang="es-ES" sz="1000" dirty="0"/>
              <a:t>FROM </a:t>
            </a:r>
            <a:r>
              <a:rPr lang="es-ES" sz="1000" dirty="0" err="1"/>
              <a:t>schools</a:t>
            </a:r>
            <a:r>
              <a:rPr lang="es-ES" sz="1000" dirty="0"/>
              <a:t> s</a:t>
            </a:r>
          </a:p>
          <a:p>
            <a:pPr lvl="1"/>
            <a:r>
              <a:rPr lang="es-ES" sz="1000" dirty="0"/>
              <a:t>JOIN </a:t>
            </a:r>
            <a:r>
              <a:rPr lang="es-ES" sz="1000" dirty="0" err="1"/>
              <a:t>avg_students</a:t>
            </a:r>
            <a:r>
              <a:rPr lang="es-ES" sz="1000" dirty="0"/>
              <a:t> </a:t>
            </a:r>
            <a:r>
              <a:rPr lang="es-ES" sz="1000" dirty="0" err="1"/>
              <a:t>avg</a:t>
            </a:r>
            <a:endParaRPr lang="es-ES" sz="1000" dirty="0"/>
          </a:p>
          <a:p>
            <a:pPr lvl="1"/>
            <a:r>
              <a:rPr lang="es-ES" sz="1000" dirty="0"/>
              <a:t>ON </a:t>
            </a:r>
            <a:r>
              <a:rPr lang="es-ES" sz="1000" dirty="0" err="1"/>
              <a:t>s.district_id</a:t>
            </a:r>
            <a:r>
              <a:rPr lang="es-ES" sz="1000" dirty="0"/>
              <a:t> = </a:t>
            </a:r>
            <a:r>
              <a:rPr lang="es-ES" sz="1000" dirty="0" err="1"/>
              <a:t>avg.district_id</a:t>
            </a:r>
            <a:r>
              <a:rPr lang="es-ES" sz="1000" dirty="0"/>
              <a:t>;</a:t>
            </a:r>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22</a:t>
            </a:fld>
            <a:r>
              <a:rPr lang="es-ES" smtClean="0"/>
              <a:t> -</a:t>
            </a:r>
            <a:endParaRPr lang="es-ES" dirty="0"/>
          </a:p>
        </p:txBody>
      </p:sp>
    </p:spTree>
    <p:extLst>
      <p:ext uri="{BB962C8B-B14F-4D97-AF65-F5344CB8AC3E}">
        <p14:creationId xmlns:p14="http://schemas.microsoft.com/office/powerpoint/2010/main" val="2705321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smtClean="0"/>
              <a:t>1</a:t>
            </a:r>
            <a:r>
              <a:rPr lang="es-ES" sz="1200" dirty="0" smtClean="0"/>
              <a:t>. Consulta </a:t>
            </a:r>
            <a:r>
              <a:rPr lang="es-ES" sz="1200" dirty="0"/>
              <a:t>con </a:t>
            </a:r>
            <a:r>
              <a:rPr lang="es-ES" sz="1200" dirty="0" err="1"/>
              <a:t>Subconsulta</a:t>
            </a:r>
            <a:r>
              <a:rPr lang="es-ES" sz="1200" dirty="0"/>
              <a:t> y Agregación</a:t>
            </a:r>
            <a:r>
              <a:rPr lang="es-ES" sz="1200" dirty="0" smtClean="0"/>
              <a:t>: Obtener </a:t>
            </a:r>
            <a:r>
              <a:rPr lang="es-ES" sz="1200" dirty="0"/>
              <a:t>el número total de camas, la cantidad de camas ocupadas y la proporción de ocupación.</a:t>
            </a:r>
          </a:p>
          <a:p>
            <a:r>
              <a:rPr lang="es-ES" sz="1200" dirty="0" smtClean="0"/>
              <a:t> 2. Consulta </a:t>
            </a:r>
            <a:r>
              <a:rPr lang="es-ES" sz="1200" dirty="0"/>
              <a:t>con </a:t>
            </a:r>
            <a:r>
              <a:rPr lang="es-ES" sz="1200" dirty="0" err="1"/>
              <a:t>Subconsulta</a:t>
            </a:r>
            <a:r>
              <a:rPr lang="es-ES" sz="1200" dirty="0"/>
              <a:t> </a:t>
            </a:r>
            <a:r>
              <a:rPr lang="es-ES" sz="1200" dirty="0" smtClean="0"/>
              <a:t>correlacionada </a:t>
            </a:r>
            <a:r>
              <a:rPr lang="es-ES" sz="1200" dirty="0"/>
              <a:t>y Agregación</a:t>
            </a:r>
            <a:r>
              <a:rPr lang="es-ES" sz="1200" dirty="0" smtClean="0"/>
              <a:t>: Mostrar </a:t>
            </a:r>
            <a:r>
              <a:rPr lang="es-ES" sz="1200" dirty="0"/>
              <a:t>la lista de pacientes con la cantidad total de asignaciones.</a:t>
            </a:r>
          </a:p>
          <a:p>
            <a:r>
              <a:rPr lang="es-ES" sz="1200" dirty="0" smtClean="0"/>
              <a:t> 3. Consulta </a:t>
            </a:r>
            <a:r>
              <a:rPr lang="es-ES" sz="1200" dirty="0"/>
              <a:t>con CTE (</a:t>
            </a:r>
            <a:r>
              <a:rPr lang="es-ES" sz="1200" dirty="0" err="1"/>
              <a:t>Common</a:t>
            </a:r>
            <a:r>
              <a:rPr lang="es-ES" sz="1200" dirty="0"/>
              <a:t> </a:t>
            </a:r>
            <a:r>
              <a:rPr lang="es-ES" sz="1200" dirty="0" err="1"/>
              <a:t>Table</a:t>
            </a:r>
            <a:r>
              <a:rPr lang="es-ES" sz="1200" dirty="0"/>
              <a:t> </a:t>
            </a:r>
            <a:r>
              <a:rPr lang="es-ES" sz="1200" dirty="0" err="1"/>
              <a:t>Expression</a:t>
            </a:r>
            <a:r>
              <a:rPr lang="es-ES" sz="1200" dirty="0"/>
              <a:t>) y JOIN</a:t>
            </a:r>
            <a:r>
              <a:rPr lang="es-ES" sz="1200" dirty="0" smtClean="0"/>
              <a:t>: Listar </a:t>
            </a:r>
            <a:r>
              <a:rPr lang="es-ES" sz="1200" dirty="0"/>
              <a:t>camas junto con la edad promedio de los pacientes asignados.</a:t>
            </a:r>
          </a:p>
          <a:p>
            <a:r>
              <a:rPr lang="es-ES" sz="1200" dirty="0" smtClean="0"/>
              <a:t> 4. Consulta </a:t>
            </a:r>
            <a:r>
              <a:rPr lang="es-ES" sz="1200" dirty="0"/>
              <a:t>con Funciones de Ventana</a:t>
            </a:r>
            <a:r>
              <a:rPr lang="es-ES" sz="1200" dirty="0" smtClean="0"/>
              <a:t>: Obtener </a:t>
            </a:r>
            <a:r>
              <a:rPr lang="es-ES" sz="1200" dirty="0"/>
              <a:t>la lista de camas con el nombre del paciente más joven y más viejo asignado a cada cama</a:t>
            </a:r>
            <a:r>
              <a:rPr lang="es-ES" sz="1200" dirty="0" smtClean="0"/>
              <a:t>.</a:t>
            </a:r>
          </a:p>
          <a:p>
            <a:r>
              <a:rPr lang="es-ES" sz="1200" dirty="0"/>
              <a:t>5. Consulta con Pivoteo Dinámico: Mostrar la cantidad de camas ocupadas por tipo de cama en una tabla pivote.</a:t>
            </a:r>
          </a:p>
          <a:p>
            <a:endParaRPr lang="es-ES" sz="1200" dirty="0"/>
          </a:p>
          <a:p>
            <a:pPr lvl="1"/>
            <a:r>
              <a:rPr lang="es-ES" sz="1200" dirty="0" smtClean="0"/>
              <a:t> </a:t>
            </a:r>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23</a:t>
            </a:fld>
            <a:r>
              <a:rPr lang="es-ES" smtClean="0"/>
              <a:t> -</a:t>
            </a:r>
            <a:endParaRPr lang="es-ES" dirty="0"/>
          </a:p>
        </p:txBody>
      </p:sp>
    </p:spTree>
    <p:extLst>
      <p:ext uri="{BB962C8B-B14F-4D97-AF65-F5344CB8AC3E}">
        <p14:creationId xmlns:p14="http://schemas.microsoft.com/office/powerpoint/2010/main" val="278361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4294967295"/>
          </p:nvPr>
        </p:nvSpPr>
        <p:spPr>
          <a:xfrm>
            <a:off x="8558213" y="123825"/>
            <a:ext cx="585787" cy="273050"/>
          </a:xfrm>
        </p:spPr>
        <p:txBody>
          <a:bodyPr/>
          <a:lstStyle/>
          <a:p>
            <a:r>
              <a:rPr lang="es-ES" smtClean="0"/>
              <a:t>- </a:t>
            </a:r>
            <a:fld id="{CA749D5D-BEED-444F-AFBF-504F0DC99EB9}" type="slidenum">
              <a:rPr lang="es-ES" smtClean="0"/>
              <a:pPr/>
              <a:t>24</a:t>
            </a:fld>
            <a:r>
              <a:rPr lang="es-ES" smtClean="0"/>
              <a:t> -</a:t>
            </a:r>
            <a:endParaRPr lang="es-ES" dirty="0"/>
          </a:p>
        </p:txBody>
      </p:sp>
      <p:sp>
        <p:nvSpPr>
          <p:cNvPr id="3" name="1 Título"/>
          <p:cNvSpPr txBox="1">
            <a:spLocks/>
          </p:cNvSpPr>
          <p:nvPr/>
        </p:nvSpPr>
        <p:spPr>
          <a:xfrm>
            <a:off x="395536" y="2283718"/>
            <a:ext cx="8229600" cy="64807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bg1"/>
                </a:solidFill>
                <a:effectLst/>
                <a:uLnTx/>
                <a:uFillTx/>
                <a:latin typeface="Century Gothic" pitchFamily="34" charset="0"/>
                <a:ea typeface="+mj-ea"/>
                <a:cs typeface="Arial" pitchFamily="34" charset="0"/>
              </a:rPr>
              <a:t>Muchas gracias</a:t>
            </a:r>
          </a:p>
        </p:txBody>
      </p:sp>
      <p:pic>
        <p:nvPicPr>
          <p:cNvPr id="5" name="4 Imagen" descr="logo_ccc-200x90.jpg"/>
          <p:cNvPicPr>
            <a:picLocks noChangeAspect="1"/>
          </p:cNvPicPr>
          <p:nvPr/>
        </p:nvPicPr>
        <p:blipFill>
          <a:blip r:embed="rId2" cstate="print"/>
          <a:stretch>
            <a:fillRect/>
          </a:stretch>
        </p:blipFill>
        <p:spPr>
          <a:xfrm>
            <a:off x="3762164" y="0"/>
            <a:ext cx="1619673" cy="9178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203598"/>
            <a:ext cx="8208912" cy="3672408"/>
          </a:xfrm>
        </p:spPr>
        <p:txBody>
          <a:bodyPr/>
          <a:lstStyle/>
          <a:p>
            <a:r>
              <a:rPr lang="es-ES" dirty="0" err="1" smtClean="0"/>
              <a:t>Create</a:t>
            </a:r>
            <a:r>
              <a:rPr lang="es-ES" dirty="0" smtClean="0"/>
              <a:t> de tablas:</a:t>
            </a:r>
          </a:p>
          <a:p>
            <a:r>
              <a:rPr lang="en-GB" dirty="0" smtClean="0"/>
              <a:t> </a:t>
            </a:r>
            <a:r>
              <a:rPr lang="en-GB" dirty="0" err="1" smtClean="0"/>
              <a:t>Crear</a:t>
            </a:r>
            <a:r>
              <a:rPr lang="en-GB" dirty="0" smtClean="0"/>
              <a:t> </a:t>
            </a:r>
            <a:r>
              <a:rPr lang="en-GB" dirty="0"/>
              <a:t>la base de </a:t>
            </a:r>
            <a:r>
              <a:rPr lang="en-GB" dirty="0" err="1"/>
              <a:t>datos</a:t>
            </a:r>
            <a:endParaRPr lang="es-ES" dirty="0"/>
          </a:p>
          <a:p>
            <a:pPr lvl="1"/>
            <a:r>
              <a:rPr lang="en-GB" sz="1400" dirty="0"/>
              <a:t>CREATE DATABASE </a:t>
            </a:r>
            <a:r>
              <a:rPr lang="en-GB" sz="1400" dirty="0" err="1"/>
              <a:t>HospitalDB</a:t>
            </a:r>
            <a:r>
              <a:rPr lang="en-GB" sz="1400" dirty="0"/>
              <a:t>;</a:t>
            </a:r>
            <a:endParaRPr lang="es-ES" sz="1400" dirty="0"/>
          </a:p>
          <a:p>
            <a:r>
              <a:rPr lang="en-GB" dirty="0" smtClean="0"/>
              <a:t> </a:t>
            </a:r>
            <a:r>
              <a:rPr lang="en-GB" dirty="0" err="1" smtClean="0"/>
              <a:t>Usar</a:t>
            </a:r>
            <a:r>
              <a:rPr lang="en-GB" dirty="0" smtClean="0"/>
              <a:t> </a:t>
            </a:r>
            <a:r>
              <a:rPr lang="en-GB" dirty="0"/>
              <a:t>la base de </a:t>
            </a:r>
            <a:r>
              <a:rPr lang="en-GB" dirty="0" err="1"/>
              <a:t>datos</a:t>
            </a:r>
            <a:endParaRPr lang="es-ES" dirty="0"/>
          </a:p>
          <a:p>
            <a:pPr lvl="1"/>
            <a:r>
              <a:rPr lang="en-GB" sz="1400" dirty="0"/>
              <a:t>USE </a:t>
            </a:r>
            <a:r>
              <a:rPr lang="en-GB" sz="1400" dirty="0" err="1"/>
              <a:t>HospitalDB</a:t>
            </a:r>
            <a:r>
              <a:rPr lang="en-GB" sz="1400" dirty="0"/>
              <a:t>;</a:t>
            </a:r>
            <a:endParaRPr lang="es-ES" sz="1400" dirty="0"/>
          </a:p>
          <a:p>
            <a:r>
              <a:rPr lang="en-GB" dirty="0" smtClean="0"/>
              <a:t> </a:t>
            </a:r>
            <a:r>
              <a:rPr lang="en-GB" dirty="0" err="1" smtClean="0"/>
              <a:t>Crear</a:t>
            </a:r>
            <a:r>
              <a:rPr lang="en-GB" dirty="0" smtClean="0"/>
              <a:t> </a:t>
            </a:r>
            <a:r>
              <a:rPr lang="en-GB" dirty="0"/>
              <a:t>la </a:t>
            </a:r>
            <a:r>
              <a:rPr lang="en-GB" dirty="0" err="1"/>
              <a:t>tabla</a:t>
            </a:r>
            <a:r>
              <a:rPr lang="en-GB" dirty="0"/>
              <a:t> </a:t>
            </a:r>
            <a:r>
              <a:rPr lang="en-GB" dirty="0" err="1"/>
              <a:t>Pacientes</a:t>
            </a:r>
            <a:endParaRPr lang="es-ES" dirty="0"/>
          </a:p>
          <a:p>
            <a:pPr lvl="1"/>
            <a:r>
              <a:rPr lang="en-GB" sz="1400" dirty="0"/>
              <a:t>CREATE TABLE </a:t>
            </a:r>
            <a:r>
              <a:rPr lang="en-GB" sz="1400" dirty="0" err="1"/>
              <a:t>Pacientes</a:t>
            </a:r>
            <a:r>
              <a:rPr lang="en-GB" sz="1400" dirty="0"/>
              <a:t> (</a:t>
            </a:r>
            <a:endParaRPr lang="es-ES" sz="1400" dirty="0"/>
          </a:p>
          <a:p>
            <a:pPr lvl="1"/>
            <a:r>
              <a:rPr lang="en-GB" sz="1400" dirty="0"/>
              <a:t>    </a:t>
            </a:r>
            <a:r>
              <a:rPr lang="en-GB" sz="1400" dirty="0" err="1"/>
              <a:t>PacienteID</a:t>
            </a:r>
            <a:r>
              <a:rPr lang="en-GB" sz="1400" dirty="0"/>
              <a:t> INT PRIMARY KEY,</a:t>
            </a:r>
            <a:endParaRPr lang="es-ES" sz="1400" dirty="0"/>
          </a:p>
          <a:p>
            <a:pPr lvl="1"/>
            <a:r>
              <a:rPr lang="en-GB" sz="1400" dirty="0"/>
              <a:t>    </a:t>
            </a:r>
            <a:r>
              <a:rPr lang="en-GB" sz="1400" dirty="0" err="1"/>
              <a:t>Nombre</a:t>
            </a:r>
            <a:r>
              <a:rPr lang="en-GB" sz="1400" dirty="0"/>
              <a:t> VARCHAR(50),</a:t>
            </a:r>
            <a:endParaRPr lang="es-ES" sz="1400" dirty="0"/>
          </a:p>
          <a:p>
            <a:pPr lvl="1"/>
            <a:r>
              <a:rPr lang="en-GB" sz="1400" dirty="0"/>
              <a:t>    </a:t>
            </a:r>
            <a:r>
              <a:rPr lang="en-GB" sz="1400" dirty="0" err="1"/>
              <a:t>Edad</a:t>
            </a:r>
            <a:r>
              <a:rPr lang="en-GB" sz="1400" dirty="0"/>
              <a:t> INT,</a:t>
            </a:r>
            <a:endParaRPr lang="es-ES" sz="1400" dirty="0"/>
          </a:p>
          <a:p>
            <a:pPr lvl="1"/>
            <a:r>
              <a:rPr lang="en-GB" sz="1400" dirty="0"/>
              <a:t>    </a:t>
            </a:r>
            <a:r>
              <a:rPr lang="en-GB" sz="1400" dirty="0" err="1"/>
              <a:t>Género</a:t>
            </a:r>
            <a:r>
              <a:rPr lang="en-GB" sz="1400" dirty="0"/>
              <a:t> VARCHAR(10)</a:t>
            </a:r>
            <a:endParaRPr lang="es-ES" sz="1400" dirty="0"/>
          </a:p>
          <a:p>
            <a:pPr lvl="1"/>
            <a:r>
              <a:rPr lang="en-GB" sz="1400" dirty="0"/>
              <a:t>);</a:t>
            </a:r>
            <a:endParaRPr lang="es-ES" sz="1400" dirty="0"/>
          </a:p>
          <a:p>
            <a:r>
              <a:rPr lang="en-GB" dirty="0"/>
              <a:t> </a:t>
            </a:r>
            <a:endParaRPr lang="es-ES"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3</a:t>
            </a:fld>
            <a:r>
              <a:rPr lang="es-ES" smtClean="0"/>
              <a:t> -</a:t>
            </a:r>
            <a:endParaRPr lang="es-ES" dirty="0"/>
          </a:p>
        </p:txBody>
      </p:sp>
    </p:spTree>
    <p:extLst>
      <p:ext uri="{BB962C8B-B14F-4D97-AF65-F5344CB8AC3E}">
        <p14:creationId xmlns:p14="http://schemas.microsoft.com/office/powerpoint/2010/main" val="337588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203598"/>
            <a:ext cx="8208912" cy="3672408"/>
          </a:xfrm>
        </p:spPr>
        <p:txBody>
          <a:bodyPr/>
          <a:lstStyle/>
          <a:p>
            <a:r>
              <a:rPr lang="en-GB" dirty="0" smtClean="0"/>
              <a:t> </a:t>
            </a:r>
            <a:r>
              <a:rPr lang="en-GB" dirty="0" err="1" smtClean="0"/>
              <a:t>Crear</a:t>
            </a:r>
            <a:r>
              <a:rPr lang="en-GB" dirty="0" smtClean="0"/>
              <a:t> </a:t>
            </a:r>
            <a:r>
              <a:rPr lang="en-GB" dirty="0"/>
              <a:t>la </a:t>
            </a:r>
            <a:r>
              <a:rPr lang="en-GB" dirty="0" err="1"/>
              <a:t>tabla</a:t>
            </a:r>
            <a:r>
              <a:rPr lang="en-GB" dirty="0"/>
              <a:t> Camas</a:t>
            </a:r>
            <a:endParaRPr lang="es-ES" dirty="0"/>
          </a:p>
          <a:p>
            <a:pPr lvl="1"/>
            <a:r>
              <a:rPr lang="en-GB" sz="1400" dirty="0"/>
              <a:t>CREATE TABLE Camas (</a:t>
            </a:r>
            <a:endParaRPr lang="es-ES" sz="1400" dirty="0"/>
          </a:p>
          <a:p>
            <a:pPr lvl="1"/>
            <a:r>
              <a:rPr lang="en-GB" sz="1400" dirty="0"/>
              <a:t>    </a:t>
            </a:r>
            <a:r>
              <a:rPr lang="en-GB" sz="1400" dirty="0" err="1"/>
              <a:t>CamaID</a:t>
            </a:r>
            <a:r>
              <a:rPr lang="en-GB" sz="1400" dirty="0"/>
              <a:t> INT PRIMARY KEY,</a:t>
            </a:r>
            <a:endParaRPr lang="es-ES" sz="1400" dirty="0"/>
          </a:p>
          <a:p>
            <a:pPr lvl="1"/>
            <a:r>
              <a:rPr lang="en-GB" sz="1400" dirty="0"/>
              <a:t>    </a:t>
            </a:r>
            <a:r>
              <a:rPr lang="en-GB" sz="1400" dirty="0" err="1"/>
              <a:t>Tipo</a:t>
            </a:r>
            <a:r>
              <a:rPr lang="en-GB" sz="1400" dirty="0"/>
              <a:t> VARCHAR(20),</a:t>
            </a:r>
            <a:endParaRPr lang="es-ES" sz="1400" dirty="0"/>
          </a:p>
          <a:p>
            <a:pPr lvl="1"/>
            <a:r>
              <a:rPr lang="en-GB" sz="1400" dirty="0"/>
              <a:t>    </a:t>
            </a:r>
            <a:r>
              <a:rPr lang="en-GB" sz="1400" dirty="0" err="1"/>
              <a:t>Disponible</a:t>
            </a:r>
            <a:r>
              <a:rPr lang="en-GB" sz="1400" dirty="0"/>
              <a:t> BOOLEAN</a:t>
            </a:r>
            <a:endParaRPr lang="es-ES" sz="1400" dirty="0"/>
          </a:p>
          <a:p>
            <a:pPr lvl="1"/>
            <a:r>
              <a:rPr lang="en-GB" sz="1400" dirty="0"/>
              <a:t>);</a:t>
            </a:r>
            <a:endParaRPr lang="es-ES" sz="1400" dirty="0"/>
          </a:p>
          <a:p>
            <a:r>
              <a:rPr lang="en-GB" dirty="0" smtClean="0"/>
              <a:t> </a:t>
            </a:r>
            <a:r>
              <a:rPr lang="en-GB" dirty="0" err="1" smtClean="0"/>
              <a:t>Crear</a:t>
            </a:r>
            <a:r>
              <a:rPr lang="en-GB" dirty="0" smtClean="0"/>
              <a:t> </a:t>
            </a:r>
            <a:r>
              <a:rPr lang="en-GB" dirty="0"/>
              <a:t>la </a:t>
            </a:r>
            <a:r>
              <a:rPr lang="en-GB" dirty="0" err="1"/>
              <a:t>tabla</a:t>
            </a:r>
            <a:r>
              <a:rPr lang="en-GB" dirty="0"/>
              <a:t> </a:t>
            </a:r>
            <a:r>
              <a:rPr lang="en-GB" dirty="0" err="1"/>
              <a:t>Asignaciones</a:t>
            </a:r>
            <a:endParaRPr lang="es-ES" dirty="0"/>
          </a:p>
          <a:p>
            <a:pPr lvl="1"/>
            <a:r>
              <a:rPr lang="en-GB" sz="1400" dirty="0"/>
              <a:t>CREATE TABLE </a:t>
            </a:r>
            <a:r>
              <a:rPr lang="en-GB" sz="1400" dirty="0" err="1"/>
              <a:t>Asignaciones</a:t>
            </a:r>
            <a:r>
              <a:rPr lang="en-GB" sz="1400" dirty="0"/>
              <a:t> (</a:t>
            </a:r>
            <a:endParaRPr lang="es-ES" sz="1400" dirty="0"/>
          </a:p>
          <a:p>
            <a:pPr lvl="1"/>
            <a:r>
              <a:rPr lang="en-GB" sz="1400" dirty="0"/>
              <a:t>    </a:t>
            </a:r>
            <a:r>
              <a:rPr lang="en-GB" sz="1400" dirty="0" err="1"/>
              <a:t>AsignacionID</a:t>
            </a:r>
            <a:r>
              <a:rPr lang="en-GB" sz="1400" dirty="0"/>
              <a:t> INT PRIMARY KEY,</a:t>
            </a:r>
            <a:endParaRPr lang="es-ES" sz="1400" dirty="0"/>
          </a:p>
          <a:p>
            <a:pPr lvl="1"/>
            <a:r>
              <a:rPr lang="en-GB" sz="1400" dirty="0"/>
              <a:t>    </a:t>
            </a:r>
            <a:r>
              <a:rPr lang="en-GB" sz="1400" dirty="0" err="1"/>
              <a:t>PacienteID</a:t>
            </a:r>
            <a:r>
              <a:rPr lang="en-GB" sz="1400" dirty="0"/>
              <a:t> INT,</a:t>
            </a:r>
            <a:endParaRPr lang="es-ES" sz="1400" dirty="0"/>
          </a:p>
          <a:p>
            <a:pPr lvl="1"/>
            <a:r>
              <a:rPr lang="en-GB" sz="1400" dirty="0"/>
              <a:t>    </a:t>
            </a:r>
            <a:r>
              <a:rPr lang="en-GB" sz="1400" dirty="0" err="1"/>
              <a:t>CamaID</a:t>
            </a:r>
            <a:r>
              <a:rPr lang="en-GB" sz="1400" dirty="0"/>
              <a:t> INT,</a:t>
            </a:r>
            <a:endParaRPr lang="es-ES" sz="1400" dirty="0"/>
          </a:p>
          <a:p>
            <a:pPr lvl="1"/>
            <a:r>
              <a:rPr lang="en-GB" sz="1400" dirty="0"/>
              <a:t>    </a:t>
            </a:r>
            <a:r>
              <a:rPr lang="en-GB" sz="1400" dirty="0" err="1"/>
              <a:t>FechaAsignacion</a:t>
            </a:r>
            <a:r>
              <a:rPr lang="en-GB" sz="1400" dirty="0"/>
              <a:t> DATE,</a:t>
            </a:r>
            <a:endParaRPr lang="es-ES" sz="1400" dirty="0"/>
          </a:p>
          <a:p>
            <a:pPr lvl="1"/>
            <a:r>
              <a:rPr lang="en-GB" sz="1400" dirty="0"/>
              <a:t>    FOREIGN KEY (</a:t>
            </a:r>
            <a:r>
              <a:rPr lang="en-GB" sz="1400" dirty="0" err="1"/>
              <a:t>PacienteID</a:t>
            </a:r>
            <a:r>
              <a:rPr lang="en-GB" sz="1400" dirty="0"/>
              <a:t>) REFERENCES </a:t>
            </a:r>
            <a:r>
              <a:rPr lang="en-GB" sz="1400" dirty="0" err="1"/>
              <a:t>Pacientes</a:t>
            </a:r>
            <a:r>
              <a:rPr lang="en-GB" sz="1400" dirty="0"/>
              <a:t>(</a:t>
            </a:r>
            <a:r>
              <a:rPr lang="en-GB" sz="1400" dirty="0" err="1"/>
              <a:t>PacienteID</a:t>
            </a:r>
            <a:r>
              <a:rPr lang="en-GB" sz="1400" dirty="0"/>
              <a:t>),</a:t>
            </a:r>
            <a:endParaRPr lang="es-ES" sz="1400" dirty="0"/>
          </a:p>
          <a:p>
            <a:pPr lvl="1"/>
            <a:r>
              <a:rPr lang="en-GB" sz="1400" dirty="0"/>
              <a:t>    FOREIGN KEY (</a:t>
            </a:r>
            <a:r>
              <a:rPr lang="en-GB" sz="1400" dirty="0" err="1"/>
              <a:t>CamaID</a:t>
            </a:r>
            <a:r>
              <a:rPr lang="en-GB" sz="1400" dirty="0"/>
              <a:t>) REFERENCES Camas(</a:t>
            </a:r>
            <a:r>
              <a:rPr lang="en-GB" sz="1400" dirty="0" err="1"/>
              <a:t>CamaID</a:t>
            </a:r>
            <a:r>
              <a:rPr lang="en-GB" sz="1400" dirty="0" smtClean="0"/>
              <a:t>));</a:t>
            </a:r>
            <a:endParaRPr lang="es-ES" sz="1400" dirty="0"/>
          </a:p>
          <a:p>
            <a:pPr lvl="1"/>
            <a:endParaRPr lang="es-ES" sz="14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4</a:t>
            </a:fld>
            <a:r>
              <a:rPr lang="es-ES" smtClean="0"/>
              <a:t> -</a:t>
            </a:r>
            <a:endParaRPr lang="es-ES" dirty="0"/>
          </a:p>
        </p:txBody>
      </p:sp>
    </p:spTree>
    <p:extLst>
      <p:ext uri="{BB962C8B-B14F-4D97-AF65-F5344CB8AC3E}">
        <p14:creationId xmlns:p14="http://schemas.microsoft.com/office/powerpoint/2010/main" val="35643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n-GB" dirty="0" smtClean="0"/>
              <a:t> </a:t>
            </a:r>
            <a:r>
              <a:rPr lang="en-GB" dirty="0" err="1" smtClean="0"/>
              <a:t>Inserciones</a:t>
            </a:r>
            <a:r>
              <a:rPr lang="en-GB" dirty="0" smtClean="0"/>
              <a:t> </a:t>
            </a:r>
            <a:r>
              <a:rPr lang="en-GB" dirty="0" err="1"/>
              <a:t>en</a:t>
            </a:r>
            <a:r>
              <a:rPr lang="en-GB" dirty="0"/>
              <a:t> la </a:t>
            </a:r>
            <a:r>
              <a:rPr lang="en-GB" dirty="0" err="1"/>
              <a:t>tabla</a:t>
            </a:r>
            <a:r>
              <a:rPr lang="en-GB" dirty="0"/>
              <a:t> </a:t>
            </a:r>
            <a:r>
              <a:rPr lang="en-GB" dirty="0" err="1"/>
              <a:t>Pacientes</a:t>
            </a:r>
            <a:endParaRPr lang="en-GB" dirty="0"/>
          </a:p>
          <a:p>
            <a:pPr lvl="1"/>
            <a:r>
              <a:rPr lang="en-GB" sz="1200" dirty="0"/>
              <a:t>INSERT INTO </a:t>
            </a:r>
            <a:r>
              <a:rPr lang="en-GB" sz="1200" dirty="0" err="1"/>
              <a:t>Pacientes</a:t>
            </a:r>
            <a:r>
              <a:rPr lang="en-GB" sz="1200" dirty="0"/>
              <a:t> VALUES</a:t>
            </a:r>
          </a:p>
          <a:p>
            <a:pPr lvl="2"/>
            <a:r>
              <a:rPr lang="en-GB" sz="1200" dirty="0"/>
              <a:t>(1, 'Juan Pérez', 35, '</a:t>
            </a:r>
            <a:r>
              <a:rPr lang="en-GB" sz="1200" dirty="0" err="1"/>
              <a:t>Masculino</a:t>
            </a:r>
            <a:r>
              <a:rPr lang="en-GB" sz="1200" dirty="0"/>
              <a:t>'),</a:t>
            </a:r>
          </a:p>
          <a:p>
            <a:pPr lvl="2"/>
            <a:r>
              <a:rPr lang="en-GB" sz="1200" dirty="0"/>
              <a:t>(2, 'Ana Gómez', 45, '</a:t>
            </a:r>
            <a:r>
              <a:rPr lang="en-GB" sz="1200" dirty="0" err="1"/>
              <a:t>Femenino</a:t>
            </a:r>
            <a:r>
              <a:rPr lang="en-GB" sz="1200" dirty="0"/>
              <a:t>'),</a:t>
            </a:r>
          </a:p>
          <a:p>
            <a:pPr lvl="2"/>
            <a:r>
              <a:rPr lang="en-GB" sz="1200" dirty="0"/>
              <a:t>(3, 'Carlos Rodríguez', 28, '</a:t>
            </a:r>
            <a:r>
              <a:rPr lang="en-GB" sz="1200" dirty="0" err="1"/>
              <a:t>Masculino</a:t>
            </a:r>
            <a:r>
              <a:rPr lang="en-GB" sz="1200" dirty="0"/>
              <a:t>'),</a:t>
            </a:r>
          </a:p>
          <a:p>
            <a:pPr lvl="2"/>
            <a:r>
              <a:rPr lang="en-GB" sz="1200" dirty="0"/>
              <a:t>(4, '</a:t>
            </a:r>
            <a:r>
              <a:rPr lang="en-GB" sz="1200" dirty="0" err="1"/>
              <a:t>María</a:t>
            </a:r>
            <a:r>
              <a:rPr lang="en-GB" sz="1200" dirty="0"/>
              <a:t> </a:t>
            </a:r>
            <a:r>
              <a:rPr lang="en-GB" sz="1200" dirty="0" err="1"/>
              <a:t>López</a:t>
            </a:r>
            <a:r>
              <a:rPr lang="en-GB" sz="1200" dirty="0"/>
              <a:t>', 50, '</a:t>
            </a:r>
            <a:r>
              <a:rPr lang="en-GB" sz="1200" dirty="0" err="1"/>
              <a:t>Femenino</a:t>
            </a:r>
            <a:r>
              <a:rPr lang="en-GB" sz="1200" dirty="0"/>
              <a:t>'),</a:t>
            </a:r>
          </a:p>
          <a:p>
            <a:pPr lvl="2"/>
            <a:r>
              <a:rPr lang="en-GB" sz="1200" dirty="0"/>
              <a:t>(5, 'Luis Hernández', 40, '</a:t>
            </a:r>
            <a:r>
              <a:rPr lang="en-GB" sz="1200" dirty="0" err="1"/>
              <a:t>Masculino</a:t>
            </a:r>
            <a:r>
              <a:rPr lang="en-GB" sz="1200" dirty="0"/>
              <a:t>'),</a:t>
            </a:r>
          </a:p>
          <a:p>
            <a:pPr lvl="2"/>
            <a:r>
              <a:rPr lang="en-GB" sz="1200" dirty="0"/>
              <a:t>(6, 'Laura Torres', 35, '</a:t>
            </a:r>
            <a:r>
              <a:rPr lang="en-GB" sz="1200" dirty="0" err="1"/>
              <a:t>Femenino</a:t>
            </a:r>
            <a:r>
              <a:rPr lang="en-GB" sz="1200" dirty="0"/>
              <a:t>'),</a:t>
            </a:r>
          </a:p>
          <a:p>
            <a:pPr lvl="2"/>
            <a:r>
              <a:rPr lang="en-GB" sz="1200" dirty="0"/>
              <a:t>(7, 'Javier </a:t>
            </a:r>
            <a:r>
              <a:rPr lang="en-GB" sz="1200" dirty="0" err="1"/>
              <a:t>García</a:t>
            </a:r>
            <a:r>
              <a:rPr lang="en-GB" sz="1200" dirty="0"/>
              <a:t>', 60, '</a:t>
            </a:r>
            <a:r>
              <a:rPr lang="en-GB" sz="1200" dirty="0" err="1"/>
              <a:t>Masculino</a:t>
            </a:r>
            <a:r>
              <a:rPr lang="en-GB" sz="1200" dirty="0"/>
              <a:t>'),</a:t>
            </a:r>
          </a:p>
          <a:p>
            <a:pPr lvl="2"/>
            <a:r>
              <a:rPr lang="en-GB" sz="1200" dirty="0"/>
              <a:t>(8, 'Elena </a:t>
            </a:r>
            <a:r>
              <a:rPr lang="en-GB" sz="1200" dirty="0" err="1"/>
              <a:t>Martínez</a:t>
            </a:r>
            <a:r>
              <a:rPr lang="en-GB" sz="1200" dirty="0"/>
              <a:t>', 25, '</a:t>
            </a:r>
            <a:r>
              <a:rPr lang="en-GB" sz="1200" dirty="0" err="1"/>
              <a:t>Femenino</a:t>
            </a:r>
            <a:r>
              <a:rPr lang="en-GB" sz="1200" dirty="0"/>
              <a:t>'),</a:t>
            </a:r>
          </a:p>
          <a:p>
            <a:pPr lvl="2"/>
            <a:r>
              <a:rPr lang="en-GB" sz="1200" dirty="0"/>
              <a:t>(9, 'Miguel Sánchez', 48, '</a:t>
            </a:r>
            <a:r>
              <a:rPr lang="en-GB" sz="1200" dirty="0" err="1"/>
              <a:t>Masculino</a:t>
            </a:r>
            <a:r>
              <a:rPr lang="en-GB" sz="1200" dirty="0"/>
              <a:t>'),</a:t>
            </a:r>
          </a:p>
          <a:p>
            <a:pPr lvl="2"/>
            <a:r>
              <a:rPr lang="en-GB" sz="1200" dirty="0"/>
              <a:t>(10, 'Carmen Ruiz', 55, '</a:t>
            </a:r>
            <a:r>
              <a:rPr lang="en-GB" sz="1200" dirty="0" err="1"/>
              <a:t>Femenino</a:t>
            </a:r>
            <a:r>
              <a:rPr lang="en-GB" sz="1200" dirty="0"/>
              <a:t>'),</a:t>
            </a:r>
          </a:p>
          <a:p>
            <a:pPr lvl="2"/>
            <a:r>
              <a:rPr lang="en-GB" sz="1200" dirty="0"/>
              <a:t>(11, 'Pedro </a:t>
            </a:r>
            <a:r>
              <a:rPr lang="en-GB" sz="1200" dirty="0" err="1"/>
              <a:t>Díaz</a:t>
            </a:r>
            <a:r>
              <a:rPr lang="en-GB" sz="1200" dirty="0"/>
              <a:t>', 33, '</a:t>
            </a:r>
            <a:r>
              <a:rPr lang="en-GB" sz="1200" dirty="0" err="1"/>
              <a:t>Masculino</a:t>
            </a:r>
            <a:r>
              <a:rPr lang="en-GB" sz="1200" dirty="0"/>
              <a:t>'),</a:t>
            </a:r>
          </a:p>
          <a:p>
            <a:pPr lvl="2"/>
            <a:r>
              <a:rPr lang="en-GB" sz="1200" dirty="0"/>
              <a:t>(12, '</a:t>
            </a:r>
            <a:r>
              <a:rPr lang="en-GB" sz="1200" dirty="0" err="1"/>
              <a:t>Sofía</a:t>
            </a:r>
            <a:r>
              <a:rPr lang="en-GB" sz="1200" dirty="0"/>
              <a:t> </a:t>
            </a:r>
            <a:r>
              <a:rPr lang="en-GB" sz="1200" dirty="0" err="1"/>
              <a:t>Fernández</a:t>
            </a:r>
            <a:r>
              <a:rPr lang="en-GB" sz="1200" dirty="0"/>
              <a:t>', 42, '</a:t>
            </a:r>
            <a:r>
              <a:rPr lang="en-GB" sz="1200" dirty="0" err="1"/>
              <a:t>Femenino</a:t>
            </a:r>
            <a:r>
              <a:rPr lang="en-GB" sz="1200" dirty="0"/>
              <a:t>'),</a:t>
            </a:r>
          </a:p>
          <a:p>
            <a:pPr lvl="2"/>
            <a:r>
              <a:rPr lang="en-GB" sz="1200" dirty="0"/>
              <a:t>(13, 'Antonio Jiménez', 38, '</a:t>
            </a:r>
            <a:r>
              <a:rPr lang="en-GB" sz="1200" dirty="0" err="1"/>
              <a:t>Masculino</a:t>
            </a:r>
            <a:r>
              <a:rPr lang="en-GB" sz="1200" dirty="0"/>
              <a:t>'),</a:t>
            </a:r>
          </a:p>
          <a:p>
            <a:pPr lvl="2"/>
            <a:r>
              <a:rPr lang="en-GB" sz="1200" dirty="0"/>
              <a:t>(14, 'Isabel Castro', 47, '</a:t>
            </a:r>
            <a:r>
              <a:rPr lang="en-GB" sz="1200" dirty="0" err="1"/>
              <a:t>Femenino</a:t>
            </a:r>
            <a:r>
              <a:rPr lang="en-GB" sz="1200" dirty="0"/>
              <a:t>'),</a:t>
            </a:r>
          </a:p>
          <a:p>
            <a:pPr lvl="2"/>
            <a:r>
              <a:rPr lang="en-GB" sz="1200" dirty="0"/>
              <a:t>(15, '</a:t>
            </a:r>
            <a:r>
              <a:rPr lang="en-GB" sz="1200" dirty="0" err="1"/>
              <a:t>Raúl</a:t>
            </a:r>
            <a:r>
              <a:rPr lang="en-GB" sz="1200" dirty="0"/>
              <a:t> Vargas', 29, '</a:t>
            </a:r>
            <a:r>
              <a:rPr lang="en-GB" sz="1200" dirty="0" err="1"/>
              <a:t>Masculino</a:t>
            </a:r>
            <a:r>
              <a:rPr lang="en-GB" sz="1200" dirty="0"/>
              <a:t>');</a:t>
            </a:r>
          </a:p>
          <a:p>
            <a:pPr lvl="1"/>
            <a:endParaRPr lang="es-ES" sz="14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5</a:t>
            </a:fld>
            <a:r>
              <a:rPr lang="es-ES" smtClean="0"/>
              <a:t> -</a:t>
            </a:r>
            <a:endParaRPr lang="es-ES" dirty="0"/>
          </a:p>
        </p:txBody>
      </p:sp>
    </p:spTree>
    <p:extLst>
      <p:ext uri="{BB962C8B-B14F-4D97-AF65-F5344CB8AC3E}">
        <p14:creationId xmlns:p14="http://schemas.microsoft.com/office/powerpoint/2010/main" val="277016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n-GB" dirty="0" smtClean="0"/>
              <a:t> </a:t>
            </a:r>
            <a:r>
              <a:rPr lang="en-GB" dirty="0" err="1" smtClean="0"/>
              <a:t>Inserciones</a:t>
            </a:r>
            <a:r>
              <a:rPr lang="en-GB" dirty="0" smtClean="0"/>
              <a:t> </a:t>
            </a:r>
            <a:r>
              <a:rPr lang="en-GB" dirty="0" err="1"/>
              <a:t>en</a:t>
            </a:r>
            <a:r>
              <a:rPr lang="en-GB" dirty="0"/>
              <a:t> la </a:t>
            </a:r>
            <a:r>
              <a:rPr lang="en-GB" dirty="0" err="1"/>
              <a:t>tabla</a:t>
            </a:r>
            <a:r>
              <a:rPr lang="en-GB" dirty="0"/>
              <a:t> Camas</a:t>
            </a:r>
          </a:p>
          <a:p>
            <a:pPr lvl="1"/>
            <a:r>
              <a:rPr lang="en-GB" sz="1200" dirty="0"/>
              <a:t>INSERT INTO Camas VALUES</a:t>
            </a:r>
          </a:p>
          <a:p>
            <a:pPr lvl="2"/>
            <a:r>
              <a:rPr lang="en-GB" sz="1200" dirty="0"/>
              <a:t>(101, 'Individual', TRUE),</a:t>
            </a:r>
          </a:p>
          <a:p>
            <a:pPr lvl="2"/>
            <a:r>
              <a:rPr lang="en-GB" sz="1200" dirty="0"/>
              <a:t>(102, 'Individual', TRUE),</a:t>
            </a:r>
          </a:p>
          <a:p>
            <a:pPr lvl="2"/>
            <a:r>
              <a:rPr lang="en-GB" sz="1200" dirty="0"/>
              <a:t>(103, '</a:t>
            </a:r>
            <a:r>
              <a:rPr lang="en-GB" sz="1200" dirty="0" err="1"/>
              <a:t>Compartida</a:t>
            </a:r>
            <a:r>
              <a:rPr lang="en-GB" sz="1200" dirty="0"/>
              <a:t>', TRUE),</a:t>
            </a:r>
          </a:p>
          <a:p>
            <a:pPr lvl="2"/>
            <a:r>
              <a:rPr lang="en-GB" sz="1200" dirty="0"/>
              <a:t>(104, 'Individual', TRUE),</a:t>
            </a:r>
          </a:p>
          <a:p>
            <a:pPr lvl="2"/>
            <a:r>
              <a:rPr lang="en-GB" sz="1200" dirty="0"/>
              <a:t>(105, '</a:t>
            </a:r>
            <a:r>
              <a:rPr lang="en-GB" sz="1200" dirty="0" err="1"/>
              <a:t>Compartida</a:t>
            </a:r>
            <a:r>
              <a:rPr lang="en-GB" sz="1200" dirty="0"/>
              <a:t>', TRUE),</a:t>
            </a:r>
          </a:p>
          <a:p>
            <a:pPr lvl="2"/>
            <a:r>
              <a:rPr lang="en-GB" sz="1200" dirty="0"/>
              <a:t>(106, 'Individual', TRUE),</a:t>
            </a:r>
          </a:p>
          <a:p>
            <a:pPr lvl="2"/>
            <a:r>
              <a:rPr lang="en-GB" sz="1200" dirty="0"/>
              <a:t>(107, '</a:t>
            </a:r>
            <a:r>
              <a:rPr lang="en-GB" sz="1200" dirty="0" err="1"/>
              <a:t>Compartida</a:t>
            </a:r>
            <a:r>
              <a:rPr lang="en-GB" sz="1200" dirty="0"/>
              <a:t>', TRUE),</a:t>
            </a:r>
          </a:p>
          <a:p>
            <a:pPr lvl="2"/>
            <a:r>
              <a:rPr lang="en-GB" sz="1200" dirty="0"/>
              <a:t>(108, 'Individual', TRUE),</a:t>
            </a:r>
          </a:p>
          <a:p>
            <a:pPr lvl="2"/>
            <a:r>
              <a:rPr lang="en-GB" sz="1200" dirty="0"/>
              <a:t>(109, '</a:t>
            </a:r>
            <a:r>
              <a:rPr lang="en-GB" sz="1200" dirty="0" err="1"/>
              <a:t>Compartida</a:t>
            </a:r>
            <a:r>
              <a:rPr lang="en-GB" sz="1200" dirty="0"/>
              <a:t>', TRUE),</a:t>
            </a:r>
          </a:p>
          <a:p>
            <a:pPr lvl="2"/>
            <a:r>
              <a:rPr lang="en-GB" sz="1200" dirty="0"/>
              <a:t>(110, 'Individual', TRUE),</a:t>
            </a:r>
          </a:p>
          <a:p>
            <a:pPr lvl="2"/>
            <a:r>
              <a:rPr lang="en-GB" sz="1200" dirty="0"/>
              <a:t>(111, '</a:t>
            </a:r>
            <a:r>
              <a:rPr lang="en-GB" sz="1200" dirty="0" err="1"/>
              <a:t>Compartida</a:t>
            </a:r>
            <a:r>
              <a:rPr lang="en-GB" sz="1200" dirty="0"/>
              <a:t>', TRUE),</a:t>
            </a:r>
          </a:p>
          <a:p>
            <a:pPr lvl="2"/>
            <a:r>
              <a:rPr lang="en-GB" sz="1200" dirty="0"/>
              <a:t>(112, 'Individual', TRUE),</a:t>
            </a:r>
          </a:p>
          <a:p>
            <a:pPr lvl="2"/>
            <a:r>
              <a:rPr lang="en-GB" sz="1200" dirty="0"/>
              <a:t>(113, '</a:t>
            </a:r>
            <a:r>
              <a:rPr lang="en-GB" sz="1200" dirty="0" err="1"/>
              <a:t>Compartida</a:t>
            </a:r>
            <a:r>
              <a:rPr lang="en-GB" sz="1200" dirty="0"/>
              <a:t>', TRUE),</a:t>
            </a:r>
          </a:p>
          <a:p>
            <a:pPr lvl="2"/>
            <a:r>
              <a:rPr lang="en-GB" sz="1200" dirty="0"/>
              <a:t>(114, 'Individual', TRUE),</a:t>
            </a:r>
          </a:p>
          <a:p>
            <a:pPr lvl="2"/>
            <a:r>
              <a:rPr lang="en-GB" sz="1200" dirty="0"/>
              <a:t>(115, '</a:t>
            </a:r>
            <a:r>
              <a:rPr lang="en-GB" sz="1200" dirty="0" err="1"/>
              <a:t>Compartida</a:t>
            </a:r>
            <a:r>
              <a:rPr lang="en-GB" sz="1200" dirty="0"/>
              <a:t>', TRUE);</a:t>
            </a:r>
          </a:p>
          <a:p>
            <a:pPr lvl="1"/>
            <a:endParaRPr lang="es-ES" sz="14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6</a:t>
            </a:fld>
            <a:r>
              <a:rPr lang="es-ES" smtClean="0"/>
              <a:t> -</a:t>
            </a:r>
            <a:endParaRPr lang="es-ES" dirty="0"/>
          </a:p>
        </p:txBody>
      </p:sp>
    </p:spTree>
    <p:extLst>
      <p:ext uri="{BB962C8B-B14F-4D97-AF65-F5344CB8AC3E}">
        <p14:creationId xmlns:p14="http://schemas.microsoft.com/office/powerpoint/2010/main" val="260220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dirty="0" smtClean="0"/>
              <a:t> Inserciones </a:t>
            </a:r>
            <a:r>
              <a:rPr lang="es-ES" dirty="0"/>
              <a:t>en la tabla Asignaciones</a:t>
            </a:r>
          </a:p>
          <a:p>
            <a:pPr lvl="1"/>
            <a:r>
              <a:rPr lang="es-ES" sz="1200" dirty="0"/>
              <a:t>INSERT INTO Asignaciones VALUES</a:t>
            </a:r>
          </a:p>
          <a:p>
            <a:pPr lvl="2"/>
            <a:r>
              <a:rPr lang="es-ES" sz="1200" dirty="0"/>
              <a:t>(1, 1, 101, '2024-01-01'),</a:t>
            </a:r>
          </a:p>
          <a:p>
            <a:pPr lvl="2"/>
            <a:r>
              <a:rPr lang="es-ES" sz="1200" dirty="0"/>
              <a:t>(2, 2, 102, '2024-01-02'),</a:t>
            </a:r>
          </a:p>
          <a:p>
            <a:pPr lvl="2"/>
            <a:r>
              <a:rPr lang="es-ES" sz="1200" dirty="0"/>
              <a:t>(3, 3, 103, '2024-01-03'),</a:t>
            </a:r>
          </a:p>
          <a:p>
            <a:pPr lvl="2"/>
            <a:r>
              <a:rPr lang="es-ES" sz="1200" dirty="0"/>
              <a:t>(4, 4, 104, '2024-01-04'),</a:t>
            </a:r>
          </a:p>
          <a:p>
            <a:pPr lvl="2"/>
            <a:r>
              <a:rPr lang="es-ES" sz="1200" dirty="0"/>
              <a:t>(5, 5, 105, '2024-01-05'),</a:t>
            </a:r>
          </a:p>
          <a:p>
            <a:pPr lvl="2"/>
            <a:r>
              <a:rPr lang="es-ES" sz="1200" dirty="0"/>
              <a:t>(6, 6, 106, '2024-01-06'),</a:t>
            </a:r>
          </a:p>
          <a:p>
            <a:pPr lvl="2"/>
            <a:r>
              <a:rPr lang="es-ES" sz="1200" dirty="0"/>
              <a:t>(7, 7, 107, '2024-01-07'),</a:t>
            </a:r>
          </a:p>
          <a:p>
            <a:pPr lvl="2"/>
            <a:r>
              <a:rPr lang="es-ES" sz="1200" dirty="0"/>
              <a:t>(8, 8, 108, '2024-01-08'),</a:t>
            </a:r>
          </a:p>
          <a:p>
            <a:pPr lvl="2"/>
            <a:r>
              <a:rPr lang="es-ES" sz="1200" dirty="0"/>
              <a:t>(9, 9, 109, '2024-01-09'),</a:t>
            </a:r>
          </a:p>
          <a:p>
            <a:pPr lvl="2"/>
            <a:r>
              <a:rPr lang="es-ES" sz="1200" dirty="0"/>
              <a:t>(10, 10, 110, '2024-01-10'),</a:t>
            </a:r>
          </a:p>
          <a:p>
            <a:pPr lvl="2"/>
            <a:r>
              <a:rPr lang="es-ES" sz="1200" dirty="0"/>
              <a:t>(11, 11, 111, '2024-01-11'),</a:t>
            </a:r>
          </a:p>
          <a:p>
            <a:pPr lvl="2"/>
            <a:r>
              <a:rPr lang="es-ES" sz="1200" dirty="0"/>
              <a:t>(12, 12, 112, '2024-01-12'),</a:t>
            </a:r>
          </a:p>
          <a:p>
            <a:pPr lvl="2"/>
            <a:r>
              <a:rPr lang="es-ES" sz="1200" dirty="0"/>
              <a:t>(13, 13, 113, '2024-01-13'),</a:t>
            </a:r>
          </a:p>
          <a:p>
            <a:pPr lvl="2"/>
            <a:r>
              <a:rPr lang="es-ES" sz="1200" dirty="0"/>
              <a:t>(14, 14, 114, '2024-01-14'),</a:t>
            </a:r>
          </a:p>
          <a:p>
            <a:pPr lvl="2"/>
            <a:r>
              <a:rPr lang="es-ES" sz="1200" dirty="0"/>
              <a:t>(15, 15, 115, '2024-01-15');</a:t>
            </a:r>
          </a:p>
          <a:p>
            <a:pPr lvl="1"/>
            <a:endParaRPr lang="es-ES" sz="14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7</a:t>
            </a:fld>
            <a:r>
              <a:rPr lang="es-ES" smtClean="0"/>
              <a:t> -</a:t>
            </a:r>
            <a:endParaRPr lang="es-ES" dirty="0"/>
          </a:p>
        </p:txBody>
      </p:sp>
    </p:spTree>
    <p:extLst>
      <p:ext uri="{BB962C8B-B14F-4D97-AF65-F5344CB8AC3E}">
        <p14:creationId xmlns:p14="http://schemas.microsoft.com/office/powerpoint/2010/main" val="186745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smtClean="0"/>
              <a:t> Consultas </a:t>
            </a:r>
            <a:r>
              <a:rPr lang="es-ES" sz="1200" dirty="0"/>
              <a:t>en la tabla Pacientes</a:t>
            </a:r>
          </a:p>
          <a:p>
            <a:r>
              <a:rPr lang="es-ES" sz="1200" dirty="0" smtClean="0"/>
              <a:t> 1</a:t>
            </a:r>
            <a:r>
              <a:rPr lang="es-ES" sz="1200" dirty="0"/>
              <a:t>. Seleccionar todos los pacientes</a:t>
            </a:r>
          </a:p>
          <a:p>
            <a:r>
              <a:rPr lang="es-ES" sz="1200" dirty="0" smtClean="0"/>
              <a:t> 2. Listar solo los nombres y edades de los pacientes</a:t>
            </a:r>
          </a:p>
          <a:p>
            <a:r>
              <a:rPr lang="es-ES" sz="1200" dirty="0" smtClean="0"/>
              <a:t> 3</a:t>
            </a:r>
            <a:r>
              <a:rPr lang="es-ES" sz="1200" dirty="0"/>
              <a:t>. Filtrar pacientes mayores de 40 años</a:t>
            </a:r>
          </a:p>
          <a:p>
            <a:r>
              <a:rPr lang="es-ES" sz="1200" dirty="0" smtClean="0"/>
              <a:t> 4</a:t>
            </a:r>
            <a:r>
              <a:rPr lang="es-ES" sz="1200" dirty="0"/>
              <a:t>. Ordenar pacientes por edad de forma descendente</a:t>
            </a:r>
          </a:p>
          <a:p>
            <a:r>
              <a:rPr lang="es-ES" sz="1200" dirty="0" smtClean="0"/>
              <a:t> 5</a:t>
            </a:r>
            <a:r>
              <a:rPr lang="es-ES" sz="1200" dirty="0"/>
              <a:t>. Contar la cantidad total de pacientes</a:t>
            </a:r>
          </a:p>
          <a:p>
            <a:r>
              <a:rPr lang="es-ES" sz="1200" dirty="0" smtClean="0"/>
              <a:t> 6</a:t>
            </a:r>
            <a:r>
              <a:rPr lang="es-ES" sz="1200" dirty="0"/>
              <a:t>. Mostrar pacientes de género femenino</a:t>
            </a:r>
          </a:p>
          <a:p>
            <a:r>
              <a:rPr lang="es-ES" sz="1200" dirty="0" smtClean="0"/>
              <a:t> 7</a:t>
            </a:r>
            <a:r>
              <a:rPr lang="es-ES" sz="1200" dirty="0"/>
              <a:t>. Obtener el paciente más </a:t>
            </a:r>
            <a:r>
              <a:rPr lang="es-ES" sz="1200" dirty="0" smtClean="0"/>
              <a:t>joven</a:t>
            </a:r>
          </a:p>
          <a:p>
            <a:r>
              <a:rPr lang="es-ES" sz="1200" dirty="0"/>
              <a:t> 8. Filtrar pacientes cuyo nombre comienza con "A"</a:t>
            </a:r>
          </a:p>
          <a:p>
            <a:r>
              <a:rPr lang="es-ES" sz="1200" dirty="0" smtClean="0"/>
              <a:t> </a:t>
            </a:r>
            <a:r>
              <a:rPr lang="es-ES" sz="1200" dirty="0"/>
              <a:t>9. Calcular el promedio de edades de los pacientes</a:t>
            </a:r>
          </a:p>
          <a:p>
            <a:r>
              <a:rPr lang="es-ES" sz="1200" dirty="0" smtClean="0"/>
              <a:t> </a:t>
            </a:r>
            <a:r>
              <a:rPr lang="es-ES" sz="1200" dirty="0"/>
              <a:t>10. Seleccionar pacientes de una franja de edad específica</a:t>
            </a:r>
          </a:p>
          <a:p>
            <a:r>
              <a:rPr lang="es-ES" sz="1200" dirty="0" smtClean="0"/>
              <a:t> </a:t>
            </a:r>
            <a:r>
              <a:rPr lang="es-ES" sz="1200" dirty="0"/>
              <a:t>11. Encontrar pacientes cuyo nombre contiene "a" (mayúsculas o minúsculas)</a:t>
            </a:r>
          </a:p>
          <a:p>
            <a:r>
              <a:rPr lang="es-ES" sz="1200" dirty="0" smtClean="0"/>
              <a:t> </a:t>
            </a:r>
            <a:r>
              <a:rPr lang="es-ES" sz="1200" dirty="0"/>
              <a:t>12. Mostrar pacientes ordenados alfabéticamente por nombre</a:t>
            </a:r>
          </a:p>
          <a:p>
            <a:r>
              <a:rPr lang="es-ES" sz="1200" dirty="0" smtClean="0"/>
              <a:t> </a:t>
            </a:r>
            <a:r>
              <a:rPr lang="es-ES" sz="1200" dirty="0"/>
              <a:t>13. Contar la cantidad de pacientes de género masculino</a:t>
            </a:r>
          </a:p>
          <a:p>
            <a:r>
              <a:rPr lang="es-ES" sz="1200" dirty="0" smtClean="0"/>
              <a:t> </a:t>
            </a:r>
            <a:r>
              <a:rPr lang="es-ES" sz="1200" dirty="0"/>
              <a:t>14. Obtener el paciente más anciano</a:t>
            </a:r>
          </a:p>
          <a:p>
            <a:r>
              <a:rPr lang="es-ES" sz="1200" dirty="0" smtClean="0"/>
              <a:t> </a:t>
            </a:r>
            <a:r>
              <a:rPr lang="es-ES" sz="1200" dirty="0"/>
              <a:t>15. Filtrar pacientes que no tienen asignada una cama</a:t>
            </a:r>
          </a:p>
          <a:p>
            <a:endParaRPr lang="es-ES" sz="1200" dirty="0"/>
          </a:p>
          <a:p>
            <a:pPr lvl="1"/>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8</a:t>
            </a:fld>
            <a:r>
              <a:rPr lang="es-ES" smtClean="0"/>
              <a:t> -</a:t>
            </a:r>
            <a:endParaRPr lang="es-ES" dirty="0"/>
          </a:p>
        </p:txBody>
      </p:sp>
    </p:spTree>
    <p:extLst>
      <p:ext uri="{BB962C8B-B14F-4D97-AF65-F5344CB8AC3E}">
        <p14:creationId xmlns:p14="http://schemas.microsoft.com/office/powerpoint/2010/main" val="89955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19526" y="699542"/>
            <a:ext cx="8229600" cy="360040"/>
          </a:xfrm>
        </p:spPr>
        <p:txBody>
          <a:bodyPr/>
          <a:lstStyle/>
          <a:p>
            <a:r>
              <a:rPr lang="es-ES" sz="2000" dirty="0" smtClean="0"/>
              <a:t>Ejercicio Gestión Hospitalaria</a:t>
            </a:r>
            <a:endParaRPr lang="es-ES" sz="2000" dirty="0"/>
          </a:p>
        </p:txBody>
      </p:sp>
      <p:sp>
        <p:nvSpPr>
          <p:cNvPr id="3" name="2 Marcador de texto"/>
          <p:cNvSpPr>
            <a:spLocks noGrp="1"/>
          </p:cNvSpPr>
          <p:nvPr>
            <p:ph type="body" idx="1"/>
          </p:nvPr>
        </p:nvSpPr>
        <p:spPr>
          <a:xfrm>
            <a:off x="395536" y="1059582"/>
            <a:ext cx="8208912" cy="3960440"/>
          </a:xfrm>
        </p:spPr>
        <p:txBody>
          <a:bodyPr/>
          <a:lstStyle/>
          <a:p>
            <a:r>
              <a:rPr lang="es-ES" sz="1200" dirty="0"/>
              <a:t>Consultas con JOIN:</a:t>
            </a:r>
          </a:p>
          <a:p>
            <a:r>
              <a:rPr lang="es-ES" sz="1200" dirty="0" smtClean="0"/>
              <a:t> Consultas </a:t>
            </a:r>
            <a:r>
              <a:rPr lang="es-ES" sz="1200" dirty="0"/>
              <a:t>con JOIN entre varias tablas</a:t>
            </a:r>
          </a:p>
          <a:p>
            <a:r>
              <a:rPr lang="es-ES" sz="1200" dirty="0" smtClean="0"/>
              <a:t> 1</a:t>
            </a:r>
            <a:r>
              <a:rPr lang="es-ES" sz="1200" dirty="0"/>
              <a:t>. Listar nombres de pacientes y tipos de cama asignados</a:t>
            </a:r>
          </a:p>
          <a:p>
            <a:r>
              <a:rPr lang="es-ES" sz="1200" dirty="0" smtClean="0"/>
              <a:t> 2</a:t>
            </a:r>
            <a:r>
              <a:rPr lang="es-ES" sz="1200" dirty="0"/>
              <a:t>. Mostrar detalles de asignaciones con nombres de pacientes</a:t>
            </a:r>
          </a:p>
          <a:p>
            <a:r>
              <a:rPr lang="es-ES" sz="1200" dirty="0" smtClean="0"/>
              <a:t> 3</a:t>
            </a:r>
            <a:r>
              <a:rPr lang="es-ES" sz="1200" dirty="0"/>
              <a:t>. Obtener información completa de las asignaciones con detalles de </a:t>
            </a:r>
            <a:r>
              <a:rPr lang="es-ES" sz="1200" dirty="0" smtClean="0"/>
              <a:t>camas</a:t>
            </a:r>
          </a:p>
          <a:p>
            <a:r>
              <a:rPr lang="es-ES" sz="1200" dirty="0" smtClean="0"/>
              <a:t> 4</a:t>
            </a:r>
            <a:r>
              <a:rPr lang="es-ES" sz="1200" dirty="0"/>
              <a:t>. Listar camas asignadas con detalles de pacientes</a:t>
            </a:r>
          </a:p>
          <a:p>
            <a:r>
              <a:rPr lang="es-ES" sz="1200" dirty="0" smtClean="0"/>
              <a:t> </a:t>
            </a:r>
            <a:r>
              <a:rPr lang="es-ES" sz="1200" dirty="0"/>
              <a:t>5. Mostrar pacientes y camas disponibles</a:t>
            </a:r>
          </a:p>
          <a:p>
            <a:r>
              <a:rPr lang="es-ES" sz="1200" dirty="0" smtClean="0"/>
              <a:t> </a:t>
            </a:r>
            <a:r>
              <a:rPr lang="es-ES" sz="1200" dirty="0"/>
              <a:t>6. Obtener la cantidad de camas ocupadas por </a:t>
            </a:r>
            <a:r>
              <a:rPr lang="es-ES" sz="1200" dirty="0" smtClean="0"/>
              <a:t>tipo</a:t>
            </a:r>
          </a:p>
          <a:p>
            <a:r>
              <a:rPr lang="es-ES" sz="1200" dirty="0"/>
              <a:t> 7. Listar camas disponibles junto con sus tipos</a:t>
            </a:r>
          </a:p>
          <a:p>
            <a:r>
              <a:rPr lang="es-ES" sz="1200" dirty="0" smtClean="0"/>
              <a:t> 8. Mostrar la edad promedio de los pacientes asignados a camas individuales</a:t>
            </a:r>
          </a:p>
          <a:p>
            <a:r>
              <a:rPr lang="es-ES" sz="1200" dirty="0" smtClean="0"/>
              <a:t> </a:t>
            </a:r>
            <a:r>
              <a:rPr lang="es-ES" sz="1200" dirty="0"/>
              <a:t>9. Obtener el nombre del paciente y tipo de cama asignada por cada </a:t>
            </a:r>
            <a:r>
              <a:rPr lang="es-ES" sz="1200" dirty="0" smtClean="0"/>
              <a:t>asignación</a:t>
            </a:r>
          </a:p>
          <a:p>
            <a:r>
              <a:rPr lang="es-ES" sz="1200" dirty="0" smtClean="0"/>
              <a:t> 10</a:t>
            </a:r>
            <a:r>
              <a:rPr lang="es-ES" sz="1200" dirty="0"/>
              <a:t>. Listar camas y la cantidad de veces que han sido asignadas</a:t>
            </a:r>
          </a:p>
          <a:p>
            <a:r>
              <a:rPr lang="es-ES" sz="1200" dirty="0" smtClean="0"/>
              <a:t> </a:t>
            </a:r>
            <a:r>
              <a:rPr lang="es-ES" sz="1200" dirty="0"/>
              <a:t>11. Mostrar detalles de asignaciones con nombres de pacientes y tipo de cama</a:t>
            </a:r>
          </a:p>
          <a:p>
            <a:r>
              <a:rPr lang="es-ES" sz="1200" dirty="0" smtClean="0"/>
              <a:t> </a:t>
            </a:r>
            <a:r>
              <a:rPr lang="es-ES" sz="1200" dirty="0"/>
              <a:t>12. Obtener la cantidad total de camas y la cantidad asignada</a:t>
            </a:r>
          </a:p>
          <a:p>
            <a:r>
              <a:rPr lang="es-ES" sz="1200" dirty="0" smtClean="0"/>
              <a:t> 13</a:t>
            </a:r>
            <a:r>
              <a:rPr lang="es-ES" sz="1200" dirty="0"/>
              <a:t>. Listar camas ocupadas con detalles de pacientes</a:t>
            </a:r>
          </a:p>
          <a:p>
            <a:r>
              <a:rPr lang="es-ES" sz="1200" dirty="0" smtClean="0"/>
              <a:t> </a:t>
            </a:r>
            <a:r>
              <a:rPr lang="es-ES" sz="1200" dirty="0"/>
              <a:t>14. Mostrar pacientes sin asignación de cama</a:t>
            </a:r>
          </a:p>
          <a:p>
            <a:r>
              <a:rPr lang="es-ES" sz="1200" dirty="0" smtClean="0"/>
              <a:t> </a:t>
            </a:r>
            <a:r>
              <a:rPr lang="es-ES" sz="1200" dirty="0"/>
              <a:t>15. Obtener detalles de asignaciones ordenadas por fecha de asignación</a:t>
            </a:r>
          </a:p>
          <a:p>
            <a:endParaRPr lang="es-ES" sz="1200" dirty="0"/>
          </a:p>
          <a:p>
            <a:endParaRPr lang="es-ES" sz="1200" dirty="0"/>
          </a:p>
          <a:p>
            <a:pPr lvl="1"/>
            <a:endParaRPr lang="es-ES" sz="1200" dirty="0"/>
          </a:p>
        </p:txBody>
      </p:sp>
      <p:sp>
        <p:nvSpPr>
          <p:cNvPr id="6" name="1 Marcador de número de diapositiva"/>
          <p:cNvSpPr>
            <a:spLocks noGrp="1"/>
          </p:cNvSpPr>
          <p:nvPr>
            <p:ph type="sldNum" sz="quarter" idx="4"/>
          </p:nvPr>
        </p:nvSpPr>
        <p:spPr>
          <a:xfrm>
            <a:off x="8316416" y="123478"/>
            <a:ext cx="586408" cy="273844"/>
          </a:xfrm>
        </p:spPr>
        <p:txBody>
          <a:bodyPr/>
          <a:lstStyle/>
          <a:p>
            <a:r>
              <a:rPr lang="es-ES" smtClean="0"/>
              <a:t>- </a:t>
            </a:r>
            <a:fld id="{CA749D5D-BEED-444F-AFBF-504F0DC99EB9}" type="slidenum">
              <a:rPr lang="es-ES" smtClean="0"/>
              <a:pPr/>
              <a:t>9</a:t>
            </a:fld>
            <a:r>
              <a:rPr lang="es-ES" smtClean="0"/>
              <a:t> -</a:t>
            </a:r>
            <a:endParaRPr lang="es-ES" dirty="0"/>
          </a:p>
        </p:txBody>
      </p:sp>
    </p:spTree>
    <p:extLst>
      <p:ext uri="{BB962C8B-B14F-4D97-AF65-F5344CB8AC3E}">
        <p14:creationId xmlns:p14="http://schemas.microsoft.com/office/powerpoint/2010/main" val="246339953"/>
      </p:ext>
    </p:extLst>
  </p:cSld>
  <p:clrMapOvr>
    <a:masterClrMapping/>
  </p:clrMapOvr>
</p:sld>
</file>

<file path=ppt/theme/theme1.xml><?xml version="1.0" encoding="utf-8"?>
<a:theme xmlns:a="http://schemas.openxmlformats.org/drawingml/2006/main" name="C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lantilla PowerPoint CCC - FP Oficial.pptx" id="{5DEB50C3-DEC8-4149-8852-E1055FCC1906}" vid="{747B2C9D-317C-4163-BC74-B6D4419EF6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PowerPoint CCC - FP Oficial</Template>
  <TotalTime>182</TotalTime>
  <Words>3880</Words>
  <Application>Microsoft Office PowerPoint</Application>
  <PresentationFormat>Presentación en pantalla (16:9)</PresentationFormat>
  <Paragraphs>360</Paragraphs>
  <Slides>24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Century Gothic</vt:lpstr>
      <vt:lpstr>CCC</vt:lpstr>
      <vt:lpstr>Presentación de PowerPoint</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Ejercicio Gestión Hospitalaria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18</cp:revision>
  <dcterms:created xsi:type="dcterms:W3CDTF">2024-01-29T13:46:15Z</dcterms:created>
  <dcterms:modified xsi:type="dcterms:W3CDTF">2024-01-30T14:11:51Z</dcterms:modified>
</cp:coreProperties>
</file>