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5"/>
  </p:notesMasterIdLst>
  <p:sldIdLst>
    <p:sldId id="256" r:id="rId2"/>
    <p:sldId id="275" r:id="rId3"/>
    <p:sldId id="282" r:id="rId4"/>
    <p:sldId id="283" r:id="rId5"/>
    <p:sldId id="276" r:id="rId6"/>
    <p:sldId id="277" r:id="rId7"/>
    <p:sldId id="284" r:id="rId8"/>
    <p:sldId id="285" r:id="rId9"/>
    <p:sldId id="286" r:id="rId10"/>
    <p:sldId id="287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30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9924-E2C1-4A2C-B03F-7932B12F307F}" type="datetimeFigureOut">
              <a:rPr lang="es-CO" smtClean="0"/>
              <a:t>24/03/2019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3AEC-3769-4F7F-ACFC-05113ACF47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09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F3AEC-3769-4F7F-ACFC-05113ACF47E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9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6B901EF-7B5D-408F-A1A7-DFE4E92BC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41" y="5423670"/>
            <a:ext cx="2470851" cy="1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8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79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59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9369B-E431-4552-990E-43862BC5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4DA3C-9805-4D22-8691-8B494381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B7B074-04DF-4FF0-947C-278EAA8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62D710-E013-41F0-B3B9-9DA7054A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EE3D00-310F-469B-8BFE-413F2F8F00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41" y="5423670"/>
            <a:ext cx="2470851" cy="1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71384C-DD04-4965-8DB3-C67255D12A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41" y="5423670"/>
            <a:ext cx="2470851" cy="1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9BE48E-4DFB-4CC5-B991-19310E4E36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41" y="5423670"/>
            <a:ext cx="2470851" cy="1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B76C0A-6CD7-4BE4-8B8F-8DC4717FC6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41" y="5423670"/>
            <a:ext cx="2470851" cy="1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5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F156AD0-25A0-4F2D-9C1E-58A256F9DB0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71641" y="5423670"/>
            <a:ext cx="2470851" cy="12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9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2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DD6BC9EB-F181-48AB-BCA2-3D1DB20D2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D33AAA80-39DC-4020-9BFF-0718F35C76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1177F295-741F-4EFF-B0CA-BE69295ADA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9C5D90B-7EE3-4D26-AB7D-A5A3A6E112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Universidad industrial de santander">
            <a:extLst>
              <a:ext uri="{FF2B5EF4-FFF2-40B4-BE49-F238E27FC236}">
                <a16:creationId xmlns:a16="http://schemas.microsoft.com/office/drawing/2014/main" id="{A80F19BB-89C1-432E-A841-6F4D235E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2" y="5373858"/>
            <a:ext cx="2499276" cy="12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CD6D0F-9166-4207-905C-5561EE9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s-C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B0604020202020204" pitchFamily="2" charset="-79"/>
              </a:rPr>
              <a:t>ALGORITMO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B0604020202020204" pitchFamily="2" charset="-79"/>
              </a:rPr>
              <a:t> </a:t>
            </a:r>
            <a:r>
              <a:rPr lang="es-C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B0604020202020204" pitchFamily="2" charset="-79"/>
              </a:rPr>
              <a:t>DE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B0604020202020204" pitchFamily="2" charset="-79"/>
              </a:rPr>
              <a:t> </a:t>
            </a:r>
            <a:r>
              <a:rPr lang="es-C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B0604020202020204" pitchFamily="2" charset="-79"/>
              </a:rPr>
              <a:t>FORD-FULKERSON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8C13D-A4F8-47D0-9802-F768E169A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457" y="2306472"/>
            <a:ext cx="3304407" cy="2533114"/>
          </a:xfrm>
        </p:spPr>
        <p:txBody>
          <a:bodyPr anchor="ctr">
            <a:normAutofit/>
          </a:bodyPr>
          <a:lstStyle/>
          <a:p>
            <a:pPr algn="l"/>
            <a:r>
              <a:rPr lang="es-CO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Datos y Análisis de Algoritmos </a:t>
            </a:r>
          </a:p>
          <a:p>
            <a:pPr algn="l"/>
            <a:endParaRPr lang="es-CO" sz="1600" dirty="0"/>
          </a:p>
          <a:p>
            <a:pPr algn="l"/>
            <a:r>
              <a:rPr lang="es-CO" sz="1600" dirty="0"/>
              <a:t>Brayan Rodolfo Barajas Ochoa</a:t>
            </a:r>
          </a:p>
          <a:p>
            <a:pPr algn="l"/>
            <a:r>
              <a:rPr lang="es-CO" sz="1600" dirty="0"/>
              <a:t>Kevin Javier Lozano Galvis</a:t>
            </a:r>
          </a:p>
          <a:p>
            <a:pPr algn="l"/>
            <a:r>
              <a:rPr lang="es-CO" sz="1600" dirty="0"/>
              <a:t>Juan Camilo Londoño Jaimes</a:t>
            </a:r>
          </a:p>
          <a:p>
            <a:pPr algn="l"/>
            <a:r>
              <a:rPr lang="es-CO" sz="1600" dirty="0"/>
              <a:t>María Angélica Serrano Mora</a:t>
            </a:r>
          </a:p>
          <a:p>
            <a:pPr algn="l"/>
            <a:endParaRPr lang="es-CO" dirty="0"/>
          </a:p>
          <a:p>
            <a:pPr algn="l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406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7205"/>
              </p:ext>
            </p:extLst>
          </p:nvPr>
        </p:nvGraphicFramePr>
        <p:xfrm>
          <a:off x="462484" y="131016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62484" y="34505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Iteración 5: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36836" y="940833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Parent[ ]</a:t>
            </a:r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856F93C5-33CC-498D-AA23-6278C86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07879"/>
              </p:ext>
            </p:extLst>
          </p:nvPr>
        </p:nvGraphicFramePr>
        <p:xfrm>
          <a:off x="2931953" y="2448267"/>
          <a:ext cx="7201260" cy="389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26">
                  <a:extLst>
                    <a:ext uri="{9D8B030D-6E8A-4147-A177-3AD203B41FA5}">
                      <a16:colId xmlns:a16="http://schemas.microsoft.com/office/drawing/2014/main" val="838864506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98721356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378715920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09970535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40341483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425688227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05124817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181480922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21376845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97588141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43342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12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07715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96434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7168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5173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7736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1064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5395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61370"/>
                  </a:ext>
                </a:extLst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2844271" y="2149633"/>
            <a:ext cx="199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Grafo Residual[ ]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54707" y="2479158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Path_Flow=</a:t>
            </a:r>
            <a:r>
              <a:rPr lang="es-CO" b="1" dirty="0"/>
              <a:t>20</a:t>
            </a:r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81348" y="3494716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</a:rPr>
              <a:t>Max_Flow=80</a:t>
            </a:r>
          </a:p>
        </p:txBody>
      </p:sp>
    </p:spTree>
    <p:extLst>
      <p:ext uri="{BB962C8B-B14F-4D97-AF65-F5344CB8AC3E}">
        <p14:creationId xmlns:p14="http://schemas.microsoft.com/office/powerpoint/2010/main" val="297238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4BB3C-5EF4-466F-A75A-704CB714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ORDEN DE COMPLEJIDAD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056BC3-4884-4001-AE80-1A5AB314AFCE}"/>
              </a:ext>
            </a:extLst>
          </p:cNvPr>
          <p:cNvSpPr txBox="1"/>
          <p:nvPr/>
        </p:nvSpPr>
        <p:spPr>
          <a:xfrm>
            <a:off x="886265" y="1930400"/>
            <a:ext cx="7582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i="1" dirty="0"/>
              <a:t>O(V^2*f)</a:t>
            </a:r>
          </a:p>
          <a:p>
            <a:pPr algn="just"/>
            <a:endParaRPr lang="es-CO" sz="2400" i="1" dirty="0"/>
          </a:p>
          <a:p>
            <a:pPr algn="just"/>
            <a:r>
              <a:rPr lang="es-CO" sz="2400" i="1" dirty="0"/>
              <a:t>V: Número de Vértices</a:t>
            </a:r>
          </a:p>
          <a:p>
            <a:pPr algn="just"/>
            <a:endParaRPr lang="es-CO" sz="2400" i="1" dirty="0"/>
          </a:p>
          <a:p>
            <a:pPr algn="just"/>
            <a:r>
              <a:rPr lang="es-CO" sz="2400" i="1" dirty="0"/>
              <a:t>f: Flujo Máximo</a:t>
            </a:r>
          </a:p>
        </p:txBody>
      </p:sp>
    </p:spTree>
    <p:extLst>
      <p:ext uri="{BB962C8B-B14F-4D97-AF65-F5344CB8AC3E}">
        <p14:creationId xmlns:p14="http://schemas.microsoft.com/office/powerpoint/2010/main" val="250454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FF60B97-5EB1-411D-9287-82F79E22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74D93F-5BDC-4ACB-A8CA-7E981651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8928BCD-A664-442D-ABA1-C3CFBED99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BA984793-63CC-45CB-A884-996FAAC23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2F0C28C5-1A58-4CFD-AE80-A035DCD73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95D7054E-4DD9-45B4-9774-43146D6C7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B82025D2-80F5-4523-8D68-3831F8711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BC890E5E-6997-4B43-8F03-33C4CA22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A8F61413-378E-434E-BB32-C83A8B826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2FCA4F9-826F-46CC-97AA-E951F199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96E65488-263B-49DE-A257-2F1775214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C3E844-9557-48B8-AE5F-6587CEDA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APLICACIONES 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997B74A-EBC0-4110-9F82-BE0EF3868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" r="4" b="734"/>
          <a:stretch/>
        </p:blipFill>
        <p:spPr bwMode="auto">
          <a:xfrm>
            <a:off x="509136" y="10"/>
            <a:ext cx="3517876" cy="2282808"/>
          </a:xfrm>
          <a:custGeom>
            <a:avLst/>
            <a:gdLst>
              <a:gd name="connsiteX0" fmla="*/ 339471 w 3517876"/>
              <a:gd name="connsiteY0" fmla="*/ 0 h 2282818"/>
              <a:gd name="connsiteX1" fmla="*/ 3517876 w 3517876"/>
              <a:gd name="connsiteY1" fmla="*/ 0 h 2282818"/>
              <a:gd name="connsiteX2" fmla="*/ 3471247 w 3517876"/>
              <a:gd name="connsiteY2" fmla="*/ 312174 h 2282818"/>
              <a:gd name="connsiteX3" fmla="*/ 3471133 w 3517876"/>
              <a:gd name="connsiteY3" fmla="*/ 312174 h 2282818"/>
              <a:gd name="connsiteX4" fmla="*/ 3176778 w 3517876"/>
              <a:gd name="connsiteY4" fmla="*/ 2282818 h 2282818"/>
              <a:gd name="connsiteX5" fmla="*/ 0 w 3517876"/>
              <a:gd name="connsiteY5" fmla="*/ 2282818 h 228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Red de alumbrado pÃºblico">
            <a:extLst>
              <a:ext uri="{FF2B5EF4-FFF2-40B4-BE49-F238E27FC236}">
                <a16:creationId xmlns:a16="http://schemas.microsoft.com/office/drawing/2014/main" id="{39F91E91-D411-4B2A-BE44-D68891F4B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r="26522" b="1"/>
          <a:stretch/>
        </p:blipFill>
        <p:spPr bwMode="auto">
          <a:xfrm>
            <a:off x="169666" y="2289183"/>
            <a:ext cx="3514822" cy="2273270"/>
          </a:xfrm>
          <a:custGeom>
            <a:avLst/>
            <a:gdLst>
              <a:gd name="connsiteX0" fmla="*/ 338051 w 3514822"/>
              <a:gd name="connsiteY0" fmla="*/ 0 h 2273270"/>
              <a:gd name="connsiteX1" fmla="*/ 3514822 w 3514822"/>
              <a:gd name="connsiteY1" fmla="*/ 0 h 2273270"/>
              <a:gd name="connsiteX2" fmla="*/ 3175264 w 3514822"/>
              <a:gd name="connsiteY2" fmla="*/ 2273270 h 2273270"/>
              <a:gd name="connsiteX3" fmla="*/ 0 w 3514822"/>
              <a:gd name="connsiteY3" fmla="*/ 2273270 h 227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0A427D4D-9E23-4A6A-BC73-CC789A1C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r="11370" b="2"/>
          <a:stretch/>
        </p:blipFill>
        <p:spPr bwMode="auto">
          <a:xfrm>
            <a:off x="-10633" y="4565636"/>
            <a:ext cx="3355563" cy="2292364"/>
          </a:xfrm>
          <a:custGeom>
            <a:avLst/>
            <a:gdLst>
              <a:gd name="connsiteX0" fmla="*/ 180299 w 3355563"/>
              <a:gd name="connsiteY0" fmla="*/ 0 h 2292364"/>
              <a:gd name="connsiteX1" fmla="*/ 3355563 w 3355563"/>
              <a:gd name="connsiteY1" fmla="*/ 0 h 2292364"/>
              <a:gd name="connsiteX2" fmla="*/ 3013153 w 3355563"/>
              <a:gd name="connsiteY2" fmla="*/ 2292364 h 2292364"/>
              <a:gd name="connsiteX3" fmla="*/ 0 w 3355563"/>
              <a:gd name="connsiteY3" fmla="*/ 2292364 h 2292364"/>
              <a:gd name="connsiteX4" fmla="*/ 0 w 3355563"/>
              <a:gd name="connsiteY4" fmla="*/ 1212444 h 22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Isosceles Triangle 30">
            <a:extLst>
              <a:ext uri="{FF2B5EF4-FFF2-40B4-BE49-F238E27FC236}">
                <a16:creationId xmlns:a16="http://schemas.microsoft.com/office/drawing/2014/main" id="{FD076C4F-CB47-4A2D-95A1-9D5E3C2B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EAF915B-5344-46DC-8097-7DAF0627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0B738F4-B505-468D-996C-FEC3D1CA1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Isosceles Triangle 30">
            <a:extLst>
              <a:ext uri="{FF2B5EF4-FFF2-40B4-BE49-F238E27FC236}">
                <a16:creationId xmlns:a16="http://schemas.microsoft.com/office/drawing/2014/main" id="{6F953D60-C1AF-4BFA-9B22-BFE8F0BA1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097582-4BC8-44A0-88BD-ECE72383CB00}"/>
              </a:ext>
            </a:extLst>
          </p:cNvPr>
          <p:cNvSpPr txBox="1"/>
          <p:nvPr/>
        </p:nvSpPr>
        <p:spPr>
          <a:xfrm>
            <a:off x="4245560" y="2174657"/>
            <a:ext cx="51147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Este algoritmo puede ser utilizado para: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 distribución de productos de una empresa a diferentes destinos utilizando diferentes medios de transporte.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 red de alumbrado público.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vías públicas.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1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3F7B-00A4-4567-9ABF-A7D82EEA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010" y="2858637"/>
            <a:ext cx="1983980" cy="1140725"/>
          </a:xfrm>
        </p:spPr>
        <p:txBody>
          <a:bodyPr/>
          <a:lstStyle/>
          <a:p>
            <a:pPr algn="ctr"/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4988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636B30B8-DD43-49D7-B09C-40359675B697}"/>
              </a:ext>
            </a:extLst>
          </p:cNvPr>
          <p:cNvSpPr/>
          <p:nvPr/>
        </p:nvSpPr>
        <p:spPr>
          <a:xfrm>
            <a:off x="731519" y="2873328"/>
            <a:ext cx="745588" cy="75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6DB9D5-1C89-4328-8510-456A77CD6D98}"/>
              </a:ext>
            </a:extLst>
          </p:cNvPr>
          <p:cNvSpPr/>
          <p:nvPr/>
        </p:nvSpPr>
        <p:spPr>
          <a:xfrm>
            <a:off x="2230901" y="1363396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97D2E82-A1FA-4D0F-9AAF-6C9F116211BF}"/>
              </a:ext>
            </a:extLst>
          </p:cNvPr>
          <p:cNvSpPr/>
          <p:nvPr/>
        </p:nvSpPr>
        <p:spPr>
          <a:xfrm>
            <a:off x="4917244" y="246774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0BF3272-738C-4EAB-A1DE-1329CCFF8C37}"/>
              </a:ext>
            </a:extLst>
          </p:cNvPr>
          <p:cNvSpPr/>
          <p:nvPr/>
        </p:nvSpPr>
        <p:spPr>
          <a:xfrm>
            <a:off x="7948251" y="2674034"/>
            <a:ext cx="745588" cy="754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7558C10-B9CE-4000-8B37-6A5BA694CA2B}"/>
              </a:ext>
            </a:extLst>
          </p:cNvPr>
          <p:cNvSpPr/>
          <p:nvPr/>
        </p:nvSpPr>
        <p:spPr>
          <a:xfrm>
            <a:off x="3977053" y="3303585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F2D7F1B-CB7E-4D81-A205-91D61489E160}"/>
              </a:ext>
            </a:extLst>
          </p:cNvPr>
          <p:cNvSpPr/>
          <p:nvPr/>
        </p:nvSpPr>
        <p:spPr>
          <a:xfrm>
            <a:off x="5723206" y="1793653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BD7E9-E5FE-421B-9F70-66A61773CDD7}"/>
              </a:ext>
            </a:extLst>
          </p:cNvPr>
          <p:cNvSpPr/>
          <p:nvPr/>
        </p:nvSpPr>
        <p:spPr>
          <a:xfrm>
            <a:off x="5723206" y="3250811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48B174-1B2E-483C-BBED-D24DC5873554}"/>
              </a:ext>
            </a:extLst>
          </p:cNvPr>
          <p:cNvSpPr/>
          <p:nvPr/>
        </p:nvSpPr>
        <p:spPr>
          <a:xfrm>
            <a:off x="4637649" y="4937760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C7F849-2169-4905-BA30-40D826502C4C}"/>
              </a:ext>
            </a:extLst>
          </p:cNvPr>
          <p:cNvSpPr/>
          <p:nvPr/>
        </p:nvSpPr>
        <p:spPr>
          <a:xfrm>
            <a:off x="3977053" y="1793653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7DAD87-CE3E-403A-A0DC-31180D335F5F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1367918" y="2007800"/>
            <a:ext cx="972172" cy="97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0F2C62-72B8-44E0-BAD0-14F8F99EF63E}"/>
              </a:ext>
            </a:extLst>
          </p:cNvPr>
          <p:cNvSpPr txBox="1"/>
          <p:nvPr/>
        </p:nvSpPr>
        <p:spPr>
          <a:xfrm rot="18789195">
            <a:off x="1744394" y="25486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2CAC21A-6BC9-4056-B901-161684F2F8F9}"/>
              </a:ext>
            </a:extLst>
          </p:cNvPr>
          <p:cNvCxnSpPr>
            <a:cxnSpLocks/>
          </p:cNvCxnSpPr>
          <p:nvPr/>
        </p:nvCxnSpPr>
        <p:spPr>
          <a:xfrm flipV="1">
            <a:off x="2976489" y="761397"/>
            <a:ext cx="2001716" cy="79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5EC9DD0-1C86-4207-AD47-A9F0A0FFEA6B}"/>
              </a:ext>
            </a:extLst>
          </p:cNvPr>
          <p:cNvCxnSpPr>
            <a:cxnSpLocks/>
          </p:cNvCxnSpPr>
          <p:nvPr/>
        </p:nvCxnSpPr>
        <p:spPr>
          <a:xfrm>
            <a:off x="5601871" y="834245"/>
            <a:ext cx="2571458" cy="18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BA8760-DC7A-4638-A479-72D01BB08C19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2867300" y="2007800"/>
            <a:ext cx="1109753" cy="1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8A620C-CB00-4B98-A74E-F5E8395358A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722641" y="2171136"/>
            <a:ext cx="1000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9FA289E-2C1D-4E5E-96B6-55E03376A01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096000" y="2548619"/>
            <a:ext cx="0" cy="70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D291B98-B78B-49B0-BBE2-D7FD91C93D4E}"/>
              </a:ext>
            </a:extLst>
          </p:cNvPr>
          <p:cNvCxnSpPr>
            <a:cxnSpLocks/>
          </p:cNvCxnSpPr>
          <p:nvPr/>
        </p:nvCxnSpPr>
        <p:spPr>
          <a:xfrm flipH="1" flipV="1">
            <a:off x="4692242" y="3559606"/>
            <a:ext cx="1016236" cy="1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291DAE8-7944-428B-90DF-69F2947E4892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1422511" y="3414147"/>
            <a:ext cx="2554542" cy="2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6BA7B3A-86A1-47ED-A57E-A05B4C544025}"/>
              </a:ext>
            </a:extLst>
          </p:cNvPr>
          <p:cNvCxnSpPr>
            <a:cxnSpLocks/>
            <a:stCxn id="12" idx="2"/>
            <a:endCxn id="3" idx="4"/>
          </p:cNvCxnSpPr>
          <p:nvPr/>
        </p:nvCxnSpPr>
        <p:spPr>
          <a:xfrm flipH="1" flipV="1">
            <a:off x="1104313" y="3628294"/>
            <a:ext cx="3533336" cy="168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059BC2B-3E79-4607-9FFF-7E087939625A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274048" y="3318438"/>
            <a:ext cx="2783392" cy="172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33F755A-19D1-435D-BEFC-D57BCD76FFA5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6468794" y="2171136"/>
            <a:ext cx="1588646" cy="6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AF7AE59-2298-4CCF-8953-222AB8980398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6468794" y="3051517"/>
            <a:ext cx="1479457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4F7A7BD-E231-45E4-BC75-59622D205A3E}"/>
              </a:ext>
            </a:extLst>
          </p:cNvPr>
          <p:cNvCxnSpPr>
            <a:cxnSpLocks/>
          </p:cNvCxnSpPr>
          <p:nvPr/>
        </p:nvCxnSpPr>
        <p:spPr>
          <a:xfrm flipH="1">
            <a:off x="5367626" y="3454990"/>
            <a:ext cx="2937808" cy="188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604EC3E5-BA37-483C-B5FE-FCE0D98B9AFD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367918" y="3517732"/>
            <a:ext cx="3378920" cy="15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9356294-AD42-4D85-8966-8791E7CF702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04315" y="1740879"/>
            <a:ext cx="1126586" cy="113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6358D903-D798-4864-A819-65480A6A0EAC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867300" y="624257"/>
            <a:ext cx="2049944" cy="84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379FDC7-6B05-49E1-AE14-B331B3415407}"/>
              </a:ext>
            </a:extLst>
          </p:cNvPr>
          <p:cNvCxnSpPr>
            <a:cxnSpLocks/>
            <a:stCxn id="8" idx="0"/>
            <a:endCxn id="7" idx="6"/>
          </p:cNvCxnSpPr>
          <p:nvPr/>
        </p:nvCxnSpPr>
        <p:spPr>
          <a:xfrm flipH="1" flipV="1">
            <a:off x="5662832" y="624257"/>
            <a:ext cx="2658213" cy="204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D1775EF5-D2B0-4FCB-88C8-42390E6BD8A7}"/>
              </a:ext>
            </a:extLst>
          </p:cNvPr>
          <p:cNvCxnSpPr>
            <a:cxnSpLocks/>
          </p:cNvCxnSpPr>
          <p:nvPr/>
        </p:nvCxnSpPr>
        <p:spPr>
          <a:xfrm flipH="1" flipV="1">
            <a:off x="2915529" y="1883558"/>
            <a:ext cx="1061524" cy="14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24CCA5B9-4E16-4334-8F91-88160EF9C207}"/>
              </a:ext>
            </a:extLst>
          </p:cNvPr>
          <p:cNvCxnSpPr>
            <a:cxnSpLocks/>
          </p:cNvCxnSpPr>
          <p:nvPr/>
        </p:nvCxnSpPr>
        <p:spPr>
          <a:xfrm flipH="1">
            <a:off x="4662268" y="2007800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3A7A6468-CB38-40C4-873F-42C3A64C9A6B}"/>
              </a:ext>
            </a:extLst>
          </p:cNvPr>
          <p:cNvCxnSpPr>
            <a:cxnSpLocks/>
            <a:stCxn id="11" idx="7"/>
            <a:endCxn id="10" idx="5"/>
          </p:cNvCxnSpPr>
          <p:nvPr/>
        </p:nvCxnSpPr>
        <p:spPr>
          <a:xfrm flipV="1">
            <a:off x="6359605" y="2438057"/>
            <a:ext cx="0" cy="92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2C531248-19FE-4967-8CE8-00903411B092}"/>
              </a:ext>
            </a:extLst>
          </p:cNvPr>
          <p:cNvCxnSpPr>
            <a:cxnSpLocks/>
          </p:cNvCxnSpPr>
          <p:nvPr/>
        </p:nvCxnSpPr>
        <p:spPr>
          <a:xfrm>
            <a:off x="4691873" y="3789667"/>
            <a:ext cx="1055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6C341861-8579-4942-8E93-F707970A1EAB}"/>
              </a:ext>
            </a:extLst>
          </p:cNvPr>
          <p:cNvCxnSpPr>
            <a:cxnSpLocks/>
          </p:cNvCxnSpPr>
          <p:nvPr/>
        </p:nvCxnSpPr>
        <p:spPr>
          <a:xfrm flipH="1" flipV="1">
            <a:off x="6426060" y="2297748"/>
            <a:ext cx="1522191" cy="59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E8F8C1EA-510B-4BEA-84AA-34717D4F79F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>
            <a:off x="6359605" y="3176932"/>
            <a:ext cx="1588648" cy="7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F2437D1-AC6D-4599-A3CC-E70A6032C281}"/>
              </a:ext>
            </a:extLst>
          </p:cNvPr>
          <p:cNvSpPr txBox="1"/>
          <p:nvPr/>
        </p:nvSpPr>
        <p:spPr>
          <a:xfrm rot="19085782">
            <a:off x="1315483" y="20964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5BEE6F7-D1F7-4F31-AFFC-C6A6B8A292AB}"/>
              </a:ext>
            </a:extLst>
          </p:cNvPr>
          <p:cNvSpPr txBox="1"/>
          <p:nvPr/>
        </p:nvSpPr>
        <p:spPr>
          <a:xfrm rot="19938606">
            <a:off x="3552258" y="7920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4DF8092-E6BB-491F-88AE-58A4D9E8BE06}"/>
              </a:ext>
            </a:extLst>
          </p:cNvPr>
          <p:cNvSpPr txBox="1"/>
          <p:nvPr/>
        </p:nvSpPr>
        <p:spPr>
          <a:xfrm rot="20145418">
            <a:off x="3837072" y="10967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FAF3F72-85C3-43FB-8456-F54BE3F0EEE5}"/>
              </a:ext>
            </a:extLst>
          </p:cNvPr>
          <p:cNvSpPr txBox="1"/>
          <p:nvPr/>
        </p:nvSpPr>
        <p:spPr>
          <a:xfrm rot="2416086">
            <a:off x="6156571" y="13570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F9E2FF9-061D-44D8-A23E-835982E94059}"/>
              </a:ext>
            </a:extLst>
          </p:cNvPr>
          <p:cNvSpPr txBox="1"/>
          <p:nvPr/>
        </p:nvSpPr>
        <p:spPr>
          <a:xfrm rot="2496064">
            <a:off x="6785763" y="1268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C160113-D820-45ED-8820-6B7B5625C9CA}"/>
              </a:ext>
            </a:extLst>
          </p:cNvPr>
          <p:cNvSpPr txBox="1"/>
          <p:nvPr/>
        </p:nvSpPr>
        <p:spPr>
          <a:xfrm>
            <a:off x="6581106" y="44655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1D1094D6-55E3-49FD-8E9B-7EAA61DEA5C8}"/>
              </a:ext>
            </a:extLst>
          </p:cNvPr>
          <p:cNvSpPr txBox="1"/>
          <p:nvPr/>
        </p:nvSpPr>
        <p:spPr>
          <a:xfrm rot="19742790">
            <a:off x="5900883" y="41790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50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6E5E814C-9976-4A1D-A037-BB6ACA8DB018}"/>
              </a:ext>
            </a:extLst>
          </p:cNvPr>
          <p:cNvSpPr txBox="1"/>
          <p:nvPr/>
        </p:nvSpPr>
        <p:spPr>
          <a:xfrm rot="1650665">
            <a:off x="2169509" y="41777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9521A3A-7189-409C-BB50-6B2952B0FFD8}"/>
              </a:ext>
            </a:extLst>
          </p:cNvPr>
          <p:cNvSpPr txBox="1"/>
          <p:nvPr/>
        </p:nvSpPr>
        <p:spPr>
          <a:xfrm rot="1589642">
            <a:off x="2905203" y="39816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E8983A4B-5509-4A6B-8A96-8C55408E4922}"/>
              </a:ext>
            </a:extLst>
          </p:cNvPr>
          <p:cNvSpPr txBox="1"/>
          <p:nvPr/>
        </p:nvSpPr>
        <p:spPr>
          <a:xfrm rot="499797">
            <a:off x="2773489" y="31315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C16E4285-F060-485B-9AD3-66DA72F57423}"/>
              </a:ext>
            </a:extLst>
          </p:cNvPr>
          <p:cNvSpPr txBox="1"/>
          <p:nvPr/>
        </p:nvSpPr>
        <p:spPr>
          <a:xfrm rot="505032">
            <a:off x="2340090" y="3476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0B623827-B27E-4E24-B5A3-677D736B9C3D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477107" y="3250811"/>
            <a:ext cx="2554539" cy="2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1B980264-EB95-44C1-985F-6D3EFE6FDBE4}"/>
              </a:ext>
            </a:extLst>
          </p:cNvPr>
          <p:cNvSpPr txBox="1"/>
          <p:nvPr/>
        </p:nvSpPr>
        <p:spPr>
          <a:xfrm>
            <a:off x="3066251" y="20598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A7B1C48C-0B26-4F13-9E69-56CB017513F7}"/>
              </a:ext>
            </a:extLst>
          </p:cNvPr>
          <p:cNvSpPr txBox="1"/>
          <p:nvPr/>
        </p:nvSpPr>
        <p:spPr>
          <a:xfrm rot="654185">
            <a:off x="3307491" y="167741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20</a:t>
            </a:r>
            <a:endParaRPr lang="es-CO" dirty="0"/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C00A7C0-6BEE-4E9F-925E-F369B3C64CD1}"/>
              </a:ext>
            </a:extLst>
          </p:cNvPr>
          <p:cNvSpPr txBox="1"/>
          <p:nvPr/>
        </p:nvSpPr>
        <p:spPr>
          <a:xfrm>
            <a:off x="5057660" y="2104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928ACB37-1125-4F9E-B1CF-79E387123F5E}"/>
              </a:ext>
            </a:extLst>
          </p:cNvPr>
          <p:cNvSpPr txBox="1"/>
          <p:nvPr/>
        </p:nvSpPr>
        <p:spPr>
          <a:xfrm>
            <a:off x="4923914" y="1711345"/>
            <a:ext cx="4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2CEE22CA-A6CF-4FA9-9C8A-2E6984C4611D}"/>
              </a:ext>
            </a:extLst>
          </p:cNvPr>
          <p:cNvSpPr txBox="1"/>
          <p:nvPr/>
        </p:nvSpPr>
        <p:spPr>
          <a:xfrm rot="20162421">
            <a:off x="6883530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EE91827E-3CF1-40A0-BE7F-E9ADFCEE1491}"/>
              </a:ext>
            </a:extLst>
          </p:cNvPr>
          <p:cNvSpPr txBox="1"/>
          <p:nvPr/>
        </p:nvSpPr>
        <p:spPr>
          <a:xfrm rot="1619740">
            <a:off x="6861958" y="24637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18BDEE61-80C8-4C7D-B7CB-CA9D64E6BE8C}"/>
              </a:ext>
            </a:extLst>
          </p:cNvPr>
          <p:cNvSpPr txBox="1"/>
          <p:nvPr/>
        </p:nvSpPr>
        <p:spPr>
          <a:xfrm rot="19878195">
            <a:off x="6774865" y="3618057"/>
            <a:ext cx="2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A055C9E-0D1E-49F1-9DA2-DC142B73A390}"/>
              </a:ext>
            </a:extLst>
          </p:cNvPr>
          <p:cNvSpPr txBox="1"/>
          <p:nvPr/>
        </p:nvSpPr>
        <p:spPr>
          <a:xfrm>
            <a:off x="5053647" y="32706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8420C1B0-4649-484C-84F6-BEB9BB924386}"/>
              </a:ext>
            </a:extLst>
          </p:cNvPr>
          <p:cNvSpPr txBox="1"/>
          <p:nvPr/>
        </p:nvSpPr>
        <p:spPr>
          <a:xfrm>
            <a:off x="5050036" y="37446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34D498B2-F820-4B58-80F0-E4CF893A7803}"/>
              </a:ext>
            </a:extLst>
          </p:cNvPr>
          <p:cNvSpPr/>
          <p:nvPr/>
        </p:nvSpPr>
        <p:spPr>
          <a:xfrm>
            <a:off x="8057440" y="4398111"/>
            <a:ext cx="263605" cy="2340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8FDE3084-6170-437D-9C9C-330D16392A24}"/>
              </a:ext>
            </a:extLst>
          </p:cNvPr>
          <p:cNvSpPr txBox="1"/>
          <p:nvPr/>
        </p:nvSpPr>
        <p:spPr>
          <a:xfrm>
            <a:off x="8317950" y="43291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Origen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F0D14B1-0796-493F-97D3-EEBCBB3F14FE}"/>
              </a:ext>
            </a:extLst>
          </p:cNvPr>
          <p:cNvSpPr/>
          <p:nvPr/>
        </p:nvSpPr>
        <p:spPr>
          <a:xfrm>
            <a:off x="8057440" y="4872926"/>
            <a:ext cx="263605" cy="2340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E40CACBA-F235-427D-A8F5-BA5C24E37F52}"/>
              </a:ext>
            </a:extLst>
          </p:cNvPr>
          <p:cNvSpPr txBox="1"/>
          <p:nvPr/>
        </p:nvSpPr>
        <p:spPr>
          <a:xfrm>
            <a:off x="8315148" y="483484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Destino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CA0DE3AB-B6F4-4162-B936-DEB1F5430D3B}"/>
              </a:ext>
            </a:extLst>
          </p:cNvPr>
          <p:cNvSpPr txBox="1"/>
          <p:nvPr/>
        </p:nvSpPr>
        <p:spPr>
          <a:xfrm>
            <a:off x="6304078" y="279377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B71E93DD-2371-48E7-91DF-16873E1D8BDB}"/>
              </a:ext>
            </a:extLst>
          </p:cNvPr>
          <p:cNvSpPr txBox="1"/>
          <p:nvPr/>
        </p:nvSpPr>
        <p:spPr>
          <a:xfrm>
            <a:off x="5720880" y="27960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4F23ECDA-DE87-4EBD-AC9D-448AD8220380}"/>
              </a:ext>
            </a:extLst>
          </p:cNvPr>
          <p:cNvSpPr txBox="1"/>
          <p:nvPr/>
        </p:nvSpPr>
        <p:spPr>
          <a:xfrm rot="1508614">
            <a:off x="6719039" y="2020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020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F26D-39B7-4843-9078-5F49F891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/>
          <a:lstStyle/>
          <a:p>
            <a:r>
              <a:rPr lang="es-CO" dirty="0"/>
              <a:t>Como determinar el Flujo Máximo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88C79E-5602-4B8D-85EF-512DB1FD133E}"/>
                  </a:ext>
                </a:extLst>
              </p:cNvPr>
              <p:cNvSpPr txBox="1"/>
              <p:nvPr/>
            </p:nvSpPr>
            <p:spPr>
              <a:xfrm>
                <a:off x="1139483" y="1913206"/>
                <a:ext cx="7234673" cy="21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C: Capacidad</a:t>
                </a:r>
              </a:p>
              <a:p>
                <a:r>
                  <a:rPr lang="es-CO" dirty="0" err="1"/>
                  <a:t>i,j</a:t>
                </a:r>
                <a:r>
                  <a:rPr lang="es-CO" dirty="0"/>
                  <a:t>: Son los índices de los nodos</a:t>
                </a:r>
              </a:p>
              <a:p>
                <a:r>
                  <a:rPr lang="es-CO" dirty="0"/>
                  <a:t>K: Es el menor flujo que se traspasa del nodo origen al nodo destino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s-CO" sz="2400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88C79E-5602-4B8D-85EF-512DB1FD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1913206"/>
                <a:ext cx="7234673" cy="2179828"/>
              </a:xfrm>
              <a:prstGeom prst="rect">
                <a:avLst/>
              </a:prstGeom>
              <a:blipFill>
                <a:blip r:embed="rId2"/>
                <a:stretch>
                  <a:fillRect l="-758" t="-19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6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BDA4C863-447D-4130-B238-C902121DFE83}"/>
              </a:ext>
            </a:extLst>
          </p:cNvPr>
          <p:cNvSpPr/>
          <p:nvPr/>
        </p:nvSpPr>
        <p:spPr>
          <a:xfrm>
            <a:off x="618977" y="2626554"/>
            <a:ext cx="745588" cy="75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E06005-14BB-4308-8052-45906D5A64F4}"/>
              </a:ext>
            </a:extLst>
          </p:cNvPr>
          <p:cNvSpPr/>
          <p:nvPr/>
        </p:nvSpPr>
        <p:spPr>
          <a:xfrm>
            <a:off x="2118359" y="1116622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4070CA3-67BA-41C7-871F-AED648E8B887}"/>
              </a:ext>
            </a:extLst>
          </p:cNvPr>
          <p:cNvSpPr/>
          <p:nvPr/>
        </p:nvSpPr>
        <p:spPr>
          <a:xfrm>
            <a:off x="4817234" y="0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1F20C1E-4F25-41E9-97D4-B849E4FBE73D}"/>
              </a:ext>
            </a:extLst>
          </p:cNvPr>
          <p:cNvSpPr/>
          <p:nvPr/>
        </p:nvSpPr>
        <p:spPr>
          <a:xfrm>
            <a:off x="7845918" y="2385071"/>
            <a:ext cx="745588" cy="754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9F9A30-32C2-4EAD-BB0F-F6E51C81A675}"/>
              </a:ext>
            </a:extLst>
          </p:cNvPr>
          <p:cNvSpPr/>
          <p:nvPr/>
        </p:nvSpPr>
        <p:spPr>
          <a:xfrm>
            <a:off x="3864511" y="3056811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09E4BA9-A770-438C-85AB-E13EF85CB71A}"/>
              </a:ext>
            </a:extLst>
          </p:cNvPr>
          <p:cNvSpPr/>
          <p:nvPr/>
        </p:nvSpPr>
        <p:spPr>
          <a:xfrm>
            <a:off x="5610664" y="1546879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B89363-23F1-4E7A-A97C-C1C6C117E2C5}"/>
              </a:ext>
            </a:extLst>
          </p:cNvPr>
          <p:cNvSpPr/>
          <p:nvPr/>
        </p:nvSpPr>
        <p:spPr>
          <a:xfrm>
            <a:off x="5610664" y="3004037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D640C37-14F9-4A15-849F-99D702023FD5}"/>
              </a:ext>
            </a:extLst>
          </p:cNvPr>
          <p:cNvSpPr/>
          <p:nvPr/>
        </p:nvSpPr>
        <p:spPr>
          <a:xfrm>
            <a:off x="4549726" y="4638463"/>
            <a:ext cx="745588" cy="670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733C269-0E6C-4C41-8A6F-4AFAA77F8DE6}"/>
              </a:ext>
            </a:extLst>
          </p:cNvPr>
          <p:cNvSpPr/>
          <p:nvPr/>
        </p:nvSpPr>
        <p:spPr>
          <a:xfrm>
            <a:off x="3864511" y="1546879"/>
            <a:ext cx="745588" cy="754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25F35C9-9DAC-4BCE-9B35-FE83E6932C72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255376" y="1761026"/>
            <a:ext cx="972172" cy="97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9B3957-FDA0-4481-A4A3-0F3ADFB4DEEB}"/>
              </a:ext>
            </a:extLst>
          </p:cNvPr>
          <p:cNvSpPr txBox="1"/>
          <p:nvPr/>
        </p:nvSpPr>
        <p:spPr>
          <a:xfrm rot="18789195">
            <a:off x="1692766" y="23018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D531646-D157-4A92-AD04-AA151464B814}"/>
              </a:ext>
            </a:extLst>
          </p:cNvPr>
          <p:cNvCxnSpPr>
            <a:cxnSpLocks/>
          </p:cNvCxnSpPr>
          <p:nvPr/>
        </p:nvCxnSpPr>
        <p:spPr>
          <a:xfrm flipV="1">
            <a:off x="2863947" y="514623"/>
            <a:ext cx="2001716" cy="79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6599511-5A34-4733-9AB5-ABBE803EEC52}"/>
              </a:ext>
            </a:extLst>
          </p:cNvPr>
          <p:cNvCxnSpPr>
            <a:cxnSpLocks/>
          </p:cNvCxnSpPr>
          <p:nvPr/>
        </p:nvCxnSpPr>
        <p:spPr>
          <a:xfrm>
            <a:off x="5489329" y="587471"/>
            <a:ext cx="2571458" cy="18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0EB3B59-9B76-47BD-9C28-2B2090FC6094}"/>
              </a:ext>
            </a:extLst>
          </p:cNvPr>
          <p:cNvCxnSpPr>
            <a:cxnSpLocks/>
            <a:stCxn id="4" idx="5"/>
            <a:endCxn id="11" idx="2"/>
          </p:cNvCxnSpPr>
          <p:nvPr/>
        </p:nvCxnSpPr>
        <p:spPr>
          <a:xfrm>
            <a:off x="2754758" y="1761026"/>
            <a:ext cx="1109753" cy="1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BDCA5F7-0BBA-4F23-87C9-FC403351E64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>
            <a:off x="4610099" y="1924362"/>
            <a:ext cx="1000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5E6985-B6E8-4FD9-B079-6EBCFEAAEAA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983458" y="2301845"/>
            <a:ext cx="0" cy="70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6BAB5A7-D21F-4783-B408-F41799204C98}"/>
              </a:ext>
            </a:extLst>
          </p:cNvPr>
          <p:cNvCxnSpPr>
            <a:cxnSpLocks/>
          </p:cNvCxnSpPr>
          <p:nvPr/>
        </p:nvCxnSpPr>
        <p:spPr>
          <a:xfrm flipH="1" flipV="1">
            <a:off x="4579700" y="3312832"/>
            <a:ext cx="1016236" cy="1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25F6051-FE5E-42B1-B10E-C7A17A9930FB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1309969" y="3167373"/>
            <a:ext cx="2554542" cy="2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21B0CB5-7449-425C-86D7-FADC3E353495}"/>
              </a:ext>
            </a:extLst>
          </p:cNvPr>
          <p:cNvCxnSpPr>
            <a:cxnSpLocks/>
            <a:stCxn id="10" idx="2"/>
            <a:endCxn id="3" idx="4"/>
          </p:cNvCxnSpPr>
          <p:nvPr/>
        </p:nvCxnSpPr>
        <p:spPr>
          <a:xfrm flipH="1" flipV="1">
            <a:off x="991771" y="3381520"/>
            <a:ext cx="3557955" cy="159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4386B4D-0A6E-4380-AD27-152028A3191B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>
          <a:xfrm flipV="1">
            <a:off x="5186125" y="3029475"/>
            <a:ext cx="2768982" cy="17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B36332B-317A-401A-A765-A4C43B0C532E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6356252" y="1924362"/>
            <a:ext cx="1598855" cy="57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F6E701F-8ADA-4965-89B1-BCF137C153DC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6356252" y="2762554"/>
            <a:ext cx="1489666" cy="61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4413D2B-ECD8-4FCC-980D-386409654235}"/>
              </a:ext>
            </a:extLst>
          </p:cNvPr>
          <p:cNvCxnSpPr>
            <a:cxnSpLocks/>
          </p:cNvCxnSpPr>
          <p:nvPr/>
        </p:nvCxnSpPr>
        <p:spPr>
          <a:xfrm flipH="1">
            <a:off x="5255084" y="3200361"/>
            <a:ext cx="2805703" cy="18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961EFD8-1B23-4FA6-9C57-3BC06634AF3B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1255376" y="3270958"/>
            <a:ext cx="3403539" cy="146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BB63D1A-B799-40A2-9236-00741AB8354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91773" y="1494105"/>
            <a:ext cx="1126586" cy="113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C33E53D-1654-42CC-BE60-3DB8468F3BDC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2754758" y="377483"/>
            <a:ext cx="2062476" cy="84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B65EC09-225E-4A4F-8B43-585A41F8F152}"/>
              </a:ext>
            </a:extLst>
          </p:cNvPr>
          <p:cNvCxnSpPr>
            <a:cxnSpLocks/>
            <a:stCxn id="6" idx="0"/>
            <a:endCxn id="5" idx="6"/>
          </p:cNvCxnSpPr>
          <p:nvPr/>
        </p:nvCxnSpPr>
        <p:spPr>
          <a:xfrm flipH="1" flipV="1">
            <a:off x="5562822" y="377483"/>
            <a:ext cx="2655890" cy="200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7EAA88-E70E-45CB-93D8-E17FD090A2C9}"/>
              </a:ext>
            </a:extLst>
          </p:cNvPr>
          <p:cNvCxnSpPr>
            <a:cxnSpLocks/>
          </p:cNvCxnSpPr>
          <p:nvPr/>
        </p:nvCxnSpPr>
        <p:spPr>
          <a:xfrm flipH="1" flipV="1">
            <a:off x="2802987" y="1636784"/>
            <a:ext cx="1061524" cy="14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DA73B90-A4FA-4294-867A-FACDCF4A1C1F}"/>
              </a:ext>
            </a:extLst>
          </p:cNvPr>
          <p:cNvCxnSpPr>
            <a:cxnSpLocks/>
          </p:cNvCxnSpPr>
          <p:nvPr/>
        </p:nvCxnSpPr>
        <p:spPr>
          <a:xfrm flipH="1">
            <a:off x="4549726" y="1761026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3B43800-D26D-4C0F-825A-2C86C633B391}"/>
              </a:ext>
            </a:extLst>
          </p:cNvPr>
          <p:cNvCxnSpPr>
            <a:cxnSpLocks/>
            <a:stCxn id="9" idx="7"/>
            <a:endCxn id="8" idx="5"/>
          </p:cNvCxnSpPr>
          <p:nvPr/>
        </p:nvCxnSpPr>
        <p:spPr>
          <a:xfrm flipV="1">
            <a:off x="6247063" y="2191283"/>
            <a:ext cx="0" cy="92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4F1BA7A-FDDD-4C0D-A805-D204A7882AB0}"/>
              </a:ext>
            </a:extLst>
          </p:cNvPr>
          <p:cNvCxnSpPr>
            <a:cxnSpLocks/>
          </p:cNvCxnSpPr>
          <p:nvPr/>
        </p:nvCxnSpPr>
        <p:spPr>
          <a:xfrm>
            <a:off x="4579331" y="3542893"/>
            <a:ext cx="1055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0458673-DC81-4E9F-B654-62BF916AA7AA}"/>
              </a:ext>
            </a:extLst>
          </p:cNvPr>
          <p:cNvCxnSpPr>
            <a:cxnSpLocks/>
          </p:cNvCxnSpPr>
          <p:nvPr/>
        </p:nvCxnSpPr>
        <p:spPr>
          <a:xfrm flipH="1" flipV="1">
            <a:off x="6313518" y="2050974"/>
            <a:ext cx="1522191" cy="59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3FDEC2D-281C-4E8E-B23E-5684C222AE3C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6247063" y="2930158"/>
            <a:ext cx="1588648" cy="7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BE3D09-4004-443C-BCF8-3D4CAAF3D722}"/>
              </a:ext>
            </a:extLst>
          </p:cNvPr>
          <p:cNvSpPr txBox="1"/>
          <p:nvPr/>
        </p:nvSpPr>
        <p:spPr>
          <a:xfrm rot="19085782">
            <a:off x="1202941" y="18496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4B3C22F-9054-4418-9E23-7982DC7024D1}"/>
              </a:ext>
            </a:extLst>
          </p:cNvPr>
          <p:cNvSpPr txBox="1"/>
          <p:nvPr/>
        </p:nvSpPr>
        <p:spPr>
          <a:xfrm rot="19938606">
            <a:off x="3439716" y="5452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B282FFB-C999-4D63-B267-6FE223B03092}"/>
              </a:ext>
            </a:extLst>
          </p:cNvPr>
          <p:cNvSpPr txBox="1"/>
          <p:nvPr/>
        </p:nvSpPr>
        <p:spPr>
          <a:xfrm rot="20145418">
            <a:off x="3724530" y="8500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CB135D1-DEFF-4AFD-9A58-B69FDC31E342}"/>
              </a:ext>
            </a:extLst>
          </p:cNvPr>
          <p:cNvSpPr txBox="1"/>
          <p:nvPr/>
        </p:nvSpPr>
        <p:spPr>
          <a:xfrm rot="2416086">
            <a:off x="6104943" y="1110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8E50B3C-E9F9-4E5E-B646-C85E36C04C94}"/>
              </a:ext>
            </a:extLst>
          </p:cNvPr>
          <p:cNvSpPr txBox="1"/>
          <p:nvPr/>
        </p:nvSpPr>
        <p:spPr>
          <a:xfrm rot="2496064">
            <a:off x="6598239" y="10216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628602C-003F-41AD-B4B7-D5CEF4E90354}"/>
              </a:ext>
            </a:extLst>
          </p:cNvPr>
          <p:cNvSpPr txBox="1"/>
          <p:nvPr/>
        </p:nvSpPr>
        <p:spPr>
          <a:xfrm>
            <a:off x="6468564" y="42187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6BD7676-207D-423F-9EF0-670D3B758C45}"/>
              </a:ext>
            </a:extLst>
          </p:cNvPr>
          <p:cNvSpPr txBox="1"/>
          <p:nvPr/>
        </p:nvSpPr>
        <p:spPr>
          <a:xfrm rot="19742790">
            <a:off x="5788341" y="39322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1C8E34E-2499-410D-A077-3762A788C956}"/>
              </a:ext>
            </a:extLst>
          </p:cNvPr>
          <p:cNvSpPr txBox="1"/>
          <p:nvPr/>
        </p:nvSpPr>
        <p:spPr>
          <a:xfrm rot="1650665">
            <a:off x="2056967" y="39309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4D2E63-617C-4361-A597-4B3EBC66D6A3}"/>
              </a:ext>
            </a:extLst>
          </p:cNvPr>
          <p:cNvSpPr txBox="1"/>
          <p:nvPr/>
        </p:nvSpPr>
        <p:spPr>
          <a:xfrm rot="1589642">
            <a:off x="2853575" y="37348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1E729BD-A56E-416F-8471-18657726D136}"/>
              </a:ext>
            </a:extLst>
          </p:cNvPr>
          <p:cNvSpPr txBox="1"/>
          <p:nvPr/>
        </p:nvSpPr>
        <p:spPr>
          <a:xfrm rot="499797">
            <a:off x="2721861" y="2884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E003900-112D-42F7-8661-85F2990B32EC}"/>
              </a:ext>
            </a:extLst>
          </p:cNvPr>
          <p:cNvSpPr txBox="1"/>
          <p:nvPr/>
        </p:nvSpPr>
        <p:spPr>
          <a:xfrm rot="505032">
            <a:off x="2227548" y="32297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50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340FBC3-EE88-43B2-A23B-AD8DEB45F6E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364565" y="3004037"/>
            <a:ext cx="2554539" cy="2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B5BDAF-9EDE-466F-B761-208D89BDB982}"/>
              </a:ext>
            </a:extLst>
          </p:cNvPr>
          <p:cNvSpPr txBox="1"/>
          <p:nvPr/>
        </p:nvSpPr>
        <p:spPr>
          <a:xfrm>
            <a:off x="2953709" y="1813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FBE2102-E105-46C7-8E9D-1EC0015CB2D6}"/>
              </a:ext>
            </a:extLst>
          </p:cNvPr>
          <p:cNvSpPr txBox="1"/>
          <p:nvPr/>
        </p:nvSpPr>
        <p:spPr>
          <a:xfrm rot="654185">
            <a:off x="3194949" y="143063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30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F8587AC-7C97-4034-AC1D-F224603AC9B7}"/>
              </a:ext>
            </a:extLst>
          </p:cNvPr>
          <p:cNvSpPr txBox="1"/>
          <p:nvPr/>
        </p:nvSpPr>
        <p:spPr>
          <a:xfrm>
            <a:off x="4945118" y="18579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16139F9-15F8-4B36-932D-0B3E441B25EA}"/>
              </a:ext>
            </a:extLst>
          </p:cNvPr>
          <p:cNvSpPr txBox="1"/>
          <p:nvPr/>
        </p:nvSpPr>
        <p:spPr>
          <a:xfrm>
            <a:off x="4811372" y="1464571"/>
            <a:ext cx="4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8A06C2B-4437-45CE-B895-DE03F8C7B547}"/>
              </a:ext>
            </a:extLst>
          </p:cNvPr>
          <p:cNvSpPr txBox="1"/>
          <p:nvPr/>
        </p:nvSpPr>
        <p:spPr>
          <a:xfrm rot="20162421">
            <a:off x="6831902" y="28128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52D34DC-4D2A-40FA-B6BF-7985695EFFB6}"/>
              </a:ext>
            </a:extLst>
          </p:cNvPr>
          <p:cNvSpPr txBox="1"/>
          <p:nvPr/>
        </p:nvSpPr>
        <p:spPr>
          <a:xfrm rot="1619740">
            <a:off x="6688502" y="22169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C0EC899-CB74-4DC7-B990-FABBD63E23E3}"/>
              </a:ext>
            </a:extLst>
          </p:cNvPr>
          <p:cNvSpPr txBox="1"/>
          <p:nvPr/>
        </p:nvSpPr>
        <p:spPr>
          <a:xfrm rot="19878195">
            <a:off x="6482740" y="3417219"/>
            <a:ext cx="45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4B0EC72-40DB-4769-9E3E-30CF623B6429}"/>
              </a:ext>
            </a:extLst>
          </p:cNvPr>
          <p:cNvSpPr txBox="1"/>
          <p:nvPr/>
        </p:nvSpPr>
        <p:spPr>
          <a:xfrm>
            <a:off x="4941105" y="30239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3D5D54C-A8E6-4528-A7E5-5CA71DB7EEC5}"/>
              </a:ext>
            </a:extLst>
          </p:cNvPr>
          <p:cNvSpPr txBox="1"/>
          <p:nvPr/>
        </p:nvSpPr>
        <p:spPr>
          <a:xfrm>
            <a:off x="4937494" y="3497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A41762A-A965-4328-81B1-121AB52EA70D}"/>
              </a:ext>
            </a:extLst>
          </p:cNvPr>
          <p:cNvSpPr/>
          <p:nvPr/>
        </p:nvSpPr>
        <p:spPr>
          <a:xfrm>
            <a:off x="7944898" y="4151337"/>
            <a:ext cx="263605" cy="2340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BFEAC47-148B-444B-9C6C-7C2B9863AF37}"/>
              </a:ext>
            </a:extLst>
          </p:cNvPr>
          <p:cNvSpPr txBox="1"/>
          <p:nvPr/>
        </p:nvSpPr>
        <p:spPr>
          <a:xfrm>
            <a:off x="8205408" y="40823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Origen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6FEF140-D1A2-411A-AFCD-8CBC456643E3}"/>
              </a:ext>
            </a:extLst>
          </p:cNvPr>
          <p:cNvSpPr/>
          <p:nvPr/>
        </p:nvSpPr>
        <p:spPr>
          <a:xfrm>
            <a:off x="7944898" y="4626152"/>
            <a:ext cx="263605" cy="2340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DF8E878-4C2C-41D0-A6BF-D861FA46DAFF}"/>
              </a:ext>
            </a:extLst>
          </p:cNvPr>
          <p:cNvSpPr txBox="1"/>
          <p:nvPr/>
        </p:nvSpPr>
        <p:spPr>
          <a:xfrm>
            <a:off x="8202606" y="4588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Destino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EBC48EE-7758-4EAD-BA24-40409C27D183}"/>
              </a:ext>
            </a:extLst>
          </p:cNvPr>
          <p:cNvSpPr txBox="1"/>
          <p:nvPr/>
        </p:nvSpPr>
        <p:spPr>
          <a:xfrm>
            <a:off x="6191536" y="2547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4D98FF1-884B-45DD-9FF2-6D0C71E4E314}"/>
              </a:ext>
            </a:extLst>
          </p:cNvPr>
          <p:cNvSpPr txBox="1"/>
          <p:nvPr/>
        </p:nvSpPr>
        <p:spPr>
          <a:xfrm>
            <a:off x="5608338" y="25492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43D48C-6857-4303-998A-5E83CF4F3E69}"/>
              </a:ext>
            </a:extLst>
          </p:cNvPr>
          <p:cNvSpPr txBox="1"/>
          <p:nvPr/>
        </p:nvSpPr>
        <p:spPr>
          <a:xfrm rot="1508614">
            <a:off x="6667411" y="1774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88824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56F93C5-33CC-498D-AA23-6278C86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16032"/>
              </p:ext>
            </p:extLst>
          </p:nvPr>
        </p:nvGraphicFramePr>
        <p:xfrm>
          <a:off x="2912058" y="1859160"/>
          <a:ext cx="7135940" cy="436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594">
                  <a:extLst>
                    <a:ext uri="{9D8B030D-6E8A-4147-A177-3AD203B41FA5}">
                      <a16:colId xmlns:a16="http://schemas.microsoft.com/office/drawing/2014/main" val="838864506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2987213565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1378715920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1099705355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3940341483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3425688227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3051248174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2181480922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2213768454"/>
                    </a:ext>
                  </a:extLst>
                </a:gridCol>
                <a:gridCol w="713594">
                  <a:extLst>
                    <a:ext uri="{9D8B030D-6E8A-4147-A177-3AD203B41FA5}">
                      <a16:colId xmlns:a16="http://schemas.microsoft.com/office/drawing/2014/main" val="3997588141"/>
                    </a:ext>
                  </a:extLst>
                </a:gridCol>
              </a:tblGrid>
              <a:tr h="436801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43342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121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07715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96434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71688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51738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77361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10640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53950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6137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3203678" y="450166"/>
            <a:ext cx="3663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¿Cómo lo representamos?</a:t>
            </a: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339227" y="1241393"/>
            <a:ext cx="649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Grafo Representado por Matriz de Adyacencia</a:t>
            </a:r>
          </a:p>
        </p:txBody>
      </p:sp>
    </p:spTree>
    <p:extLst>
      <p:ext uri="{BB962C8B-B14F-4D97-AF65-F5344CB8AC3E}">
        <p14:creationId xmlns:p14="http://schemas.microsoft.com/office/powerpoint/2010/main" val="262935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294EE5-2721-41B9-A898-F058EC173905}"/>
              </a:ext>
            </a:extLst>
          </p:cNvPr>
          <p:cNvSpPr txBox="1"/>
          <p:nvPr/>
        </p:nvSpPr>
        <p:spPr>
          <a:xfrm>
            <a:off x="2882197" y="406605"/>
            <a:ext cx="2850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92D050"/>
                </a:solidFill>
              </a:rPr>
              <a:t>PRUEBA DE ESCRITORIO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31197"/>
              </p:ext>
            </p:extLst>
          </p:nvPr>
        </p:nvGraphicFramePr>
        <p:xfrm>
          <a:off x="462484" y="170922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62484" y="80671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Iteración 1: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36836" y="1306436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Parent[ ]</a:t>
            </a:r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856F93C5-33CC-498D-AA23-6278C86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2096"/>
              </p:ext>
            </p:extLst>
          </p:nvPr>
        </p:nvGraphicFramePr>
        <p:xfrm>
          <a:off x="2882197" y="2855934"/>
          <a:ext cx="7201260" cy="38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26">
                  <a:extLst>
                    <a:ext uri="{9D8B030D-6E8A-4147-A177-3AD203B41FA5}">
                      <a16:colId xmlns:a16="http://schemas.microsoft.com/office/drawing/2014/main" val="838864506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98721356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378715920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09970535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40341483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425688227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05124817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181480922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21376845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97588141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43342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12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07715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96434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7168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5173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7736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1064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53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61370"/>
                  </a:ext>
                </a:extLst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2844271" y="2476617"/>
            <a:ext cx="199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Grafo Residual[ ]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54707" y="2845949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Path_Flow=</a:t>
            </a:r>
            <a:r>
              <a:rPr lang="es-CO" b="1" dirty="0"/>
              <a:t>30</a:t>
            </a:r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81348" y="3679382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Max_Flow=</a:t>
            </a:r>
            <a:r>
              <a:rPr lang="es-CO" b="1" dirty="0"/>
              <a:t>30</a:t>
            </a:r>
            <a:endParaRPr lang="es-CO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98269"/>
              </p:ext>
            </p:extLst>
          </p:nvPr>
        </p:nvGraphicFramePr>
        <p:xfrm>
          <a:off x="462484" y="131016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62484" y="34505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Iteración 2: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36836" y="940833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Parent[ ]</a:t>
            </a:r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856F93C5-33CC-498D-AA23-6278C86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89285"/>
              </p:ext>
            </p:extLst>
          </p:nvPr>
        </p:nvGraphicFramePr>
        <p:xfrm>
          <a:off x="2931953" y="2448267"/>
          <a:ext cx="7201260" cy="389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26">
                  <a:extLst>
                    <a:ext uri="{9D8B030D-6E8A-4147-A177-3AD203B41FA5}">
                      <a16:colId xmlns:a16="http://schemas.microsoft.com/office/drawing/2014/main" val="838864506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98721356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378715920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09970535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40341483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425688227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05124817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181480922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21376845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97588141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43342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12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07715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96434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7168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5173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7736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1064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5395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61370"/>
                  </a:ext>
                </a:extLst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2844271" y="2149633"/>
            <a:ext cx="199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Grafo Residual[ ]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54707" y="2479158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err="1">
                <a:solidFill>
                  <a:srgbClr val="92D050"/>
                </a:solidFill>
              </a:rPr>
              <a:t>Path_Flow</a:t>
            </a:r>
            <a:r>
              <a:rPr lang="es-CO" b="1" dirty="0">
                <a:solidFill>
                  <a:srgbClr val="92D050"/>
                </a:solidFill>
              </a:rPr>
              <a:t>=</a:t>
            </a:r>
            <a:r>
              <a:rPr lang="es-CO" b="1" dirty="0"/>
              <a:t>10</a:t>
            </a:r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81348" y="3494716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err="1">
                <a:solidFill>
                  <a:srgbClr val="92D050"/>
                </a:solidFill>
              </a:rPr>
              <a:t>Max_Flow</a:t>
            </a:r>
            <a:r>
              <a:rPr lang="es-CO" b="1" dirty="0">
                <a:solidFill>
                  <a:srgbClr val="92D050"/>
                </a:solidFill>
              </a:rPr>
              <a:t>=</a:t>
            </a:r>
            <a:r>
              <a:rPr lang="es-CO" b="1" dirty="0"/>
              <a:t>40</a:t>
            </a:r>
            <a:endParaRPr lang="es-CO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85729"/>
              </p:ext>
            </p:extLst>
          </p:nvPr>
        </p:nvGraphicFramePr>
        <p:xfrm>
          <a:off x="462484" y="131016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62484" y="34505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Iteración 3: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36836" y="940833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Parent[ ]</a:t>
            </a:r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856F93C5-33CC-498D-AA23-6278C86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0306"/>
              </p:ext>
            </p:extLst>
          </p:nvPr>
        </p:nvGraphicFramePr>
        <p:xfrm>
          <a:off x="2931953" y="2448267"/>
          <a:ext cx="7201260" cy="389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26">
                  <a:extLst>
                    <a:ext uri="{9D8B030D-6E8A-4147-A177-3AD203B41FA5}">
                      <a16:colId xmlns:a16="http://schemas.microsoft.com/office/drawing/2014/main" val="838864506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98721356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378715920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09970535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40341483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425688227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05124817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181480922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21376845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97588141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43342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12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07715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96434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7168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5173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7736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1064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5395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61370"/>
                  </a:ext>
                </a:extLst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2844271" y="2149633"/>
            <a:ext cx="199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Grafo Residual[ ]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54707" y="2479158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err="1">
                <a:solidFill>
                  <a:srgbClr val="92D050"/>
                </a:solidFill>
              </a:rPr>
              <a:t>Path_Flow</a:t>
            </a:r>
            <a:r>
              <a:rPr lang="es-CO" b="1" dirty="0">
                <a:solidFill>
                  <a:srgbClr val="92D050"/>
                </a:solidFill>
              </a:rPr>
              <a:t>=</a:t>
            </a:r>
            <a:r>
              <a:rPr lang="es-CO" b="1" dirty="0"/>
              <a:t>10</a:t>
            </a:r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81348" y="3494716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err="1">
                <a:solidFill>
                  <a:srgbClr val="92D050"/>
                </a:solidFill>
              </a:rPr>
              <a:t>Max_Flow</a:t>
            </a:r>
            <a:r>
              <a:rPr lang="es-CO" b="1" dirty="0">
                <a:solidFill>
                  <a:srgbClr val="92D050"/>
                </a:solidFill>
              </a:rPr>
              <a:t>=</a:t>
            </a:r>
            <a:r>
              <a:rPr lang="es-CO" b="1" dirty="0"/>
              <a:t>50</a:t>
            </a:r>
            <a:endParaRPr lang="es-CO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3341"/>
              </p:ext>
            </p:extLst>
          </p:nvPr>
        </p:nvGraphicFramePr>
        <p:xfrm>
          <a:off x="462484" y="131016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62484" y="34505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92D050"/>
                </a:solidFill>
              </a:rPr>
              <a:t>Iteración 4: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436836" y="940833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Parent[ ]</a:t>
            </a:r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856F93C5-33CC-498D-AA23-6278C86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527"/>
              </p:ext>
            </p:extLst>
          </p:nvPr>
        </p:nvGraphicFramePr>
        <p:xfrm>
          <a:off x="2931953" y="2448267"/>
          <a:ext cx="7201260" cy="389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26">
                  <a:extLst>
                    <a:ext uri="{9D8B030D-6E8A-4147-A177-3AD203B41FA5}">
                      <a16:colId xmlns:a16="http://schemas.microsoft.com/office/drawing/2014/main" val="838864506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98721356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378715920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1099705355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40341483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425688227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05124817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181480922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2213768454"/>
                    </a:ext>
                  </a:extLst>
                </a:gridCol>
                <a:gridCol w="720126">
                  <a:extLst>
                    <a:ext uri="{9D8B030D-6E8A-4147-A177-3AD203B41FA5}">
                      <a16:colId xmlns:a16="http://schemas.microsoft.com/office/drawing/2014/main" val="3997588141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43342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9812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07715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96434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7168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51738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77361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1064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53950"/>
                  </a:ext>
                </a:extLst>
              </a:tr>
              <a:tr h="39170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61370"/>
                  </a:ext>
                </a:extLst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2844271" y="2149633"/>
            <a:ext cx="199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92D050"/>
                </a:solidFill>
              </a:rPr>
              <a:t>Grafo Residual[ ]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54707" y="2479158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err="1">
                <a:solidFill>
                  <a:srgbClr val="92D050"/>
                </a:solidFill>
              </a:rPr>
              <a:t>Path_Flow</a:t>
            </a:r>
            <a:r>
              <a:rPr lang="es-CO" b="1" dirty="0">
                <a:solidFill>
                  <a:srgbClr val="92D050"/>
                </a:solidFill>
              </a:rPr>
              <a:t>=</a:t>
            </a:r>
            <a:r>
              <a:rPr lang="es-CO" b="1" dirty="0"/>
              <a:t>10</a:t>
            </a:r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55361B45-C751-443A-8770-7D263CA9B99D}"/>
              </a:ext>
            </a:extLst>
          </p:cNvPr>
          <p:cNvSpPr txBox="1"/>
          <p:nvPr/>
        </p:nvSpPr>
        <p:spPr>
          <a:xfrm>
            <a:off x="181348" y="3494716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err="1">
                <a:solidFill>
                  <a:srgbClr val="92D050"/>
                </a:solidFill>
              </a:rPr>
              <a:t>Max_Flow</a:t>
            </a:r>
            <a:r>
              <a:rPr lang="es-CO" b="1" dirty="0">
                <a:solidFill>
                  <a:srgbClr val="92D050"/>
                </a:solidFill>
              </a:rPr>
              <a:t>=</a:t>
            </a:r>
            <a:r>
              <a:rPr lang="es-CO" b="1" dirty="0"/>
              <a:t>60</a:t>
            </a:r>
            <a:endParaRPr lang="es-CO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07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987</Words>
  <Application>Microsoft Office PowerPoint</Application>
  <PresentationFormat>Panorámica</PresentationFormat>
  <Paragraphs>810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Faceta</vt:lpstr>
      <vt:lpstr>ALGORITMO DE FORD-FULKERSON</vt:lpstr>
      <vt:lpstr>Presentación de PowerPoint</vt:lpstr>
      <vt:lpstr>Como determinar el Flujo Máximo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ORDEN DE COMPLEJIDAD</vt:lpstr>
      <vt:lpstr>APLICACIONES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FORD-FULKERSON</dc:title>
  <dc:creator>KEVIN LOZANO</dc:creator>
  <cp:lastModifiedBy>KEVIN LOZANO</cp:lastModifiedBy>
  <cp:revision>2</cp:revision>
  <dcterms:created xsi:type="dcterms:W3CDTF">2019-03-24T06:20:19Z</dcterms:created>
  <dcterms:modified xsi:type="dcterms:W3CDTF">2019-03-24T06:27:12Z</dcterms:modified>
</cp:coreProperties>
</file>