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256" r:id="rId2"/>
    <p:sldId id="257" r:id="rId3"/>
    <p:sldId id="304" r:id="rId4"/>
    <p:sldId id="305" r:id="rId5"/>
    <p:sldId id="258" r:id="rId6"/>
    <p:sldId id="306" r:id="rId7"/>
    <p:sldId id="261" r:id="rId8"/>
    <p:sldId id="308" r:id="rId9"/>
    <p:sldId id="309" r:id="rId10"/>
    <p:sldId id="310" r:id="rId11"/>
    <p:sldId id="311" r:id="rId12"/>
    <p:sldId id="312" r:id="rId13"/>
    <p:sldId id="314" r:id="rId14"/>
    <p:sldId id="313" r:id="rId15"/>
    <p:sldId id="315" r:id="rId16"/>
    <p:sldId id="316" r:id="rId17"/>
    <p:sldId id="322" r:id="rId18"/>
    <p:sldId id="317" r:id="rId19"/>
    <p:sldId id="276" r:id="rId20"/>
  </p:sldIdLst>
  <p:sldSz cx="9144000" cy="5143500" type="screen16x9"/>
  <p:notesSz cx="6858000" cy="9144000"/>
  <p:embeddedFontLst>
    <p:embeddedFont>
      <p:font typeface="Roboto Mono" panose="020B0604020202020204" charset="0"/>
      <p:regular r:id="rId22"/>
      <p:bold r:id="rId23"/>
      <p:italic r:id="rId24"/>
      <p:boldItalic r:id="rId25"/>
    </p:embeddedFont>
    <p:embeddedFont>
      <p:font typeface="Lexend Exa"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50076C-7FC5-425E-B9D1-703C8EBF2B97}">
  <a:tblStyle styleId="{8450076C-7FC5-425E-B9D1-703C8EBF2B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5" autoAdjust="0"/>
    <p:restoredTop sz="94660"/>
  </p:normalViewPr>
  <p:slideViewPr>
    <p:cSldViewPr snapToGrid="0">
      <p:cViewPr varScale="1">
        <p:scale>
          <a:sx n="90" d="100"/>
          <a:sy n="90"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792452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94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e45af79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e45af79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714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e45af79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e45af79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346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e45af79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e45af79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36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e45af79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e45af79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98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b2826868a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b2826868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669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e45af79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e45af79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2844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e45af79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e45af79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2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e45af79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e45af79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286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0b2826868a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0b2826868a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63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e45af79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e45af79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20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e45af79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e45af79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06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e45af79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e45af79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05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e45af795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e45af795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831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e45af795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e45af795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85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e45af79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e45af79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346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e45af79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e45af79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515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e45af79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e45af79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624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336375" y="0"/>
            <a:ext cx="806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1168775"/>
            <a:ext cx="5367000" cy="17838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rgbClr val="191919"/>
              </a:buClr>
              <a:buSzPts val="5200"/>
              <a:buNone/>
              <a:defRPr sz="50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2904275"/>
            <a:ext cx="2738100" cy="60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9850" y="3892800"/>
            <a:ext cx="9235800" cy="12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398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67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135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3504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872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241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391924" y="3840750"/>
            <a:ext cx="539400" cy="6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8331374" y="4312000"/>
            <a:ext cx="539400" cy="6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2">
    <p:spTree>
      <p:nvGrpSpPr>
        <p:cNvPr id="1" name="Shape 270"/>
        <p:cNvGrpSpPr/>
        <p:nvPr/>
      </p:nvGrpSpPr>
      <p:grpSpPr>
        <a:xfrm>
          <a:off x="0" y="0"/>
          <a:ext cx="0" cy="0"/>
          <a:chOff x="0" y="0"/>
          <a:chExt cx="0" cy="0"/>
        </a:xfrm>
      </p:grpSpPr>
      <p:grpSp>
        <p:nvGrpSpPr>
          <p:cNvPr id="271" name="Google Shape;271;p28"/>
          <p:cNvGrpSpPr/>
          <p:nvPr/>
        </p:nvGrpSpPr>
        <p:grpSpPr>
          <a:xfrm>
            <a:off x="-49850" y="3892750"/>
            <a:ext cx="9235800" cy="1250750"/>
            <a:chOff x="-49850" y="3892750"/>
            <a:chExt cx="9235800" cy="1250750"/>
          </a:xfrm>
        </p:grpSpPr>
        <p:sp>
          <p:nvSpPr>
            <p:cNvPr id="272" name="Google Shape;272;p28"/>
            <p:cNvSpPr/>
            <p:nvPr/>
          </p:nvSpPr>
          <p:spPr>
            <a:xfrm>
              <a:off x="-49850" y="3892800"/>
              <a:ext cx="9235800" cy="1250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3398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16767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30135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3504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56872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70241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rot="5400000">
              <a:off x="391924" y="3840750"/>
              <a:ext cx="539400" cy="6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rot="-5400000">
              <a:off x="8331374" y="4312000"/>
              <a:ext cx="539400" cy="6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4"/>
          <p:cNvSpPr txBox="1">
            <a:spLocks noGrp="1"/>
          </p:cNvSpPr>
          <p:nvPr>
            <p:ph type="body" idx="1"/>
          </p:nvPr>
        </p:nvSpPr>
        <p:spPr>
          <a:xfrm>
            <a:off x="720000" y="1017725"/>
            <a:ext cx="7487100" cy="3590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D9D9D9"/>
              </a:buClr>
              <a:buSzPts val="1200"/>
              <a:buAutoNum type="arabicPeriod"/>
              <a:defRPr sz="1050">
                <a:solidFill>
                  <a:srgbClr val="434343"/>
                </a:solidFill>
              </a:defRPr>
            </a:lvl1pPr>
            <a:lvl2pPr marL="914400" lvl="1" indent="-304800" rtl="0">
              <a:lnSpc>
                <a:spcPct val="115000"/>
              </a:lnSpc>
              <a:spcBef>
                <a:spcPts val="0"/>
              </a:spcBef>
              <a:spcAft>
                <a:spcPts val="0"/>
              </a:spcAft>
              <a:buClr>
                <a:srgbClr val="D9D9D9"/>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D9D9D9"/>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D9D9D9"/>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D9D9D9"/>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D9D9D9"/>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D9D9D9"/>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D9D9D9"/>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D9D9D9"/>
              </a:buClr>
              <a:buSzPts val="1200"/>
              <a:buFont typeface="Roboto Condensed Light"/>
              <a:buChar char="■"/>
              <a:defRPr>
                <a:solidFill>
                  <a:srgbClr val="434343"/>
                </a:solidFill>
              </a:defRPr>
            </a:lvl9pPr>
          </a:lstStyle>
          <a:p>
            <a:endParaRPr/>
          </a:p>
        </p:txBody>
      </p:sp>
      <p:sp>
        <p:nvSpPr>
          <p:cNvPr id="39" name="Google Shape;39;p4"/>
          <p:cNvSpPr/>
          <p:nvPr/>
        </p:nvSpPr>
        <p:spPr>
          <a:xfrm>
            <a:off x="8337300" y="0"/>
            <a:ext cx="806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4"/>
          <p:cNvCxnSpPr/>
          <p:nvPr/>
        </p:nvCxnSpPr>
        <p:spPr>
          <a:xfrm>
            <a:off x="-238200" y="731375"/>
            <a:ext cx="958200" cy="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1241050" y="1286975"/>
            <a:ext cx="5733300" cy="119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6" name="Google Shape;86;p10"/>
          <p:cNvSpPr/>
          <p:nvPr/>
        </p:nvSpPr>
        <p:spPr>
          <a:xfrm>
            <a:off x="0" y="0"/>
            <a:ext cx="80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715100" y="1747775"/>
            <a:ext cx="3113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 name="Google Shape;104;p13"/>
          <p:cNvSpPr txBox="1">
            <a:spLocks noGrp="1"/>
          </p:cNvSpPr>
          <p:nvPr>
            <p:ph type="title" idx="2" hasCustomPrompt="1"/>
          </p:nvPr>
        </p:nvSpPr>
        <p:spPr>
          <a:xfrm>
            <a:off x="715100" y="12308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715100" y="2258100"/>
            <a:ext cx="3113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3"/>
          </p:nvPr>
        </p:nvSpPr>
        <p:spPr>
          <a:xfrm>
            <a:off x="4385500" y="1747775"/>
            <a:ext cx="3113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3"/>
          <p:cNvSpPr txBox="1">
            <a:spLocks noGrp="1"/>
          </p:cNvSpPr>
          <p:nvPr>
            <p:ph type="title" idx="4" hasCustomPrompt="1"/>
          </p:nvPr>
        </p:nvSpPr>
        <p:spPr>
          <a:xfrm>
            <a:off x="4385500" y="12308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4385500" y="2258100"/>
            <a:ext cx="3113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6"/>
          </p:nvPr>
        </p:nvSpPr>
        <p:spPr>
          <a:xfrm>
            <a:off x="715100" y="3613375"/>
            <a:ext cx="333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 name="Google Shape;110;p13"/>
          <p:cNvSpPr txBox="1">
            <a:spLocks noGrp="1"/>
          </p:cNvSpPr>
          <p:nvPr>
            <p:ph type="title" idx="7" hasCustomPrompt="1"/>
          </p:nvPr>
        </p:nvSpPr>
        <p:spPr>
          <a:xfrm>
            <a:off x="715100" y="30964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715100" y="4123700"/>
            <a:ext cx="3113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9"/>
          </p:nvPr>
        </p:nvSpPr>
        <p:spPr>
          <a:xfrm>
            <a:off x="4385500" y="3613375"/>
            <a:ext cx="3113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13" hasCustomPrompt="1"/>
          </p:nvPr>
        </p:nvSpPr>
        <p:spPr>
          <a:xfrm>
            <a:off x="4385500" y="30964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4385500" y="4123700"/>
            <a:ext cx="3113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13"/>
          <p:cNvSpPr/>
          <p:nvPr/>
        </p:nvSpPr>
        <p:spPr>
          <a:xfrm>
            <a:off x="8337300" y="0"/>
            <a:ext cx="80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3"/>
          <p:cNvCxnSpPr/>
          <p:nvPr/>
        </p:nvCxnSpPr>
        <p:spPr>
          <a:xfrm>
            <a:off x="-238200" y="731375"/>
            <a:ext cx="958200" cy="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5100" y="3077313"/>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4" name="Google Shape;124;p15"/>
          <p:cNvSpPr txBox="1">
            <a:spLocks noGrp="1"/>
          </p:cNvSpPr>
          <p:nvPr>
            <p:ph type="subTitle" idx="1"/>
          </p:nvPr>
        </p:nvSpPr>
        <p:spPr>
          <a:xfrm>
            <a:off x="715100" y="1061050"/>
            <a:ext cx="62682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25" name="Google Shape;125;p15"/>
          <p:cNvGrpSpPr/>
          <p:nvPr/>
        </p:nvGrpSpPr>
        <p:grpSpPr>
          <a:xfrm>
            <a:off x="-49850" y="0"/>
            <a:ext cx="9235800" cy="5143500"/>
            <a:chOff x="-49850" y="0"/>
            <a:chExt cx="9235800" cy="5143500"/>
          </a:xfrm>
        </p:grpSpPr>
        <p:sp>
          <p:nvSpPr>
            <p:cNvPr id="126" name="Google Shape;126;p15"/>
            <p:cNvSpPr/>
            <p:nvPr/>
          </p:nvSpPr>
          <p:spPr>
            <a:xfrm>
              <a:off x="8337300" y="0"/>
              <a:ext cx="80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49850" y="3892800"/>
              <a:ext cx="9235800" cy="1250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398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16767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0135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3504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56872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0241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5400000">
              <a:off x="391924" y="3840750"/>
              <a:ext cx="539400" cy="6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5400000">
              <a:off x="8331374" y="4312000"/>
              <a:ext cx="539400" cy="6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720000" y="256921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21"/>
          <p:cNvSpPr txBox="1">
            <a:spLocks noGrp="1"/>
          </p:cNvSpPr>
          <p:nvPr>
            <p:ph type="subTitle" idx="1"/>
          </p:nvPr>
        </p:nvSpPr>
        <p:spPr>
          <a:xfrm>
            <a:off x="720000" y="3034247"/>
            <a:ext cx="2336400" cy="10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1"/>
          <p:cNvSpPr txBox="1">
            <a:spLocks noGrp="1"/>
          </p:cNvSpPr>
          <p:nvPr>
            <p:ph type="title" idx="2"/>
          </p:nvPr>
        </p:nvSpPr>
        <p:spPr>
          <a:xfrm>
            <a:off x="3403800" y="256921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21"/>
          <p:cNvSpPr txBox="1">
            <a:spLocks noGrp="1"/>
          </p:cNvSpPr>
          <p:nvPr>
            <p:ph type="subTitle" idx="3"/>
          </p:nvPr>
        </p:nvSpPr>
        <p:spPr>
          <a:xfrm>
            <a:off x="3403800" y="3034247"/>
            <a:ext cx="2336400" cy="10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1"/>
          <p:cNvSpPr txBox="1">
            <a:spLocks noGrp="1"/>
          </p:cNvSpPr>
          <p:nvPr>
            <p:ph type="title" idx="4"/>
          </p:nvPr>
        </p:nvSpPr>
        <p:spPr>
          <a:xfrm>
            <a:off x="6087603" y="256921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21"/>
          <p:cNvSpPr txBox="1">
            <a:spLocks noGrp="1"/>
          </p:cNvSpPr>
          <p:nvPr>
            <p:ph type="subTitle" idx="5"/>
          </p:nvPr>
        </p:nvSpPr>
        <p:spPr>
          <a:xfrm>
            <a:off x="6087603" y="3034247"/>
            <a:ext cx="2336400" cy="10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1"/>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5" name="Google Shape;205;p21"/>
          <p:cNvSpPr/>
          <p:nvPr/>
        </p:nvSpPr>
        <p:spPr>
          <a:xfrm>
            <a:off x="8337300" y="0"/>
            <a:ext cx="806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1"/>
          <p:cNvCxnSpPr/>
          <p:nvPr/>
        </p:nvCxnSpPr>
        <p:spPr>
          <a:xfrm>
            <a:off x="-238200" y="731375"/>
            <a:ext cx="958200" cy="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9"/>
        <p:cNvGrpSpPr/>
        <p:nvPr/>
      </p:nvGrpSpPr>
      <p:grpSpPr>
        <a:xfrm>
          <a:off x="0" y="0"/>
          <a:ext cx="0" cy="0"/>
          <a:chOff x="0" y="0"/>
          <a:chExt cx="0" cy="0"/>
        </a:xfrm>
      </p:grpSpPr>
      <p:grpSp>
        <p:nvGrpSpPr>
          <p:cNvPr id="260" name="Google Shape;260;p27"/>
          <p:cNvGrpSpPr/>
          <p:nvPr/>
        </p:nvGrpSpPr>
        <p:grpSpPr>
          <a:xfrm>
            <a:off x="-49850" y="3892750"/>
            <a:ext cx="9235800" cy="1250750"/>
            <a:chOff x="-49850" y="3892750"/>
            <a:chExt cx="9235800" cy="1250750"/>
          </a:xfrm>
        </p:grpSpPr>
        <p:sp>
          <p:nvSpPr>
            <p:cNvPr id="261" name="Google Shape;261;p27"/>
            <p:cNvSpPr/>
            <p:nvPr/>
          </p:nvSpPr>
          <p:spPr>
            <a:xfrm>
              <a:off x="-49850" y="3892800"/>
              <a:ext cx="9235800" cy="125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398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16767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0135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43504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568727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7024125" y="3892750"/>
              <a:ext cx="1898700" cy="1010700"/>
            </a:xfrm>
            <a:prstGeom prst="parallelogram">
              <a:avLst>
                <a:gd name="adj" fmla="val 119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rot="5400000">
              <a:off x="391924" y="3840750"/>
              <a:ext cx="539400" cy="6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rot="-5400000">
              <a:off x="8331374" y="4312000"/>
              <a:ext cx="539400" cy="643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Exa"/>
              <a:buNone/>
              <a:defRPr sz="3000" b="1">
                <a:solidFill>
                  <a:schemeClr val="dk1"/>
                </a:solidFill>
                <a:latin typeface="Lexend Exa"/>
                <a:ea typeface="Lexend Exa"/>
                <a:cs typeface="Lexend Exa"/>
                <a:sym typeface="Lexend Exa"/>
              </a:defRPr>
            </a:lvl1pPr>
            <a:lvl2pPr lvl="1" rtl="0">
              <a:spcBef>
                <a:spcPts val="0"/>
              </a:spcBef>
              <a:spcAft>
                <a:spcPts val="0"/>
              </a:spcAft>
              <a:buClr>
                <a:schemeClr val="dk1"/>
              </a:buClr>
              <a:buSzPts val="3000"/>
              <a:buFont typeface="Lexend Exa"/>
              <a:buNone/>
              <a:defRPr sz="3000" b="1">
                <a:solidFill>
                  <a:schemeClr val="dk1"/>
                </a:solidFill>
                <a:latin typeface="Lexend Exa"/>
                <a:ea typeface="Lexend Exa"/>
                <a:cs typeface="Lexend Exa"/>
                <a:sym typeface="Lexend Exa"/>
              </a:defRPr>
            </a:lvl2pPr>
            <a:lvl3pPr lvl="2" rtl="0">
              <a:spcBef>
                <a:spcPts val="0"/>
              </a:spcBef>
              <a:spcAft>
                <a:spcPts val="0"/>
              </a:spcAft>
              <a:buClr>
                <a:schemeClr val="dk1"/>
              </a:buClr>
              <a:buSzPts val="3000"/>
              <a:buFont typeface="Lexend Exa"/>
              <a:buNone/>
              <a:defRPr sz="3000" b="1">
                <a:solidFill>
                  <a:schemeClr val="dk1"/>
                </a:solidFill>
                <a:latin typeface="Lexend Exa"/>
                <a:ea typeface="Lexend Exa"/>
                <a:cs typeface="Lexend Exa"/>
                <a:sym typeface="Lexend Exa"/>
              </a:defRPr>
            </a:lvl3pPr>
            <a:lvl4pPr lvl="3" rtl="0">
              <a:spcBef>
                <a:spcPts val="0"/>
              </a:spcBef>
              <a:spcAft>
                <a:spcPts val="0"/>
              </a:spcAft>
              <a:buClr>
                <a:schemeClr val="dk1"/>
              </a:buClr>
              <a:buSzPts val="3000"/>
              <a:buFont typeface="Lexend Exa"/>
              <a:buNone/>
              <a:defRPr sz="3000" b="1">
                <a:solidFill>
                  <a:schemeClr val="dk1"/>
                </a:solidFill>
                <a:latin typeface="Lexend Exa"/>
                <a:ea typeface="Lexend Exa"/>
                <a:cs typeface="Lexend Exa"/>
                <a:sym typeface="Lexend Exa"/>
              </a:defRPr>
            </a:lvl4pPr>
            <a:lvl5pPr lvl="4" rtl="0">
              <a:spcBef>
                <a:spcPts val="0"/>
              </a:spcBef>
              <a:spcAft>
                <a:spcPts val="0"/>
              </a:spcAft>
              <a:buClr>
                <a:schemeClr val="dk1"/>
              </a:buClr>
              <a:buSzPts val="3000"/>
              <a:buFont typeface="Lexend Exa"/>
              <a:buNone/>
              <a:defRPr sz="3000" b="1">
                <a:solidFill>
                  <a:schemeClr val="dk1"/>
                </a:solidFill>
                <a:latin typeface="Lexend Exa"/>
                <a:ea typeface="Lexend Exa"/>
                <a:cs typeface="Lexend Exa"/>
                <a:sym typeface="Lexend Exa"/>
              </a:defRPr>
            </a:lvl5pPr>
            <a:lvl6pPr lvl="5" rtl="0">
              <a:spcBef>
                <a:spcPts val="0"/>
              </a:spcBef>
              <a:spcAft>
                <a:spcPts val="0"/>
              </a:spcAft>
              <a:buClr>
                <a:schemeClr val="dk1"/>
              </a:buClr>
              <a:buSzPts val="3000"/>
              <a:buFont typeface="Lexend Exa"/>
              <a:buNone/>
              <a:defRPr sz="3000" b="1">
                <a:solidFill>
                  <a:schemeClr val="dk1"/>
                </a:solidFill>
                <a:latin typeface="Lexend Exa"/>
                <a:ea typeface="Lexend Exa"/>
                <a:cs typeface="Lexend Exa"/>
                <a:sym typeface="Lexend Exa"/>
              </a:defRPr>
            </a:lvl6pPr>
            <a:lvl7pPr lvl="6" rtl="0">
              <a:spcBef>
                <a:spcPts val="0"/>
              </a:spcBef>
              <a:spcAft>
                <a:spcPts val="0"/>
              </a:spcAft>
              <a:buClr>
                <a:schemeClr val="dk1"/>
              </a:buClr>
              <a:buSzPts val="3000"/>
              <a:buFont typeface="Lexend Exa"/>
              <a:buNone/>
              <a:defRPr sz="3000" b="1">
                <a:solidFill>
                  <a:schemeClr val="dk1"/>
                </a:solidFill>
                <a:latin typeface="Lexend Exa"/>
                <a:ea typeface="Lexend Exa"/>
                <a:cs typeface="Lexend Exa"/>
                <a:sym typeface="Lexend Exa"/>
              </a:defRPr>
            </a:lvl7pPr>
            <a:lvl8pPr lvl="7" rtl="0">
              <a:spcBef>
                <a:spcPts val="0"/>
              </a:spcBef>
              <a:spcAft>
                <a:spcPts val="0"/>
              </a:spcAft>
              <a:buClr>
                <a:schemeClr val="dk1"/>
              </a:buClr>
              <a:buSzPts val="3000"/>
              <a:buFont typeface="Lexend Exa"/>
              <a:buNone/>
              <a:defRPr sz="3000" b="1">
                <a:solidFill>
                  <a:schemeClr val="dk1"/>
                </a:solidFill>
                <a:latin typeface="Lexend Exa"/>
                <a:ea typeface="Lexend Exa"/>
                <a:cs typeface="Lexend Exa"/>
                <a:sym typeface="Lexend Exa"/>
              </a:defRPr>
            </a:lvl8pPr>
            <a:lvl9pPr lvl="8" rtl="0">
              <a:spcBef>
                <a:spcPts val="0"/>
              </a:spcBef>
              <a:spcAft>
                <a:spcPts val="0"/>
              </a:spcAft>
              <a:buClr>
                <a:schemeClr val="dk1"/>
              </a:buClr>
              <a:buSzPts val="3000"/>
              <a:buFont typeface="Lexend Exa"/>
              <a:buNone/>
              <a:defRPr sz="3000" b="1">
                <a:solidFill>
                  <a:schemeClr val="dk1"/>
                </a:solidFill>
                <a:latin typeface="Lexend Exa"/>
                <a:ea typeface="Lexend Exa"/>
                <a:cs typeface="Lexend Exa"/>
                <a:sym typeface="Lexend Ex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1pPr>
            <a:lvl2pPr marL="914400" lvl="1"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marL="1371600" lvl="2"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marL="1828800" lvl="3"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marL="2286000" lvl="4"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marL="2743200" lvl="5"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marL="3200400" lvl="6"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marL="3657600" lvl="7" indent="-317500">
              <a:lnSpc>
                <a:spcPct val="115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marL="4114800" lvl="8" indent="-317500">
              <a:lnSpc>
                <a:spcPct val="115000"/>
              </a:lnSpc>
              <a:spcBef>
                <a:spcPts val="1600"/>
              </a:spcBef>
              <a:spcAft>
                <a:spcPts val="1600"/>
              </a:spcAft>
              <a:buClr>
                <a:schemeClr val="dk1"/>
              </a:buClr>
              <a:buSzPts val="1400"/>
              <a:buFont typeface="Roboto Mono"/>
              <a:buChar char="■"/>
              <a:defRPr>
                <a:solidFill>
                  <a:schemeClr val="dk1"/>
                </a:solidFill>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59" r:id="rId5"/>
    <p:sldLayoutId id="2147483661" r:id="rId6"/>
    <p:sldLayoutId id="2147483667" r:id="rId7"/>
    <p:sldLayoutId id="2147483672" r:id="rId8"/>
    <p:sldLayoutId id="2147483673" r:id="rId9"/>
    <p:sldLayoutId id="214748367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rive.google.com/file/d/1DHIE5CbwjuWAJzKH0FvvjwDefURz40mj/view?usp=sharin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2"/>
          <p:cNvPicPr preferRelativeResize="0"/>
          <p:nvPr/>
        </p:nvPicPr>
        <p:blipFill rotWithShape="1">
          <a:blip r:embed="rId3">
            <a:alphaModFix/>
          </a:blip>
          <a:srcRect l="30223" r="17882"/>
          <a:stretch/>
        </p:blipFill>
        <p:spPr>
          <a:xfrm>
            <a:off x="6113000" y="0"/>
            <a:ext cx="3031000" cy="3892777"/>
          </a:xfrm>
          <a:prstGeom prst="rect">
            <a:avLst/>
          </a:prstGeom>
          <a:noFill/>
          <a:ln>
            <a:noFill/>
          </a:ln>
        </p:spPr>
      </p:pic>
      <p:sp>
        <p:nvSpPr>
          <p:cNvPr id="292" name="Google Shape;292;p32"/>
          <p:cNvSpPr txBox="1">
            <a:spLocks noGrp="1"/>
          </p:cNvSpPr>
          <p:nvPr>
            <p:ph type="subTitle" idx="1"/>
          </p:nvPr>
        </p:nvSpPr>
        <p:spPr>
          <a:xfrm>
            <a:off x="400052" y="1701202"/>
            <a:ext cx="4878661" cy="2113372"/>
          </a:xfrm>
          <a:prstGeom prst="rect">
            <a:avLst/>
          </a:prstGeom>
        </p:spPr>
        <p:txBody>
          <a:bodyPr spcFirstLastPara="1" wrap="square" lIns="91425" tIns="91425" rIns="91425" bIns="91425" anchor="ctr" anchorCtr="0">
            <a:noAutofit/>
          </a:bodyPr>
          <a:lstStyle/>
          <a:p>
            <a:pPr marL="0" lvl="0" indent="0"/>
            <a:r>
              <a:rPr lang="es-BO" sz="1200" dirty="0" smtClean="0"/>
              <a:t>Estudiante: Univ. Brayan Erwin Honorio Rojas</a:t>
            </a:r>
          </a:p>
          <a:p>
            <a:pPr marL="0" lvl="0" indent="0"/>
            <a:r>
              <a:rPr lang="es-BO" sz="1200" dirty="0" smtClean="0"/>
              <a:t>Asignatura</a:t>
            </a:r>
            <a:r>
              <a:rPr lang="es-BO" sz="1200" dirty="0"/>
              <a:t>: Programación de Sistemas Embebidos</a:t>
            </a:r>
          </a:p>
          <a:p>
            <a:pPr marL="0" lvl="0" indent="0"/>
            <a:r>
              <a:rPr lang="es-BO" sz="1200" dirty="0"/>
              <a:t>Carrera: INGENIERÍA DE SISTEMAS</a:t>
            </a:r>
          </a:p>
          <a:p>
            <a:pPr marL="0" lvl="0" indent="0"/>
            <a:r>
              <a:rPr lang="es-BO" sz="1200" dirty="0"/>
              <a:t>Paralelo: PSE (1)</a:t>
            </a:r>
          </a:p>
          <a:p>
            <a:pPr marL="0" lvl="0" indent="0"/>
            <a:r>
              <a:rPr lang="es-BO" sz="1200" dirty="0"/>
              <a:t>Docente: Lic. William Barra Paredes</a:t>
            </a:r>
          </a:p>
          <a:p>
            <a:pPr marL="0" lvl="0" indent="0"/>
            <a:r>
              <a:rPr lang="es-BO" sz="1200" dirty="0"/>
              <a:t>fecha</a:t>
            </a:r>
            <a:r>
              <a:rPr lang="es-BO" sz="1200" dirty="0" smtClean="0"/>
              <a:t>: </a:t>
            </a:r>
            <a:r>
              <a:rPr lang="es-BO" sz="1200" dirty="0" smtClean="0"/>
              <a:t>05/04/2022</a:t>
            </a:r>
          </a:p>
          <a:p>
            <a:pPr marL="0" lvl="0" indent="0"/>
            <a:r>
              <a:rPr lang="es-BO" sz="1200" smtClean="0"/>
              <a:t>Link video: </a:t>
            </a:r>
            <a:r>
              <a:rPr lang="es-BO" sz="1200" dirty="0">
                <a:hlinkClick r:id="rId4"/>
              </a:rPr>
              <a:t>https://</a:t>
            </a:r>
            <a:r>
              <a:rPr lang="es-BO" sz="1200" dirty="0" smtClean="0">
                <a:hlinkClick r:id="rId4"/>
              </a:rPr>
              <a:t>drive.google.com/file/d/1DHIE5CbwjuWAJzKH0FvvjwDefURz40mj/view?usp=sharing</a:t>
            </a:r>
            <a:endParaRPr lang="es-BO" sz="1200" dirty="0" smtClean="0"/>
          </a:p>
          <a:p>
            <a:pPr marL="0" lvl="0" indent="0"/>
            <a:endParaRPr lang="es-BO" sz="1200" dirty="0" smtClean="0"/>
          </a:p>
          <a:p>
            <a:pPr marL="0" lvl="0" indent="0"/>
            <a:endParaRPr sz="1400" dirty="0"/>
          </a:p>
        </p:txBody>
      </p:sp>
      <p:sp>
        <p:nvSpPr>
          <p:cNvPr id="293" name="Google Shape;293;p32"/>
          <p:cNvSpPr txBox="1"/>
          <p:nvPr/>
        </p:nvSpPr>
        <p:spPr>
          <a:xfrm>
            <a:off x="696674" y="187338"/>
            <a:ext cx="3747753" cy="326013"/>
          </a:xfrm>
          <a:prstGeom prst="rect">
            <a:avLst/>
          </a:prstGeom>
          <a:noFill/>
          <a:ln>
            <a:noFill/>
          </a:ln>
        </p:spPr>
        <p:txBody>
          <a:bodyPr spcFirstLastPara="1" wrap="square" lIns="91425" tIns="91425" rIns="91425" bIns="91425" anchor="ctr" anchorCtr="0">
            <a:noAutofit/>
          </a:bodyPr>
          <a:lstStyle/>
          <a:p>
            <a:pPr lvl="0"/>
            <a:r>
              <a:rPr lang="es-BO" b="1" dirty="0"/>
              <a:t>UNIVERSIDAD PRIVADA FRANZ TAMAYO</a:t>
            </a:r>
            <a:endParaRPr sz="700" b="1" dirty="0"/>
          </a:p>
        </p:txBody>
      </p:sp>
      <p:sp>
        <p:nvSpPr>
          <p:cNvPr id="296" name="Google Shape;296;p32"/>
          <p:cNvSpPr txBox="1">
            <a:spLocks noGrp="1"/>
          </p:cNvSpPr>
          <p:nvPr>
            <p:ph type="ctrTitle"/>
          </p:nvPr>
        </p:nvSpPr>
        <p:spPr>
          <a:xfrm>
            <a:off x="66826" y="767449"/>
            <a:ext cx="5007450" cy="679655"/>
          </a:xfrm>
          <a:prstGeom prst="rect">
            <a:avLst/>
          </a:prstGeom>
        </p:spPr>
        <p:txBody>
          <a:bodyPr spcFirstLastPara="1" wrap="square" lIns="91425" tIns="91425" rIns="91425" bIns="91425" anchor="ctr" anchorCtr="0">
            <a:noAutofit/>
          </a:bodyPr>
          <a:lstStyle/>
          <a:p>
            <a:pPr lvl="0"/>
            <a:r>
              <a:rPr lang="es-BO" sz="1800" dirty="0">
                <a:solidFill>
                  <a:srgbClr val="00B0F0"/>
                </a:solidFill>
                <a:effectLst>
                  <a:outerShdw blurRad="38100" dist="38100" dir="2700000" algn="tl">
                    <a:srgbClr val="000000">
                      <a:alpha val="43137"/>
                    </a:srgbClr>
                  </a:outerShdw>
                </a:effectLst>
              </a:rPr>
              <a:t>DEFENSA HITO 2 - TAREA FINAL</a:t>
            </a:r>
            <a:endParaRPr sz="1800" dirty="0">
              <a:solidFill>
                <a:srgbClr val="00B0F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51" name="Google Shape;351;p37"/>
          <p:cNvSpPr txBox="1">
            <a:spLocks noGrp="1"/>
          </p:cNvSpPr>
          <p:nvPr>
            <p:ph type="title" idx="4"/>
          </p:nvPr>
        </p:nvSpPr>
        <p:spPr>
          <a:xfrm>
            <a:off x="893826" y="1177256"/>
            <a:ext cx="2700784" cy="527700"/>
          </a:xfrm>
          <a:prstGeom prst="rect">
            <a:avLst/>
          </a:prstGeom>
        </p:spPr>
        <p:txBody>
          <a:bodyPr spcFirstLastPara="1" wrap="square" lIns="91425" tIns="91425" rIns="91425" bIns="91425" anchor="ctr" anchorCtr="0">
            <a:noAutofit/>
          </a:bodyPr>
          <a:lstStyle/>
          <a:p>
            <a:pPr lvl="0" algn="ctr"/>
            <a:r>
              <a:rPr lang="es-BO" dirty="0" smtClean="0"/>
              <a:t>Multipropósito</a:t>
            </a:r>
            <a:endParaRPr dirty="0"/>
          </a:p>
        </p:txBody>
      </p:sp>
      <p:sp>
        <p:nvSpPr>
          <p:cNvPr id="352" name="Google Shape;352;p37"/>
          <p:cNvSpPr txBox="1">
            <a:spLocks noGrp="1"/>
          </p:cNvSpPr>
          <p:nvPr>
            <p:ph type="subTitle" idx="5"/>
          </p:nvPr>
        </p:nvSpPr>
        <p:spPr>
          <a:xfrm>
            <a:off x="893826" y="1826170"/>
            <a:ext cx="3085366" cy="2815170"/>
          </a:xfrm>
          <a:prstGeom prst="rect">
            <a:avLst/>
          </a:prstGeom>
        </p:spPr>
        <p:txBody>
          <a:bodyPr spcFirstLastPara="1" wrap="square" lIns="91425" tIns="91425" rIns="91425" bIns="91425" anchor="t" anchorCtr="0">
            <a:noAutofit/>
          </a:bodyPr>
          <a:lstStyle/>
          <a:p>
            <a:pPr marL="0" lvl="0" indent="0" algn="just"/>
            <a:r>
              <a:rPr lang="es-BO" dirty="0"/>
              <a:t>Lo que significa que es aplicable en numerosos campos de la industria del software tales como Inteligencia Artificial, Big Data, Hacking ético, desarrollo web, creación de aplicaciones y scripting, y su flexibilidad abarca la posibilidad de que escribas tu código de múltiples maneras y estilos sin complicaciones.</a:t>
            </a:r>
            <a:endParaRPr dirty="0"/>
          </a:p>
        </p:txBody>
      </p:sp>
      <p:grpSp>
        <p:nvGrpSpPr>
          <p:cNvPr id="353" name="Google Shape;353;p37"/>
          <p:cNvGrpSpPr/>
          <p:nvPr/>
        </p:nvGrpSpPr>
        <p:grpSpPr>
          <a:xfrm>
            <a:off x="8524885" y="339516"/>
            <a:ext cx="455472" cy="423073"/>
            <a:chOff x="7232746" y="3012893"/>
            <a:chExt cx="376641" cy="349850"/>
          </a:xfrm>
        </p:grpSpPr>
        <p:sp>
          <p:nvSpPr>
            <p:cNvPr id="354" name="Google Shape;354;p37"/>
            <p:cNvSpPr/>
            <p:nvPr/>
          </p:nvSpPr>
          <p:spPr>
            <a:xfrm>
              <a:off x="7232746" y="3101603"/>
              <a:ext cx="376641" cy="261139"/>
            </a:xfrm>
            <a:custGeom>
              <a:avLst/>
              <a:gdLst/>
              <a:ahLst/>
              <a:cxnLst/>
              <a:rect l="l" t="t" r="r" b="b"/>
              <a:pathLst>
                <a:path w="13960" h="9679" extrusionOk="0">
                  <a:moveTo>
                    <a:pt x="10826" y="2482"/>
                  </a:moveTo>
                  <a:lnTo>
                    <a:pt x="10826" y="3102"/>
                  </a:lnTo>
                  <a:lnTo>
                    <a:pt x="10423" y="3319"/>
                  </a:lnTo>
                  <a:lnTo>
                    <a:pt x="10051" y="3102"/>
                  </a:lnTo>
                  <a:lnTo>
                    <a:pt x="10051" y="2482"/>
                  </a:lnTo>
                  <a:close/>
                  <a:moveTo>
                    <a:pt x="5026" y="4436"/>
                  </a:moveTo>
                  <a:lnTo>
                    <a:pt x="5026" y="7103"/>
                  </a:lnTo>
                  <a:lnTo>
                    <a:pt x="807" y="7103"/>
                  </a:lnTo>
                  <a:lnTo>
                    <a:pt x="807" y="4436"/>
                  </a:lnTo>
                  <a:close/>
                  <a:moveTo>
                    <a:pt x="11105" y="6421"/>
                  </a:moveTo>
                  <a:lnTo>
                    <a:pt x="11105" y="7134"/>
                  </a:lnTo>
                  <a:lnTo>
                    <a:pt x="9771" y="7134"/>
                  </a:lnTo>
                  <a:lnTo>
                    <a:pt x="9771" y="6421"/>
                  </a:lnTo>
                  <a:close/>
                  <a:moveTo>
                    <a:pt x="13122" y="2482"/>
                  </a:moveTo>
                  <a:lnTo>
                    <a:pt x="13122" y="7134"/>
                  </a:lnTo>
                  <a:lnTo>
                    <a:pt x="11912" y="7134"/>
                  </a:lnTo>
                  <a:lnTo>
                    <a:pt x="11912" y="5584"/>
                  </a:lnTo>
                  <a:lnTo>
                    <a:pt x="8965" y="5584"/>
                  </a:lnTo>
                  <a:lnTo>
                    <a:pt x="8965" y="7134"/>
                  </a:lnTo>
                  <a:lnTo>
                    <a:pt x="7755" y="7134"/>
                  </a:lnTo>
                  <a:lnTo>
                    <a:pt x="7755" y="2482"/>
                  </a:lnTo>
                  <a:lnTo>
                    <a:pt x="9244" y="2482"/>
                  </a:lnTo>
                  <a:lnTo>
                    <a:pt x="9244" y="3567"/>
                  </a:lnTo>
                  <a:lnTo>
                    <a:pt x="10423" y="4219"/>
                  </a:lnTo>
                  <a:lnTo>
                    <a:pt x="11633" y="3567"/>
                  </a:lnTo>
                  <a:lnTo>
                    <a:pt x="11633" y="2482"/>
                  </a:lnTo>
                  <a:close/>
                  <a:moveTo>
                    <a:pt x="13122" y="7972"/>
                  </a:moveTo>
                  <a:lnTo>
                    <a:pt x="13122" y="8872"/>
                  </a:lnTo>
                  <a:lnTo>
                    <a:pt x="7724" y="8872"/>
                  </a:lnTo>
                  <a:lnTo>
                    <a:pt x="7724" y="7972"/>
                  </a:lnTo>
                  <a:close/>
                  <a:moveTo>
                    <a:pt x="2513" y="0"/>
                  </a:moveTo>
                  <a:lnTo>
                    <a:pt x="2513" y="3629"/>
                  </a:lnTo>
                  <a:lnTo>
                    <a:pt x="0" y="3629"/>
                  </a:lnTo>
                  <a:lnTo>
                    <a:pt x="0" y="7941"/>
                  </a:lnTo>
                  <a:lnTo>
                    <a:pt x="2513" y="7941"/>
                  </a:lnTo>
                  <a:lnTo>
                    <a:pt x="2513" y="8841"/>
                  </a:lnTo>
                  <a:lnTo>
                    <a:pt x="1024" y="8841"/>
                  </a:lnTo>
                  <a:lnTo>
                    <a:pt x="1024" y="9678"/>
                  </a:lnTo>
                  <a:lnTo>
                    <a:pt x="4839" y="9678"/>
                  </a:lnTo>
                  <a:lnTo>
                    <a:pt x="4839" y="8841"/>
                  </a:lnTo>
                  <a:lnTo>
                    <a:pt x="3350" y="8841"/>
                  </a:lnTo>
                  <a:lnTo>
                    <a:pt x="3350" y="7941"/>
                  </a:lnTo>
                  <a:lnTo>
                    <a:pt x="5863" y="7941"/>
                  </a:lnTo>
                  <a:lnTo>
                    <a:pt x="5863" y="3629"/>
                  </a:lnTo>
                  <a:lnTo>
                    <a:pt x="3350" y="3629"/>
                  </a:lnTo>
                  <a:lnTo>
                    <a:pt x="3350" y="838"/>
                  </a:lnTo>
                  <a:lnTo>
                    <a:pt x="10020" y="838"/>
                  </a:lnTo>
                  <a:lnTo>
                    <a:pt x="10020" y="1675"/>
                  </a:lnTo>
                  <a:lnTo>
                    <a:pt x="6918" y="1675"/>
                  </a:lnTo>
                  <a:lnTo>
                    <a:pt x="6918" y="9678"/>
                  </a:lnTo>
                  <a:lnTo>
                    <a:pt x="13959" y="9678"/>
                  </a:lnTo>
                  <a:lnTo>
                    <a:pt x="13959" y="1675"/>
                  </a:lnTo>
                  <a:lnTo>
                    <a:pt x="10857" y="1675"/>
                  </a:lnTo>
                  <a:lnTo>
                    <a:pt x="10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372502" y="3012893"/>
              <a:ext cx="97937" cy="72819"/>
            </a:xfrm>
            <a:custGeom>
              <a:avLst/>
              <a:gdLst/>
              <a:ahLst/>
              <a:cxnLst/>
              <a:rect l="l" t="t" r="r" b="b"/>
              <a:pathLst>
                <a:path w="3630" h="2699" extrusionOk="0">
                  <a:moveTo>
                    <a:pt x="2234" y="0"/>
                  </a:moveTo>
                  <a:lnTo>
                    <a:pt x="1676" y="589"/>
                  </a:lnTo>
                  <a:lnTo>
                    <a:pt x="2048" y="962"/>
                  </a:lnTo>
                  <a:lnTo>
                    <a:pt x="1" y="962"/>
                  </a:lnTo>
                  <a:lnTo>
                    <a:pt x="1" y="1799"/>
                  </a:lnTo>
                  <a:lnTo>
                    <a:pt x="2079" y="1799"/>
                  </a:lnTo>
                  <a:lnTo>
                    <a:pt x="1707" y="2140"/>
                  </a:lnTo>
                  <a:lnTo>
                    <a:pt x="2265" y="2699"/>
                  </a:lnTo>
                  <a:lnTo>
                    <a:pt x="3630" y="1365"/>
                  </a:lnTo>
                  <a:lnTo>
                    <a:pt x="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02;p33"/>
          <p:cNvSpPr txBox="1">
            <a:spLocks/>
          </p:cNvSpPr>
          <p:nvPr/>
        </p:nvSpPr>
        <p:spPr>
          <a:xfrm>
            <a:off x="543734" y="709831"/>
            <a:ext cx="6903951" cy="467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a:t>Defina los siguientes:</a:t>
            </a:r>
            <a:endParaRPr lang="es-BO" sz="1800" b="0" dirty="0"/>
          </a:p>
        </p:txBody>
      </p:sp>
      <p:sp>
        <p:nvSpPr>
          <p:cNvPr id="23" name="Google Shape;349;p37"/>
          <p:cNvSpPr txBox="1">
            <a:spLocks noGrp="1"/>
          </p:cNvSpPr>
          <p:nvPr>
            <p:ph type="title" idx="2"/>
          </p:nvPr>
        </p:nvSpPr>
        <p:spPr>
          <a:xfrm>
            <a:off x="4671810" y="1257037"/>
            <a:ext cx="2336400" cy="527700"/>
          </a:xfrm>
          <a:prstGeom prst="rect">
            <a:avLst/>
          </a:prstGeom>
        </p:spPr>
        <p:txBody>
          <a:bodyPr spcFirstLastPara="1" wrap="square" lIns="91425" tIns="91425" rIns="91425" bIns="91425" anchor="ctr" anchorCtr="0">
            <a:noAutofit/>
          </a:bodyPr>
          <a:lstStyle/>
          <a:p>
            <a:pPr lvl="0" algn="ctr"/>
            <a:r>
              <a:rPr lang="es-BO" dirty="0"/>
              <a:t>Lenguaje interpretado </a:t>
            </a:r>
            <a:endParaRPr dirty="0"/>
          </a:p>
        </p:txBody>
      </p:sp>
      <p:sp>
        <p:nvSpPr>
          <p:cNvPr id="24" name="Google Shape;350;p37"/>
          <p:cNvSpPr txBox="1">
            <a:spLocks/>
          </p:cNvSpPr>
          <p:nvPr/>
        </p:nvSpPr>
        <p:spPr>
          <a:xfrm>
            <a:off x="4283296" y="2039807"/>
            <a:ext cx="3113428" cy="2583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1pPr>
            <a:lvl2pPr marL="914400" marR="0" lvl="1"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2pPr>
            <a:lvl3pPr marL="1371600" marR="0" lvl="2"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3pPr>
            <a:lvl4pPr marL="1828800" marR="0" lvl="3"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4pPr>
            <a:lvl5pPr marL="2286000" marR="0" lvl="4"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5pPr>
            <a:lvl6pPr marL="2743200" marR="0" lvl="5"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6pPr>
            <a:lvl7pPr marL="3200400" marR="0" lvl="6"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7pPr>
            <a:lvl8pPr marL="3657600" marR="0" lvl="7"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8pPr>
            <a:lvl9pPr marL="4114800" marR="0" lvl="8"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9pPr>
          </a:lstStyle>
          <a:p>
            <a:pPr marL="0" indent="0" algn="just"/>
            <a:r>
              <a:rPr lang="es-BO" dirty="0"/>
              <a:t>Es aquel que el código fuente se ejecuta directamente, instrucción a instrucción.</a:t>
            </a:r>
          </a:p>
          <a:p>
            <a:pPr marL="0" indent="0" algn="just"/>
            <a:r>
              <a:rPr lang="es-BO" dirty="0"/>
              <a:t>Es decir, el código no pasa por un proceso de compilación, sino que tenemos un programa llamado intérprete que lee la instrucción en tiempo real, y la ejecuta.</a:t>
            </a:r>
          </a:p>
        </p:txBody>
      </p:sp>
    </p:spTree>
    <p:extLst>
      <p:ext uri="{BB962C8B-B14F-4D97-AF65-F5344CB8AC3E}">
        <p14:creationId xmlns:p14="http://schemas.microsoft.com/office/powerpoint/2010/main" val="279777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53" name="Google Shape;353;p37"/>
          <p:cNvGrpSpPr/>
          <p:nvPr/>
        </p:nvGrpSpPr>
        <p:grpSpPr>
          <a:xfrm>
            <a:off x="8524885" y="339516"/>
            <a:ext cx="455472" cy="423073"/>
            <a:chOff x="7232746" y="3012893"/>
            <a:chExt cx="376641" cy="349850"/>
          </a:xfrm>
        </p:grpSpPr>
        <p:sp>
          <p:nvSpPr>
            <p:cNvPr id="354" name="Google Shape;354;p37"/>
            <p:cNvSpPr/>
            <p:nvPr/>
          </p:nvSpPr>
          <p:spPr>
            <a:xfrm>
              <a:off x="7232746" y="3101603"/>
              <a:ext cx="376641" cy="261139"/>
            </a:xfrm>
            <a:custGeom>
              <a:avLst/>
              <a:gdLst/>
              <a:ahLst/>
              <a:cxnLst/>
              <a:rect l="l" t="t" r="r" b="b"/>
              <a:pathLst>
                <a:path w="13960" h="9679" extrusionOk="0">
                  <a:moveTo>
                    <a:pt x="10826" y="2482"/>
                  </a:moveTo>
                  <a:lnTo>
                    <a:pt x="10826" y="3102"/>
                  </a:lnTo>
                  <a:lnTo>
                    <a:pt x="10423" y="3319"/>
                  </a:lnTo>
                  <a:lnTo>
                    <a:pt x="10051" y="3102"/>
                  </a:lnTo>
                  <a:lnTo>
                    <a:pt x="10051" y="2482"/>
                  </a:lnTo>
                  <a:close/>
                  <a:moveTo>
                    <a:pt x="5026" y="4436"/>
                  </a:moveTo>
                  <a:lnTo>
                    <a:pt x="5026" y="7103"/>
                  </a:lnTo>
                  <a:lnTo>
                    <a:pt x="807" y="7103"/>
                  </a:lnTo>
                  <a:lnTo>
                    <a:pt x="807" y="4436"/>
                  </a:lnTo>
                  <a:close/>
                  <a:moveTo>
                    <a:pt x="11105" y="6421"/>
                  </a:moveTo>
                  <a:lnTo>
                    <a:pt x="11105" y="7134"/>
                  </a:lnTo>
                  <a:lnTo>
                    <a:pt x="9771" y="7134"/>
                  </a:lnTo>
                  <a:lnTo>
                    <a:pt x="9771" y="6421"/>
                  </a:lnTo>
                  <a:close/>
                  <a:moveTo>
                    <a:pt x="13122" y="2482"/>
                  </a:moveTo>
                  <a:lnTo>
                    <a:pt x="13122" y="7134"/>
                  </a:lnTo>
                  <a:lnTo>
                    <a:pt x="11912" y="7134"/>
                  </a:lnTo>
                  <a:lnTo>
                    <a:pt x="11912" y="5584"/>
                  </a:lnTo>
                  <a:lnTo>
                    <a:pt x="8965" y="5584"/>
                  </a:lnTo>
                  <a:lnTo>
                    <a:pt x="8965" y="7134"/>
                  </a:lnTo>
                  <a:lnTo>
                    <a:pt x="7755" y="7134"/>
                  </a:lnTo>
                  <a:lnTo>
                    <a:pt x="7755" y="2482"/>
                  </a:lnTo>
                  <a:lnTo>
                    <a:pt x="9244" y="2482"/>
                  </a:lnTo>
                  <a:lnTo>
                    <a:pt x="9244" y="3567"/>
                  </a:lnTo>
                  <a:lnTo>
                    <a:pt x="10423" y="4219"/>
                  </a:lnTo>
                  <a:lnTo>
                    <a:pt x="11633" y="3567"/>
                  </a:lnTo>
                  <a:lnTo>
                    <a:pt x="11633" y="2482"/>
                  </a:lnTo>
                  <a:close/>
                  <a:moveTo>
                    <a:pt x="13122" y="7972"/>
                  </a:moveTo>
                  <a:lnTo>
                    <a:pt x="13122" y="8872"/>
                  </a:lnTo>
                  <a:lnTo>
                    <a:pt x="7724" y="8872"/>
                  </a:lnTo>
                  <a:lnTo>
                    <a:pt x="7724" y="7972"/>
                  </a:lnTo>
                  <a:close/>
                  <a:moveTo>
                    <a:pt x="2513" y="0"/>
                  </a:moveTo>
                  <a:lnTo>
                    <a:pt x="2513" y="3629"/>
                  </a:lnTo>
                  <a:lnTo>
                    <a:pt x="0" y="3629"/>
                  </a:lnTo>
                  <a:lnTo>
                    <a:pt x="0" y="7941"/>
                  </a:lnTo>
                  <a:lnTo>
                    <a:pt x="2513" y="7941"/>
                  </a:lnTo>
                  <a:lnTo>
                    <a:pt x="2513" y="8841"/>
                  </a:lnTo>
                  <a:lnTo>
                    <a:pt x="1024" y="8841"/>
                  </a:lnTo>
                  <a:lnTo>
                    <a:pt x="1024" y="9678"/>
                  </a:lnTo>
                  <a:lnTo>
                    <a:pt x="4839" y="9678"/>
                  </a:lnTo>
                  <a:lnTo>
                    <a:pt x="4839" y="8841"/>
                  </a:lnTo>
                  <a:lnTo>
                    <a:pt x="3350" y="8841"/>
                  </a:lnTo>
                  <a:lnTo>
                    <a:pt x="3350" y="7941"/>
                  </a:lnTo>
                  <a:lnTo>
                    <a:pt x="5863" y="7941"/>
                  </a:lnTo>
                  <a:lnTo>
                    <a:pt x="5863" y="3629"/>
                  </a:lnTo>
                  <a:lnTo>
                    <a:pt x="3350" y="3629"/>
                  </a:lnTo>
                  <a:lnTo>
                    <a:pt x="3350" y="838"/>
                  </a:lnTo>
                  <a:lnTo>
                    <a:pt x="10020" y="838"/>
                  </a:lnTo>
                  <a:lnTo>
                    <a:pt x="10020" y="1675"/>
                  </a:lnTo>
                  <a:lnTo>
                    <a:pt x="6918" y="1675"/>
                  </a:lnTo>
                  <a:lnTo>
                    <a:pt x="6918" y="9678"/>
                  </a:lnTo>
                  <a:lnTo>
                    <a:pt x="13959" y="9678"/>
                  </a:lnTo>
                  <a:lnTo>
                    <a:pt x="13959" y="1675"/>
                  </a:lnTo>
                  <a:lnTo>
                    <a:pt x="10857" y="1675"/>
                  </a:lnTo>
                  <a:lnTo>
                    <a:pt x="10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372502" y="3012893"/>
              <a:ext cx="97937" cy="72819"/>
            </a:xfrm>
            <a:custGeom>
              <a:avLst/>
              <a:gdLst/>
              <a:ahLst/>
              <a:cxnLst/>
              <a:rect l="l" t="t" r="r" b="b"/>
              <a:pathLst>
                <a:path w="3630" h="2699" extrusionOk="0">
                  <a:moveTo>
                    <a:pt x="2234" y="0"/>
                  </a:moveTo>
                  <a:lnTo>
                    <a:pt x="1676" y="589"/>
                  </a:lnTo>
                  <a:lnTo>
                    <a:pt x="2048" y="962"/>
                  </a:lnTo>
                  <a:lnTo>
                    <a:pt x="1" y="962"/>
                  </a:lnTo>
                  <a:lnTo>
                    <a:pt x="1" y="1799"/>
                  </a:lnTo>
                  <a:lnTo>
                    <a:pt x="2079" y="1799"/>
                  </a:lnTo>
                  <a:lnTo>
                    <a:pt x="1707" y="2140"/>
                  </a:lnTo>
                  <a:lnTo>
                    <a:pt x="2265" y="2699"/>
                  </a:lnTo>
                  <a:lnTo>
                    <a:pt x="3630" y="1365"/>
                  </a:lnTo>
                  <a:lnTo>
                    <a:pt x="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02;p33"/>
          <p:cNvSpPr txBox="1">
            <a:spLocks/>
          </p:cNvSpPr>
          <p:nvPr/>
        </p:nvSpPr>
        <p:spPr>
          <a:xfrm>
            <a:off x="1197133" y="139731"/>
            <a:ext cx="6964649" cy="9644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Defina a que se refiere cuando se habla de encapsulación y muestre un</a:t>
            </a:r>
          </a:p>
          <a:p>
            <a:r>
              <a:rPr lang="es-BO" sz="1800" b="0" dirty="0"/>
              <a:t>ejemplo(Código en Python).</a:t>
            </a:r>
          </a:p>
        </p:txBody>
      </p:sp>
      <p:pic>
        <p:nvPicPr>
          <p:cNvPr id="2" name="Imagen 1"/>
          <p:cNvPicPr>
            <a:picLocks noChangeAspect="1"/>
          </p:cNvPicPr>
          <p:nvPr/>
        </p:nvPicPr>
        <p:blipFill>
          <a:blip r:embed="rId3"/>
          <a:stretch>
            <a:fillRect/>
          </a:stretch>
        </p:blipFill>
        <p:spPr>
          <a:xfrm>
            <a:off x="1683206" y="1104154"/>
            <a:ext cx="5503103" cy="3608451"/>
          </a:xfrm>
          <a:prstGeom prst="rect">
            <a:avLst/>
          </a:prstGeom>
        </p:spPr>
      </p:pic>
    </p:spTree>
    <p:extLst>
      <p:ext uri="{BB962C8B-B14F-4D97-AF65-F5344CB8AC3E}">
        <p14:creationId xmlns:p14="http://schemas.microsoft.com/office/powerpoint/2010/main" val="2411766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23490" y="1190111"/>
            <a:ext cx="6175800" cy="3768692"/>
          </a:xfrm>
          <a:prstGeom prst="rect">
            <a:avLst/>
          </a:prstGeom>
        </p:spPr>
      </p:pic>
      <p:grpSp>
        <p:nvGrpSpPr>
          <p:cNvPr id="353" name="Google Shape;353;p37"/>
          <p:cNvGrpSpPr/>
          <p:nvPr/>
        </p:nvGrpSpPr>
        <p:grpSpPr>
          <a:xfrm>
            <a:off x="8524885" y="339516"/>
            <a:ext cx="455472" cy="423073"/>
            <a:chOff x="7232746" y="3012893"/>
            <a:chExt cx="376641" cy="349850"/>
          </a:xfrm>
        </p:grpSpPr>
        <p:sp>
          <p:nvSpPr>
            <p:cNvPr id="354" name="Google Shape;354;p37"/>
            <p:cNvSpPr/>
            <p:nvPr/>
          </p:nvSpPr>
          <p:spPr>
            <a:xfrm>
              <a:off x="7232746" y="3101603"/>
              <a:ext cx="376641" cy="261139"/>
            </a:xfrm>
            <a:custGeom>
              <a:avLst/>
              <a:gdLst/>
              <a:ahLst/>
              <a:cxnLst/>
              <a:rect l="l" t="t" r="r" b="b"/>
              <a:pathLst>
                <a:path w="13960" h="9679" extrusionOk="0">
                  <a:moveTo>
                    <a:pt x="10826" y="2482"/>
                  </a:moveTo>
                  <a:lnTo>
                    <a:pt x="10826" y="3102"/>
                  </a:lnTo>
                  <a:lnTo>
                    <a:pt x="10423" y="3319"/>
                  </a:lnTo>
                  <a:lnTo>
                    <a:pt x="10051" y="3102"/>
                  </a:lnTo>
                  <a:lnTo>
                    <a:pt x="10051" y="2482"/>
                  </a:lnTo>
                  <a:close/>
                  <a:moveTo>
                    <a:pt x="5026" y="4436"/>
                  </a:moveTo>
                  <a:lnTo>
                    <a:pt x="5026" y="7103"/>
                  </a:lnTo>
                  <a:lnTo>
                    <a:pt x="807" y="7103"/>
                  </a:lnTo>
                  <a:lnTo>
                    <a:pt x="807" y="4436"/>
                  </a:lnTo>
                  <a:close/>
                  <a:moveTo>
                    <a:pt x="11105" y="6421"/>
                  </a:moveTo>
                  <a:lnTo>
                    <a:pt x="11105" y="7134"/>
                  </a:lnTo>
                  <a:lnTo>
                    <a:pt x="9771" y="7134"/>
                  </a:lnTo>
                  <a:lnTo>
                    <a:pt x="9771" y="6421"/>
                  </a:lnTo>
                  <a:close/>
                  <a:moveTo>
                    <a:pt x="13122" y="2482"/>
                  </a:moveTo>
                  <a:lnTo>
                    <a:pt x="13122" y="7134"/>
                  </a:lnTo>
                  <a:lnTo>
                    <a:pt x="11912" y="7134"/>
                  </a:lnTo>
                  <a:lnTo>
                    <a:pt x="11912" y="5584"/>
                  </a:lnTo>
                  <a:lnTo>
                    <a:pt x="8965" y="5584"/>
                  </a:lnTo>
                  <a:lnTo>
                    <a:pt x="8965" y="7134"/>
                  </a:lnTo>
                  <a:lnTo>
                    <a:pt x="7755" y="7134"/>
                  </a:lnTo>
                  <a:lnTo>
                    <a:pt x="7755" y="2482"/>
                  </a:lnTo>
                  <a:lnTo>
                    <a:pt x="9244" y="2482"/>
                  </a:lnTo>
                  <a:lnTo>
                    <a:pt x="9244" y="3567"/>
                  </a:lnTo>
                  <a:lnTo>
                    <a:pt x="10423" y="4219"/>
                  </a:lnTo>
                  <a:lnTo>
                    <a:pt x="11633" y="3567"/>
                  </a:lnTo>
                  <a:lnTo>
                    <a:pt x="11633" y="2482"/>
                  </a:lnTo>
                  <a:close/>
                  <a:moveTo>
                    <a:pt x="13122" y="7972"/>
                  </a:moveTo>
                  <a:lnTo>
                    <a:pt x="13122" y="8872"/>
                  </a:lnTo>
                  <a:lnTo>
                    <a:pt x="7724" y="8872"/>
                  </a:lnTo>
                  <a:lnTo>
                    <a:pt x="7724" y="7972"/>
                  </a:lnTo>
                  <a:close/>
                  <a:moveTo>
                    <a:pt x="2513" y="0"/>
                  </a:moveTo>
                  <a:lnTo>
                    <a:pt x="2513" y="3629"/>
                  </a:lnTo>
                  <a:lnTo>
                    <a:pt x="0" y="3629"/>
                  </a:lnTo>
                  <a:lnTo>
                    <a:pt x="0" y="7941"/>
                  </a:lnTo>
                  <a:lnTo>
                    <a:pt x="2513" y="7941"/>
                  </a:lnTo>
                  <a:lnTo>
                    <a:pt x="2513" y="8841"/>
                  </a:lnTo>
                  <a:lnTo>
                    <a:pt x="1024" y="8841"/>
                  </a:lnTo>
                  <a:lnTo>
                    <a:pt x="1024" y="9678"/>
                  </a:lnTo>
                  <a:lnTo>
                    <a:pt x="4839" y="9678"/>
                  </a:lnTo>
                  <a:lnTo>
                    <a:pt x="4839" y="8841"/>
                  </a:lnTo>
                  <a:lnTo>
                    <a:pt x="3350" y="8841"/>
                  </a:lnTo>
                  <a:lnTo>
                    <a:pt x="3350" y="7941"/>
                  </a:lnTo>
                  <a:lnTo>
                    <a:pt x="5863" y="7941"/>
                  </a:lnTo>
                  <a:lnTo>
                    <a:pt x="5863" y="3629"/>
                  </a:lnTo>
                  <a:lnTo>
                    <a:pt x="3350" y="3629"/>
                  </a:lnTo>
                  <a:lnTo>
                    <a:pt x="3350" y="838"/>
                  </a:lnTo>
                  <a:lnTo>
                    <a:pt x="10020" y="838"/>
                  </a:lnTo>
                  <a:lnTo>
                    <a:pt x="10020" y="1675"/>
                  </a:lnTo>
                  <a:lnTo>
                    <a:pt x="6918" y="1675"/>
                  </a:lnTo>
                  <a:lnTo>
                    <a:pt x="6918" y="9678"/>
                  </a:lnTo>
                  <a:lnTo>
                    <a:pt x="13959" y="9678"/>
                  </a:lnTo>
                  <a:lnTo>
                    <a:pt x="13959" y="1675"/>
                  </a:lnTo>
                  <a:lnTo>
                    <a:pt x="10857" y="1675"/>
                  </a:lnTo>
                  <a:lnTo>
                    <a:pt x="10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372502" y="3012893"/>
              <a:ext cx="97937" cy="72819"/>
            </a:xfrm>
            <a:custGeom>
              <a:avLst/>
              <a:gdLst/>
              <a:ahLst/>
              <a:cxnLst/>
              <a:rect l="l" t="t" r="r" b="b"/>
              <a:pathLst>
                <a:path w="3630" h="2699" extrusionOk="0">
                  <a:moveTo>
                    <a:pt x="2234" y="0"/>
                  </a:moveTo>
                  <a:lnTo>
                    <a:pt x="1676" y="589"/>
                  </a:lnTo>
                  <a:lnTo>
                    <a:pt x="2048" y="962"/>
                  </a:lnTo>
                  <a:lnTo>
                    <a:pt x="1" y="962"/>
                  </a:lnTo>
                  <a:lnTo>
                    <a:pt x="1" y="1799"/>
                  </a:lnTo>
                  <a:lnTo>
                    <a:pt x="2079" y="1799"/>
                  </a:lnTo>
                  <a:lnTo>
                    <a:pt x="1707" y="2140"/>
                  </a:lnTo>
                  <a:lnTo>
                    <a:pt x="2265" y="2699"/>
                  </a:lnTo>
                  <a:lnTo>
                    <a:pt x="3630" y="1365"/>
                  </a:lnTo>
                  <a:lnTo>
                    <a:pt x="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02;p33"/>
          <p:cNvSpPr txBox="1">
            <a:spLocks/>
          </p:cNvSpPr>
          <p:nvPr/>
        </p:nvSpPr>
        <p:spPr>
          <a:xfrm>
            <a:off x="1023490" y="225688"/>
            <a:ext cx="6964649" cy="9644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Defina a que se refiere cuando se habla de herencia y muestre un</a:t>
            </a:r>
          </a:p>
          <a:p>
            <a:r>
              <a:rPr lang="es-BO" sz="1800" b="0" dirty="0"/>
              <a:t>ejemplo(Código en Python).</a:t>
            </a:r>
          </a:p>
        </p:txBody>
      </p:sp>
    </p:spTree>
    <p:extLst>
      <p:ext uri="{BB962C8B-B14F-4D97-AF65-F5344CB8AC3E}">
        <p14:creationId xmlns:p14="http://schemas.microsoft.com/office/powerpoint/2010/main" val="2822625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53" name="Google Shape;353;p37"/>
          <p:cNvGrpSpPr/>
          <p:nvPr/>
        </p:nvGrpSpPr>
        <p:grpSpPr>
          <a:xfrm>
            <a:off x="8524885" y="339516"/>
            <a:ext cx="455472" cy="423073"/>
            <a:chOff x="7232746" y="3012893"/>
            <a:chExt cx="376641" cy="349850"/>
          </a:xfrm>
        </p:grpSpPr>
        <p:sp>
          <p:nvSpPr>
            <p:cNvPr id="354" name="Google Shape;354;p37"/>
            <p:cNvSpPr/>
            <p:nvPr/>
          </p:nvSpPr>
          <p:spPr>
            <a:xfrm>
              <a:off x="7232746" y="3101603"/>
              <a:ext cx="376641" cy="261139"/>
            </a:xfrm>
            <a:custGeom>
              <a:avLst/>
              <a:gdLst/>
              <a:ahLst/>
              <a:cxnLst/>
              <a:rect l="l" t="t" r="r" b="b"/>
              <a:pathLst>
                <a:path w="13960" h="9679" extrusionOk="0">
                  <a:moveTo>
                    <a:pt x="10826" y="2482"/>
                  </a:moveTo>
                  <a:lnTo>
                    <a:pt x="10826" y="3102"/>
                  </a:lnTo>
                  <a:lnTo>
                    <a:pt x="10423" y="3319"/>
                  </a:lnTo>
                  <a:lnTo>
                    <a:pt x="10051" y="3102"/>
                  </a:lnTo>
                  <a:lnTo>
                    <a:pt x="10051" y="2482"/>
                  </a:lnTo>
                  <a:close/>
                  <a:moveTo>
                    <a:pt x="5026" y="4436"/>
                  </a:moveTo>
                  <a:lnTo>
                    <a:pt x="5026" y="7103"/>
                  </a:lnTo>
                  <a:lnTo>
                    <a:pt x="807" y="7103"/>
                  </a:lnTo>
                  <a:lnTo>
                    <a:pt x="807" y="4436"/>
                  </a:lnTo>
                  <a:close/>
                  <a:moveTo>
                    <a:pt x="11105" y="6421"/>
                  </a:moveTo>
                  <a:lnTo>
                    <a:pt x="11105" y="7134"/>
                  </a:lnTo>
                  <a:lnTo>
                    <a:pt x="9771" y="7134"/>
                  </a:lnTo>
                  <a:lnTo>
                    <a:pt x="9771" y="6421"/>
                  </a:lnTo>
                  <a:close/>
                  <a:moveTo>
                    <a:pt x="13122" y="2482"/>
                  </a:moveTo>
                  <a:lnTo>
                    <a:pt x="13122" y="7134"/>
                  </a:lnTo>
                  <a:lnTo>
                    <a:pt x="11912" y="7134"/>
                  </a:lnTo>
                  <a:lnTo>
                    <a:pt x="11912" y="5584"/>
                  </a:lnTo>
                  <a:lnTo>
                    <a:pt x="8965" y="5584"/>
                  </a:lnTo>
                  <a:lnTo>
                    <a:pt x="8965" y="7134"/>
                  </a:lnTo>
                  <a:lnTo>
                    <a:pt x="7755" y="7134"/>
                  </a:lnTo>
                  <a:lnTo>
                    <a:pt x="7755" y="2482"/>
                  </a:lnTo>
                  <a:lnTo>
                    <a:pt x="9244" y="2482"/>
                  </a:lnTo>
                  <a:lnTo>
                    <a:pt x="9244" y="3567"/>
                  </a:lnTo>
                  <a:lnTo>
                    <a:pt x="10423" y="4219"/>
                  </a:lnTo>
                  <a:lnTo>
                    <a:pt x="11633" y="3567"/>
                  </a:lnTo>
                  <a:lnTo>
                    <a:pt x="11633" y="2482"/>
                  </a:lnTo>
                  <a:close/>
                  <a:moveTo>
                    <a:pt x="13122" y="7972"/>
                  </a:moveTo>
                  <a:lnTo>
                    <a:pt x="13122" y="8872"/>
                  </a:lnTo>
                  <a:lnTo>
                    <a:pt x="7724" y="8872"/>
                  </a:lnTo>
                  <a:lnTo>
                    <a:pt x="7724" y="7972"/>
                  </a:lnTo>
                  <a:close/>
                  <a:moveTo>
                    <a:pt x="2513" y="0"/>
                  </a:moveTo>
                  <a:lnTo>
                    <a:pt x="2513" y="3629"/>
                  </a:lnTo>
                  <a:lnTo>
                    <a:pt x="0" y="3629"/>
                  </a:lnTo>
                  <a:lnTo>
                    <a:pt x="0" y="7941"/>
                  </a:lnTo>
                  <a:lnTo>
                    <a:pt x="2513" y="7941"/>
                  </a:lnTo>
                  <a:lnTo>
                    <a:pt x="2513" y="8841"/>
                  </a:lnTo>
                  <a:lnTo>
                    <a:pt x="1024" y="8841"/>
                  </a:lnTo>
                  <a:lnTo>
                    <a:pt x="1024" y="9678"/>
                  </a:lnTo>
                  <a:lnTo>
                    <a:pt x="4839" y="9678"/>
                  </a:lnTo>
                  <a:lnTo>
                    <a:pt x="4839" y="8841"/>
                  </a:lnTo>
                  <a:lnTo>
                    <a:pt x="3350" y="8841"/>
                  </a:lnTo>
                  <a:lnTo>
                    <a:pt x="3350" y="7941"/>
                  </a:lnTo>
                  <a:lnTo>
                    <a:pt x="5863" y="7941"/>
                  </a:lnTo>
                  <a:lnTo>
                    <a:pt x="5863" y="3629"/>
                  </a:lnTo>
                  <a:lnTo>
                    <a:pt x="3350" y="3629"/>
                  </a:lnTo>
                  <a:lnTo>
                    <a:pt x="3350" y="838"/>
                  </a:lnTo>
                  <a:lnTo>
                    <a:pt x="10020" y="838"/>
                  </a:lnTo>
                  <a:lnTo>
                    <a:pt x="10020" y="1675"/>
                  </a:lnTo>
                  <a:lnTo>
                    <a:pt x="6918" y="1675"/>
                  </a:lnTo>
                  <a:lnTo>
                    <a:pt x="6918" y="9678"/>
                  </a:lnTo>
                  <a:lnTo>
                    <a:pt x="13959" y="9678"/>
                  </a:lnTo>
                  <a:lnTo>
                    <a:pt x="13959" y="1675"/>
                  </a:lnTo>
                  <a:lnTo>
                    <a:pt x="10857" y="1675"/>
                  </a:lnTo>
                  <a:lnTo>
                    <a:pt x="10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372502" y="3012893"/>
              <a:ext cx="97937" cy="72819"/>
            </a:xfrm>
            <a:custGeom>
              <a:avLst/>
              <a:gdLst/>
              <a:ahLst/>
              <a:cxnLst/>
              <a:rect l="l" t="t" r="r" b="b"/>
              <a:pathLst>
                <a:path w="3630" h="2699" extrusionOk="0">
                  <a:moveTo>
                    <a:pt x="2234" y="0"/>
                  </a:moveTo>
                  <a:lnTo>
                    <a:pt x="1676" y="589"/>
                  </a:lnTo>
                  <a:lnTo>
                    <a:pt x="2048" y="962"/>
                  </a:lnTo>
                  <a:lnTo>
                    <a:pt x="1" y="962"/>
                  </a:lnTo>
                  <a:lnTo>
                    <a:pt x="1" y="1799"/>
                  </a:lnTo>
                  <a:lnTo>
                    <a:pt x="2079" y="1799"/>
                  </a:lnTo>
                  <a:lnTo>
                    <a:pt x="1707" y="2140"/>
                  </a:lnTo>
                  <a:lnTo>
                    <a:pt x="2265" y="2699"/>
                  </a:lnTo>
                  <a:lnTo>
                    <a:pt x="3630" y="1365"/>
                  </a:lnTo>
                  <a:lnTo>
                    <a:pt x="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p:cNvPicPr>
            <a:picLocks noChangeAspect="1"/>
          </p:cNvPicPr>
          <p:nvPr/>
        </p:nvPicPr>
        <p:blipFill>
          <a:blip r:embed="rId3"/>
          <a:stretch>
            <a:fillRect/>
          </a:stretch>
        </p:blipFill>
        <p:spPr>
          <a:xfrm>
            <a:off x="527497" y="887100"/>
            <a:ext cx="7446587" cy="3105352"/>
          </a:xfrm>
          <a:prstGeom prst="rect">
            <a:avLst/>
          </a:prstGeom>
        </p:spPr>
      </p:pic>
    </p:spTree>
    <p:extLst>
      <p:ext uri="{BB962C8B-B14F-4D97-AF65-F5344CB8AC3E}">
        <p14:creationId xmlns:p14="http://schemas.microsoft.com/office/powerpoint/2010/main" val="1107876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7" name="Google Shape;302;p33"/>
          <p:cNvSpPr txBox="1">
            <a:spLocks/>
          </p:cNvSpPr>
          <p:nvPr/>
        </p:nvSpPr>
        <p:spPr>
          <a:xfrm>
            <a:off x="505097" y="440857"/>
            <a:ext cx="6964649" cy="23538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Defina los siguientes</a:t>
            </a:r>
            <a:r>
              <a:rPr lang="es-BO" sz="1800" b="0" dirty="0" smtClean="0"/>
              <a:t>:</a:t>
            </a:r>
          </a:p>
          <a:p>
            <a:endParaRPr lang="es-BO" sz="1800" b="0" dirty="0"/>
          </a:p>
          <a:p>
            <a:endParaRPr lang="es-BO" sz="1800" b="0" dirty="0"/>
          </a:p>
          <a:p>
            <a:pPr algn="just"/>
            <a:r>
              <a:rPr lang="es-BO" sz="1400" b="0" dirty="0"/>
              <a:t>○ </a:t>
            </a:r>
            <a:r>
              <a:rPr lang="es-BO" sz="1600" dirty="0"/>
              <a:t>Que es una </a:t>
            </a:r>
            <a:r>
              <a:rPr lang="es-BO" sz="1600" dirty="0" smtClean="0"/>
              <a:t>Clase</a:t>
            </a:r>
          </a:p>
          <a:p>
            <a:pPr lvl="7" algn="just"/>
            <a:r>
              <a:rPr lang="es-BO" sz="1600" b="0" dirty="0" smtClean="0"/>
              <a:t>pueden </a:t>
            </a:r>
            <a:r>
              <a:rPr lang="es-BO" sz="1600" b="0" dirty="0"/>
              <a:t>ser definidas como un molde que contendrá todas las características y acciones con las cuales podemos construir N cantidad de objetos.</a:t>
            </a:r>
          </a:p>
          <a:p>
            <a:pPr algn="just"/>
            <a:r>
              <a:rPr lang="es-BO" sz="1600" b="0" dirty="0"/>
              <a:t>○ </a:t>
            </a:r>
            <a:r>
              <a:rPr lang="es-BO" sz="1600" dirty="0"/>
              <a:t>Que es un </a:t>
            </a:r>
            <a:r>
              <a:rPr lang="es-BO" sz="1600" dirty="0" smtClean="0"/>
              <a:t>Objeto</a:t>
            </a:r>
          </a:p>
          <a:p>
            <a:pPr algn="just"/>
            <a:r>
              <a:rPr lang="es-BO" sz="1600" b="0" dirty="0"/>
              <a:t>Son aquellos que tienen propiedades y comportamientos, estos pueden ser físicos o conceptuales.</a:t>
            </a:r>
          </a:p>
          <a:p>
            <a:pPr algn="just"/>
            <a:r>
              <a:rPr lang="es-BO" sz="1600" dirty="0"/>
              <a:t>○ Que es una instancia</a:t>
            </a:r>
            <a:r>
              <a:rPr lang="es-BO" sz="1600" dirty="0" smtClean="0"/>
              <a:t>.</a:t>
            </a:r>
          </a:p>
          <a:p>
            <a:pPr algn="just"/>
            <a:r>
              <a:rPr lang="es-BO" sz="1600" b="0" dirty="0"/>
              <a:t>Se llama instancia a todo objeto que derive de algún otro. De esta forma, todos los objetos son instancias de algún otro, menos la clase </a:t>
            </a:r>
            <a:r>
              <a:rPr lang="es-BO" sz="1600" b="0" dirty="0" err="1"/>
              <a:t>Object</a:t>
            </a:r>
            <a:r>
              <a:rPr lang="es-BO" sz="1600" b="0" dirty="0"/>
              <a:t> que es la madre de todas.</a:t>
            </a:r>
          </a:p>
        </p:txBody>
      </p:sp>
    </p:spTree>
    <p:extLst>
      <p:ext uri="{BB962C8B-B14F-4D97-AF65-F5344CB8AC3E}">
        <p14:creationId xmlns:p14="http://schemas.microsoft.com/office/powerpoint/2010/main" val="631151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53" name="Google Shape;353;p37"/>
          <p:cNvGrpSpPr/>
          <p:nvPr/>
        </p:nvGrpSpPr>
        <p:grpSpPr>
          <a:xfrm>
            <a:off x="8524885" y="339516"/>
            <a:ext cx="455472" cy="423073"/>
            <a:chOff x="7232746" y="3012893"/>
            <a:chExt cx="376641" cy="349850"/>
          </a:xfrm>
        </p:grpSpPr>
        <p:sp>
          <p:nvSpPr>
            <p:cNvPr id="354" name="Google Shape;354;p37"/>
            <p:cNvSpPr/>
            <p:nvPr/>
          </p:nvSpPr>
          <p:spPr>
            <a:xfrm>
              <a:off x="7232746" y="3101603"/>
              <a:ext cx="376641" cy="261139"/>
            </a:xfrm>
            <a:custGeom>
              <a:avLst/>
              <a:gdLst/>
              <a:ahLst/>
              <a:cxnLst/>
              <a:rect l="l" t="t" r="r" b="b"/>
              <a:pathLst>
                <a:path w="13960" h="9679" extrusionOk="0">
                  <a:moveTo>
                    <a:pt x="10826" y="2482"/>
                  </a:moveTo>
                  <a:lnTo>
                    <a:pt x="10826" y="3102"/>
                  </a:lnTo>
                  <a:lnTo>
                    <a:pt x="10423" y="3319"/>
                  </a:lnTo>
                  <a:lnTo>
                    <a:pt x="10051" y="3102"/>
                  </a:lnTo>
                  <a:lnTo>
                    <a:pt x="10051" y="2482"/>
                  </a:lnTo>
                  <a:close/>
                  <a:moveTo>
                    <a:pt x="5026" y="4436"/>
                  </a:moveTo>
                  <a:lnTo>
                    <a:pt x="5026" y="7103"/>
                  </a:lnTo>
                  <a:lnTo>
                    <a:pt x="807" y="7103"/>
                  </a:lnTo>
                  <a:lnTo>
                    <a:pt x="807" y="4436"/>
                  </a:lnTo>
                  <a:close/>
                  <a:moveTo>
                    <a:pt x="11105" y="6421"/>
                  </a:moveTo>
                  <a:lnTo>
                    <a:pt x="11105" y="7134"/>
                  </a:lnTo>
                  <a:lnTo>
                    <a:pt x="9771" y="7134"/>
                  </a:lnTo>
                  <a:lnTo>
                    <a:pt x="9771" y="6421"/>
                  </a:lnTo>
                  <a:close/>
                  <a:moveTo>
                    <a:pt x="13122" y="2482"/>
                  </a:moveTo>
                  <a:lnTo>
                    <a:pt x="13122" y="7134"/>
                  </a:lnTo>
                  <a:lnTo>
                    <a:pt x="11912" y="7134"/>
                  </a:lnTo>
                  <a:lnTo>
                    <a:pt x="11912" y="5584"/>
                  </a:lnTo>
                  <a:lnTo>
                    <a:pt x="8965" y="5584"/>
                  </a:lnTo>
                  <a:lnTo>
                    <a:pt x="8965" y="7134"/>
                  </a:lnTo>
                  <a:lnTo>
                    <a:pt x="7755" y="7134"/>
                  </a:lnTo>
                  <a:lnTo>
                    <a:pt x="7755" y="2482"/>
                  </a:lnTo>
                  <a:lnTo>
                    <a:pt x="9244" y="2482"/>
                  </a:lnTo>
                  <a:lnTo>
                    <a:pt x="9244" y="3567"/>
                  </a:lnTo>
                  <a:lnTo>
                    <a:pt x="10423" y="4219"/>
                  </a:lnTo>
                  <a:lnTo>
                    <a:pt x="11633" y="3567"/>
                  </a:lnTo>
                  <a:lnTo>
                    <a:pt x="11633" y="2482"/>
                  </a:lnTo>
                  <a:close/>
                  <a:moveTo>
                    <a:pt x="13122" y="7972"/>
                  </a:moveTo>
                  <a:lnTo>
                    <a:pt x="13122" y="8872"/>
                  </a:lnTo>
                  <a:lnTo>
                    <a:pt x="7724" y="8872"/>
                  </a:lnTo>
                  <a:lnTo>
                    <a:pt x="7724" y="7972"/>
                  </a:lnTo>
                  <a:close/>
                  <a:moveTo>
                    <a:pt x="2513" y="0"/>
                  </a:moveTo>
                  <a:lnTo>
                    <a:pt x="2513" y="3629"/>
                  </a:lnTo>
                  <a:lnTo>
                    <a:pt x="0" y="3629"/>
                  </a:lnTo>
                  <a:lnTo>
                    <a:pt x="0" y="7941"/>
                  </a:lnTo>
                  <a:lnTo>
                    <a:pt x="2513" y="7941"/>
                  </a:lnTo>
                  <a:lnTo>
                    <a:pt x="2513" y="8841"/>
                  </a:lnTo>
                  <a:lnTo>
                    <a:pt x="1024" y="8841"/>
                  </a:lnTo>
                  <a:lnTo>
                    <a:pt x="1024" y="9678"/>
                  </a:lnTo>
                  <a:lnTo>
                    <a:pt x="4839" y="9678"/>
                  </a:lnTo>
                  <a:lnTo>
                    <a:pt x="4839" y="8841"/>
                  </a:lnTo>
                  <a:lnTo>
                    <a:pt x="3350" y="8841"/>
                  </a:lnTo>
                  <a:lnTo>
                    <a:pt x="3350" y="7941"/>
                  </a:lnTo>
                  <a:lnTo>
                    <a:pt x="5863" y="7941"/>
                  </a:lnTo>
                  <a:lnTo>
                    <a:pt x="5863" y="3629"/>
                  </a:lnTo>
                  <a:lnTo>
                    <a:pt x="3350" y="3629"/>
                  </a:lnTo>
                  <a:lnTo>
                    <a:pt x="3350" y="838"/>
                  </a:lnTo>
                  <a:lnTo>
                    <a:pt x="10020" y="838"/>
                  </a:lnTo>
                  <a:lnTo>
                    <a:pt x="10020" y="1675"/>
                  </a:lnTo>
                  <a:lnTo>
                    <a:pt x="6918" y="1675"/>
                  </a:lnTo>
                  <a:lnTo>
                    <a:pt x="6918" y="9678"/>
                  </a:lnTo>
                  <a:lnTo>
                    <a:pt x="13959" y="9678"/>
                  </a:lnTo>
                  <a:lnTo>
                    <a:pt x="13959" y="1675"/>
                  </a:lnTo>
                  <a:lnTo>
                    <a:pt x="10857" y="1675"/>
                  </a:lnTo>
                  <a:lnTo>
                    <a:pt x="10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372502" y="3012893"/>
              <a:ext cx="97937" cy="72819"/>
            </a:xfrm>
            <a:custGeom>
              <a:avLst/>
              <a:gdLst/>
              <a:ahLst/>
              <a:cxnLst/>
              <a:rect l="l" t="t" r="r" b="b"/>
              <a:pathLst>
                <a:path w="3630" h="2699" extrusionOk="0">
                  <a:moveTo>
                    <a:pt x="2234" y="0"/>
                  </a:moveTo>
                  <a:lnTo>
                    <a:pt x="1676" y="589"/>
                  </a:lnTo>
                  <a:lnTo>
                    <a:pt x="2048" y="962"/>
                  </a:lnTo>
                  <a:lnTo>
                    <a:pt x="1" y="962"/>
                  </a:lnTo>
                  <a:lnTo>
                    <a:pt x="1" y="1799"/>
                  </a:lnTo>
                  <a:lnTo>
                    <a:pt x="2079" y="1799"/>
                  </a:lnTo>
                  <a:lnTo>
                    <a:pt x="1707" y="2140"/>
                  </a:lnTo>
                  <a:lnTo>
                    <a:pt x="2265" y="2699"/>
                  </a:lnTo>
                  <a:lnTo>
                    <a:pt x="3630" y="1365"/>
                  </a:lnTo>
                  <a:lnTo>
                    <a:pt x="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02;p33"/>
          <p:cNvSpPr txBox="1">
            <a:spLocks/>
          </p:cNvSpPr>
          <p:nvPr/>
        </p:nvSpPr>
        <p:spPr>
          <a:xfrm>
            <a:off x="1023490" y="225688"/>
            <a:ext cx="6964649" cy="9644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Llevar el siguiente código JAVA a Python.</a:t>
            </a:r>
          </a:p>
        </p:txBody>
      </p:sp>
      <p:pic>
        <p:nvPicPr>
          <p:cNvPr id="3" name="Imagen 2"/>
          <p:cNvPicPr>
            <a:picLocks noChangeAspect="1"/>
          </p:cNvPicPr>
          <p:nvPr/>
        </p:nvPicPr>
        <p:blipFill>
          <a:blip r:embed="rId3"/>
          <a:stretch>
            <a:fillRect/>
          </a:stretch>
        </p:blipFill>
        <p:spPr>
          <a:xfrm>
            <a:off x="641539" y="1190111"/>
            <a:ext cx="3493017" cy="2680339"/>
          </a:xfrm>
          <a:prstGeom prst="rect">
            <a:avLst/>
          </a:prstGeom>
        </p:spPr>
      </p:pic>
      <p:pic>
        <p:nvPicPr>
          <p:cNvPr id="5" name="Imagen 4"/>
          <p:cNvPicPr>
            <a:picLocks noChangeAspect="1"/>
          </p:cNvPicPr>
          <p:nvPr/>
        </p:nvPicPr>
        <p:blipFill>
          <a:blip r:embed="rId4"/>
          <a:stretch>
            <a:fillRect/>
          </a:stretch>
        </p:blipFill>
        <p:spPr>
          <a:xfrm>
            <a:off x="4410831" y="1179451"/>
            <a:ext cx="3693218" cy="2690999"/>
          </a:xfrm>
          <a:prstGeom prst="rect">
            <a:avLst/>
          </a:prstGeom>
        </p:spPr>
      </p:pic>
    </p:spTree>
    <p:extLst>
      <p:ext uri="{BB962C8B-B14F-4D97-AF65-F5344CB8AC3E}">
        <p14:creationId xmlns:p14="http://schemas.microsoft.com/office/powerpoint/2010/main" val="1822972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53" name="Google Shape;353;p37"/>
          <p:cNvGrpSpPr/>
          <p:nvPr/>
        </p:nvGrpSpPr>
        <p:grpSpPr>
          <a:xfrm>
            <a:off x="8524885" y="339516"/>
            <a:ext cx="455472" cy="423073"/>
            <a:chOff x="7232746" y="3012893"/>
            <a:chExt cx="376641" cy="349850"/>
          </a:xfrm>
        </p:grpSpPr>
        <p:sp>
          <p:nvSpPr>
            <p:cNvPr id="354" name="Google Shape;354;p37"/>
            <p:cNvSpPr/>
            <p:nvPr/>
          </p:nvSpPr>
          <p:spPr>
            <a:xfrm>
              <a:off x="7232746" y="3101603"/>
              <a:ext cx="376641" cy="261139"/>
            </a:xfrm>
            <a:custGeom>
              <a:avLst/>
              <a:gdLst/>
              <a:ahLst/>
              <a:cxnLst/>
              <a:rect l="l" t="t" r="r" b="b"/>
              <a:pathLst>
                <a:path w="13960" h="9679" extrusionOk="0">
                  <a:moveTo>
                    <a:pt x="10826" y="2482"/>
                  </a:moveTo>
                  <a:lnTo>
                    <a:pt x="10826" y="3102"/>
                  </a:lnTo>
                  <a:lnTo>
                    <a:pt x="10423" y="3319"/>
                  </a:lnTo>
                  <a:lnTo>
                    <a:pt x="10051" y="3102"/>
                  </a:lnTo>
                  <a:lnTo>
                    <a:pt x="10051" y="2482"/>
                  </a:lnTo>
                  <a:close/>
                  <a:moveTo>
                    <a:pt x="5026" y="4436"/>
                  </a:moveTo>
                  <a:lnTo>
                    <a:pt x="5026" y="7103"/>
                  </a:lnTo>
                  <a:lnTo>
                    <a:pt x="807" y="7103"/>
                  </a:lnTo>
                  <a:lnTo>
                    <a:pt x="807" y="4436"/>
                  </a:lnTo>
                  <a:close/>
                  <a:moveTo>
                    <a:pt x="11105" y="6421"/>
                  </a:moveTo>
                  <a:lnTo>
                    <a:pt x="11105" y="7134"/>
                  </a:lnTo>
                  <a:lnTo>
                    <a:pt x="9771" y="7134"/>
                  </a:lnTo>
                  <a:lnTo>
                    <a:pt x="9771" y="6421"/>
                  </a:lnTo>
                  <a:close/>
                  <a:moveTo>
                    <a:pt x="13122" y="2482"/>
                  </a:moveTo>
                  <a:lnTo>
                    <a:pt x="13122" y="7134"/>
                  </a:lnTo>
                  <a:lnTo>
                    <a:pt x="11912" y="7134"/>
                  </a:lnTo>
                  <a:lnTo>
                    <a:pt x="11912" y="5584"/>
                  </a:lnTo>
                  <a:lnTo>
                    <a:pt x="8965" y="5584"/>
                  </a:lnTo>
                  <a:lnTo>
                    <a:pt x="8965" y="7134"/>
                  </a:lnTo>
                  <a:lnTo>
                    <a:pt x="7755" y="7134"/>
                  </a:lnTo>
                  <a:lnTo>
                    <a:pt x="7755" y="2482"/>
                  </a:lnTo>
                  <a:lnTo>
                    <a:pt x="9244" y="2482"/>
                  </a:lnTo>
                  <a:lnTo>
                    <a:pt x="9244" y="3567"/>
                  </a:lnTo>
                  <a:lnTo>
                    <a:pt x="10423" y="4219"/>
                  </a:lnTo>
                  <a:lnTo>
                    <a:pt x="11633" y="3567"/>
                  </a:lnTo>
                  <a:lnTo>
                    <a:pt x="11633" y="2482"/>
                  </a:lnTo>
                  <a:close/>
                  <a:moveTo>
                    <a:pt x="13122" y="7972"/>
                  </a:moveTo>
                  <a:lnTo>
                    <a:pt x="13122" y="8872"/>
                  </a:lnTo>
                  <a:lnTo>
                    <a:pt x="7724" y="8872"/>
                  </a:lnTo>
                  <a:lnTo>
                    <a:pt x="7724" y="7972"/>
                  </a:lnTo>
                  <a:close/>
                  <a:moveTo>
                    <a:pt x="2513" y="0"/>
                  </a:moveTo>
                  <a:lnTo>
                    <a:pt x="2513" y="3629"/>
                  </a:lnTo>
                  <a:lnTo>
                    <a:pt x="0" y="3629"/>
                  </a:lnTo>
                  <a:lnTo>
                    <a:pt x="0" y="7941"/>
                  </a:lnTo>
                  <a:lnTo>
                    <a:pt x="2513" y="7941"/>
                  </a:lnTo>
                  <a:lnTo>
                    <a:pt x="2513" y="8841"/>
                  </a:lnTo>
                  <a:lnTo>
                    <a:pt x="1024" y="8841"/>
                  </a:lnTo>
                  <a:lnTo>
                    <a:pt x="1024" y="9678"/>
                  </a:lnTo>
                  <a:lnTo>
                    <a:pt x="4839" y="9678"/>
                  </a:lnTo>
                  <a:lnTo>
                    <a:pt x="4839" y="8841"/>
                  </a:lnTo>
                  <a:lnTo>
                    <a:pt x="3350" y="8841"/>
                  </a:lnTo>
                  <a:lnTo>
                    <a:pt x="3350" y="7941"/>
                  </a:lnTo>
                  <a:lnTo>
                    <a:pt x="5863" y="7941"/>
                  </a:lnTo>
                  <a:lnTo>
                    <a:pt x="5863" y="3629"/>
                  </a:lnTo>
                  <a:lnTo>
                    <a:pt x="3350" y="3629"/>
                  </a:lnTo>
                  <a:lnTo>
                    <a:pt x="3350" y="838"/>
                  </a:lnTo>
                  <a:lnTo>
                    <a:pt x="10020" y="838"/>
                  </a:lnTo>
                  <a:lnTo>
                    <a:pt x="10020" y="1675"/>
                  </a:lnTo>
                  <a:lnTo>
                    <a:pt x="6918" y="1675"/>
                  </a:lnTo>
                  <a:lnTo>
                    <a:pt x="6918" y="9678"/>
                  </a:lnTo>
                  <a:lnTo>
                    <a:pt x="13959" y="9678"/>
                  </a:lnTo>
                  <a:lnTo>
                    <a:pt x="13959" y="1675"/>
                  </a:lnTo>
                  <a:lnTo>
                    <a:pt x="10857" y="1675"/>
                  </a:lnTo>
                  <a:lnTo>
                    <a:pt x="10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372502" y="3012893"/>
              <a:ext cx="97937" cy="72819"/>
            </a:xfrm>
            <a:custGeom>
              <a:avLst/>
              <a:gdLst/>
              <a:ahLst/>
              <a:cxnLst/>
              <a:rect l="l" t="t" r="r" b="b"/>
              <a:pathLst>
                <a:path w="3630" h="2699" extrusionOk="0">
                  <a:moveTo>
                    <a:pt x="2234" y="0"/>
                  </a:moveTo>
                  <a:lnTo>
                    <a:pt x="1676" y="589"/>
                  </a:lnTo>
                  <a:lnTo>
                    <a:pt x="2048" y="962"/>
                  </a:lnTo>
                  <a:lnTo>
                    <a:pt x="1" y="962"/>
                  </a:lnTo>
                  <a:lnTo>
                    <a:pt x="1" y="1799"/>
                  </a:lnTo>
                  <a:lnTo>
                    <a:pt x="2079" y="1799"/>
                  </a:lnTo>
                  <a:lnTo>
                    <a:pt x="1707" y="2140"/>
                  </a:lnTo>
                  <a:lnTo>
                    <a:pt x="2265" y="2699"/>
                  </a:lnTo>
                  <a:lnTo>
                    <a:pt x="3630" y="1365"/>
                  </a:lnTo>
                  <a:lnTo>
                    <a:pt x="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02;p33"/>
          <p:cNvSpPr txBox="1">
            <a:spLocks/>
          </p:cNvSpPr>
          <p:nvPr/>
        </p:nvSpPr>
        <p:spPr>
          <a:xfrm>
            <a:off x="1023490" y="225688"/>
            <a:ext cx="6964649" cy="9644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Crear el código JAVA y Python para el siguiente análisis.</a:t>
            </a:r>
          </a:p>
        </p:txBody>
      </p:sp>
      <p:pic>
        <p:nvPicPr>
          <p:cNvPr id="2" name="Imagen 1"/>
          <p:cNvPicPr>
            <a:picLocks noChangeAspect="1"/>
          </p:cNvPicPr>
          <p:nvPr/>
        </p:nvPicPr>
        <p:blipFill>
          <a:blip r:embed="rId3"/>
          <a:stretch>
            <a:fillRect/>
          </a:stretch>
        </p:blipFill>
        <p:spPr>
          <a:xfrm>
            <a:off x="727379" y="996594"/>
            <a:ext cx="7035208" cy="3919911"/>
          </a:xfrm>
          <a:prstGeom prst="rect">
            <a:avLst/>
          </a:prstGeom>
        </p:spPr>
      </p:pic>
    </p:spTree>
    <p:extLst>
      <p:ext uri="{BB962C8B-B14F-4D97-AF65-F5344CB8AC3E}">
        <p14:creationId xmlns:p14="http://schemas.microsoft.com/office/powerpoint/2010/main" val="1606413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871056" y="393040"/>
            <a:ext cx="3600450" cy="4295775"/>
          </a:xfrm>
          <a:prstGeom prst="rect">
            <a:avLst/>
          </a:prstGeom>
        </p:spPr>
      </p:pic>
      <p:pic>
        <p:nvPicPr>
          <p:cNvPr id="10" name="Imagen 9"/>
          <p:cNvPicPr>
            <a:picLocks noChangeAspect="1"/>
          </p:cNvPicPr>
          <p:nvPr/>
        </p:nvPicPr>
        <p:blipFill>
          <a:blip r:embed="rId3"/>
          <a:stretch>
            <a:fillRect/>
          </a:stretch>
        </p:blipFill>
        <p:spPr>
          <a:xfrm>
            <a:off x="4607104" y="1258852"/>
            <a:ext cx="3505200" cy="2276475"/>
          </a:xfrm>
          <a:prstGeom prst="rect">
            <a:avLst/>
          </a:prstGeom>
        </p:spPr>
      </p:pic>
    </p:spTree>
    <p:extLst>
      <p:ext uri="{BB962C8B-B14F-4D97-AF65-F5344CB8AC3E}">
        <p14:creationId xmlns:p14="http://schemas.microsoft.com/office/powerpoint/2010/main" val="2817757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53" name="Google Shape;353;p37"/>
          <p:cNvGrpSpPr/>
          <p:nvPr/>
        </p:nvGrpSpPr>
        <p:grpSpPr>
          <a:xfrm>
            <a:off x="8524885" y="339516"/>
            <a:ext cx="455472" cy="423073"/>
            <a:chOff x="7232746" y="3012893"/>
            <a:chExt cx="376641" cy="349850"/>
          </a:xfrm>
        </p:grpSpPr>
        <p:sp>
          <p:nvSpPr>
            <p:cNvPr id="354" name="Google Shape;354;p37"/>
            <p:cNvSpPr/>
            <p:nvPr/>
          </p:nvSpPr>
          <p:spPr>
            <a:xfrm>
              <a:off x="7232746" y="3101603"/>
              <a:ext cx="376641" cy="261139"/>
            </a:xfrm>
            <a:custGeom>
              <a:avLst/>
              <a:gdLst/>
              <a:ahLst/>
              <a:cxnLst/>
              <a:rect l="l" t="t" r="r" b="b"/>
              <a:pathLst>
                <a:path w="13960" h="9679" extrusionOk="0">
                  <a:moveTo>
                    <a:pt x="10826" y="2482"/>
                  </a:moveTo>
                  <a:lnTo>
                    <a:pt x="10826" y="3102"/>
                  </a:lnTo>
                  <a:lnTo>
                    <a:pt x="10423" y="3319"/>
                  </a:lnTo>
                  <a:lnTo>
                    <a:pt x="10051" y="3102"/>
                  </a:lnTo>
                  <a:lnTo>
                    <a:pt x="10051" y="2482"/>
                  </a:lnTo>
                  <a:close/>
                  <a:moveTo>
                    <a:pt x="5026" y="4436"/>
                  </a:moveTo>
                  <a:lnTo>
                    <a:pt x="5026" y="7103"/>
                  </a:lnTo>
                  <a:lnTo>
                    <a:pt x="807" y="7103"/>
                  </a:lnTo>
                  <a:lnTo>
                    <a:pt x="807" y="4436"/>
                  </a:lnTo>
                  <a:close/>
                  <a:moveTo>
                    <a:pt x="11105" y="6421"/>
                  </a:moveTo>
                  <a:lnTo>
                    <a:pt x="11105" y="7134"/>
                  </a:lnTo>
                  <a:lnTo>
                    <a:pt x="9771" y="7134"/>
                  </a:lnTo>
                  <a:lnTo>
                    <a:pt x="9771" y="6421"/>
                  </a:lnTo>
                  <a:close/>
                  <a:moveTo>
                    <a:pt x="13122" y="2482"/>
                  </a:moveTo>
                  <a:lnTo>
                    <a:pt x="13122" y="7134"/>
                  </a:lnTo>
                  <a:lnTo>
                    <a:pt x="11912" y="7134"/>
                  </a:lnTo>
                  <a:lnTo>
                    <a:pt x="11912" y="5584"/>
                  </a:lnTo>
                  <a:lnTo>
                    <a:pt x="8965" y="5584"/>
                  </a:lnTo>
                  <a:lnTo>
                    <a:pt x="8965" y="7134"/>
                  </a:lnTo>
                  <a:lnTo>
                    <a:pt x="7755" y="7134"/>
                  </a:lnTo>
                  <a:lnTo>
                    <a:pt x="7755" y="2482"/>
                  </a:lnTo>
                  <a:lnTo>
                    <a:pt x="9244" y="2482"/>
                  </a:lnTo>
                  <a:lnTo>
                    <a:pt x="9244" y="3567"/>
                  </a:lnTo>
                  <a:lnTo>
                    <a:pt x="10423" y="4219"/>
                  </a:lnTo>
                  <a:lnTo>
                    <a:pt x="11633" y="3567"/>
                  </a:lnTo>
                  <a:lnTo>
                    <a:pt x="11633" y="2482"/>
                  </a:lnTo>
                  <a:close/>
                  <a:moveTo>
                    <a:pt x="13122" y="7972"/>
                  </a:moveTo>
                  <a:lnTo>
                    <a:pt x="13122" y="8872"/>
                  </a:lnTo>
                  <a:lnTo>
                    <a:pt x="7724" y="8872"/>
                  </a:lnTo>
                  <a:lnTo>
                    <a:pt x="7724" y="7972"/>
                  </a:lnTo>
                  <a:close/>
                  <a:moveTo>
                    <a:pt x="2513" y="0"/>
                  </a:moveTo>
                  <a:lnTo>
                    <a:pt x="2513" y="3629"/>
                  </a:lnTo>
                  <a:lnTo>
                    <a:pt x="0" y="3629"/>
                  </a:lnTo>
                  <a:lnTo>
                    <a:pt x="0" y="7941"/>
                  </a:lnTo>
                  <a:lnTo>
                    <a:pt x="2513" y="7941"/>
                  </a:lnTo>
                  <a:lnTo>
                    <a:pt x="2513" y="8841"/>
                  </a:lnTo>
                  <a:lnTo>
                    <a:pt x="1024" y="8841"/>
                  </a:lnTo>
                  <a:lnTo>
                    <a:pt x="1024" y="9678"/>
                  </a:lnTo>
                  <a:lnTo>
                    <a:pt x="4839" y="9678"/>
                  </a:lnTo>
                  <a:lnTo>
                    <a:pt x="4839" y="8841"/>
                  </a:lnTo>
                  <a:lnTo>
                    <a:pt x="3350" y="8841"/>
                  </a:lnTo>
                  <a:lnTo>
                    <a:pt x="3350" y="7941"/>
                  </a:lnTo>
                  <a:lnTo>
                    <a:pt x="5863" y="7941"/>
                  </a:lnTo>
                  <a:lnTo>
                    <a:pt x="5863" y="3629"/>
                  </a:lnTo>
                  <a:lnTo>
                    <a:pt x="3350" y="3629"/>
                  </a:lnTo>
                  <a:lnTo>
                    <a:pt x="3350" y="838"/>
                  </a:lnTo>
                  <a:lnTo>
                    <a:pt x="10020" y="838"/>
                  </a:lnTo>
                  <a:lnTo>
                    <a:pt x="10020" y="1675"/>
                  </a:lnTo>
                  <a:lnTo>
                    <a:pt x="6918" y="1675"/>
                  </a:lnTo>
                  <a:lnTo>
                    <a:pt x="6918" y="9678"/>
                  </a:lnTo>
                  <a:lnTo>
                    <a:pt x="13959" y="9678"/>
                  </a:lnTo>
                  <a:lnTo>
                    <a:pt x="13959" y="1675"/>
                  </a:lnTo>
                  <a:lnTo>
                    <a:pt x="10857" y="1675"/>
                  </a:lnTo>
                  <a:lnTo>
                    <a:pt x="10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372502" y="3012893"/>
              <a:ext cx="97937" cy="72819"/>
            </a:xfrm>
            <a:custGeom>
              <a:avLst/>
              <a:gdLst/>
              <a:ahLst/>
              <a:cxnLst/>
              <a:rect l="l" t="t" r="r" b="b"/>
              <a:pathLst>
                <a:path w="3630" h="2699" extrusionOk="0">
                  <a:moveTo>
                    <a:pt x="2234" y="0"/>
                  </a:moveTo>
                  <a:lnTo>
                    <a:pt x="1676" y="589"/>
                  </a:lnTo>
                  <a:lnTo>
                    <a:pt x="2048" y="962"/>
                  </a:lnTo>
                  <a:lnTo>
                    <a:pt x="1" y="962"/>
                  </a:lnTo>
                  <a:lnTo>
                    <a:pt x="1" y="1799"/>
                  </a:lnTo>
                  <a:lnTo>
                    <a:pt x="2079" y="1799"/>
                  </a:lnTo>
                  <a:lnTo>
                    <a:pt x="1707" y="2140"/>
                  </a:lnTo>
                  <a:lnTo>
                    <a:pt x="2265" y="2699"/>
                  </a:lnTo>
                  <a:lnTo>
                    <a:pt x="3630" y="1365"/>
                  </a:lnTo>
                  <a:lnTo>
                    <a:pt x="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02;p33"/>
          <p:cNvSpPr txBox="1">
            <a:spLocks/>
          </p:cNvSpPr>
          <p:nvPr/>
        </p:nvSpPr>
        <p:spPr>
          <a:xfrm>
            <a:off x="1023490" y="225688"/>
            <a:ext cx="6964649" cy="9644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Crear un programa Python que genere los primeros N números de la serie</a:t>
            </a:r>
          </a:p>
          <a:p>
            <a:r>
              <a:rPr lang="es-BO" sz="1800" b="0" dirty="0" smtClean="0"/>
              <a:t>Fibonacci.</a:t>
            </a:r>
            <a:endParaRPr lang="es-BO" sz="1800" b="0" dirty="0"/>
          </a:p>
        </p:txBody>
      </p:sp>
      <p:pic>
        <p:nvPicPr>
          <p:cNvPr id="2" name="Imagen 1"/>
          <p:cNvPicPr>
            <a:picLocks noChangeAspect="1"/>
          </p:cNvPicPr>
          <p:nvPr/>
        </p:nvPicPr>
        <p:blipFill>
          <a:blip r:embed="rId3"/>
          <a:stretch>
            <a:fillRect/>
          </a:stretch>
        </p:blipFill>
        <p:spPr>
          <a:xfrm>
            <a:off x="2453365" y="1190111"/>
            <a:ext cx="3783049" cy="3504502"/>
          </a:xfrm>
          <a:prstGeom prst="rect">
            <a:avLst/>
          </a:prstGeom>
        </p:spPr>
      </p:pic>
    </p:spTree>
    <p:extLst>
      <p:ext uri="{BB962C8B-B14F-4D97-AF65-F5344CB8AC3E}">
        <p14:creationId xmlns:p14="http://schemas.microsoft.com/office/powerpoint/2010/main" val="1293259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0"/>
        <p:cNvGrpSpPr/>
        <p:nvPr/>
      </p:nvGrpSpPr>
      <p:grpSpPr>
        <a:xfrm>
          <a:off x="0" y="0"/>
          <a:ext cx="0" cy="0"/>
          <a:chOff x="0" y="0"/>
          <a:chExt cx="0" cy="0"/>
        </a:xfrm>
      </p:grpSpPr>
      <p:sp>
        <p:nvSpPr>
          <p:cNvPr id="661" name="Google Shape;661;p52"/>
          <p:cNvSpPr txBox="1">
            <a:spLocks noGrp="1"/>
          </p:cNvSpPr>
          <p:nvPr>
            <p:ph type="title"/>
          </p:nvPr>
        </p:nvSpPr>
        <p:spPr>
          <a:xfrm>
            <a:off x="5890323" y="0"/>
            <a:ext cx="5733300" cy="119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GRACIAS!!!!</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txBox="1">
            <a:spLocks noGrp="1"/>
          </p:cNvSpPr>
          <p:nvPr>
            <p:ph type="title"/>
          </p:nvPr>
        </p:nvSpPr>
        <p:spPr>
          <a:xfrm>
            <a:off x="611550" y="171143"/>
            <a:ext cx="4985341" cy="739831"/>
          </a:xfrm>
          <a:prstGeom prst="rect">
            <a:avLst/>
          </a:prstGeom>
        </p:spPr>
        <p:txBody>
          <a:bodyPr spcFirstLastPara="1" wrap="square" lIns="91425" tIns="91425" rIns="91425" bIns="91425" anchor="ctr" anchorCtr="0">
            <a:noAutofit/>
          </a:bodyPr>
          <a:lstStyle/>
          <a:p>
            <a:pPr lvl="0"/>
            <a:r>
              <a:rPr lang="es-BO" sz="1800" dirty="0">
                <a:solidFill>
                  <a:schemeClr val="bg1">
                    <a:lumMod val="75000"/>
                  </a:schemeClr>
                </a:solidFill>
              </a:rPr>
              <a:t>Manejo de conceptos.</a:t>
            </a:r>
            <a:endParaRPr sz="1800" dirty="0">
              <a:solidFill>
                <a:schemeClr val="bg1">
                  <a:lumMod val="75000"/>
                </a:schemeClr>
              </a:solidFill>
            </a:endParaRPr>
          </a:p>
        </p:txBody>
      </p:sp>
      <p:sp>
        <p:nvSpPr>
          <p:cNvPr id="303" name="Google Shape;303;p33"/>
          <p:cNvSpPr txBox="1">
            <a:spLocks noGrp="1"/>
          </p:cNvSpPr>
          <p:nvPr>
            <p:ph type="body" idx="1"/>
          </p:nvPr>
        </p:nvSpPr>
        <p:spPr>
          <a:xfrm>
            <a:off x="720000" y="1455312"/>
            <a:ext cx="6801262" cy="2189114"/>
          </a:xfrm>
          <a:prstGeom prst="rect">
            <a:avLst/>
          </a:prstGeom>
        </p:spPr>
        <p:txBody>
          <a:bodyPr spcFirstLastPara="1" wrap="square" lIns="91425" tIns="91425" rIns="91425" bIns="91425" anchor="t" anchorCtr="0">
            <a:noAutofit/>
          </a:bodyPr>
          <a:lstStyle/>
          <a:p>
            <a:pPr marL="0" lvl="0" indent="0" algn="just">
              <a:buNone/>
            </a:pPr>
            <a:r>
              <a:rPr lang="es-BO" sz="1600" dirty="0">
                <a:solidFill>
                  <a:srgbClr val="0070C0"/>
                </a:solidFill>
              </a:rPr>
              <a:t>son sistemas operativos creados con el fin de ser controlados por microprocesadores o </a:t>
            </a:r>
            <a:r>
              <a:rPr lang="es-BO" sz="1600" dirty="0" smtClean="0">
                <a:solidFill>
                  <a:srgbClr val="0070C0"/>
                </a:solidFill>
              </a:rPr>
              <a:t>micro controladores</a:t>
            </a:r>
            <a:r>
              <a:rPr lang="es-BO" sz="1600" dirty="0">
                <a:solidFill>
                  <a:srgbClr val="0070C0"/>
                </a:solidFill>
              </a:rPr>
              <a:t>, de igual manera a los sistemas normales, pero llevados a un fin completamente sistematizado y sin llevar a tantas tareas, son mejor dicho, sistemas que cumplen con una tarea en específico. </a:t>
            </a:r>
            <a:endParaRPr sz="1600" dirty="0">
              <a:solidFill>
                <a:srgbClr val="0070C0"/>
              </a:solidFill>
            </a:endParaRPr>
          </a:p>
        </p:txBody>
      </p:sp>
      <p:sp>
        <p:nvSpPr>
          <p:cNvPr id="4" name="Google Shape;302;p33"/>
          <p:cNvSpPr txBox="1">
            <a:spLocks/>
          </p:cNvSpPr>
          <p:nvPr/>
        </p:nvSpPr>
        <p:spPr>
          <a:xfrm>
            <a:off x="720000" y="850299"/>
            <a:ext cx="4876891" cy="605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¿Qué es un sistema embebido?</a:t>
            </a:r>
            <a:endParaRPr lang="es-BO"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3"/>
          <p:cNvSpPr txBox="1">
            <a:spLocks noGrp="1"/>
          </p:cNvSpPr>
          <p:nvPr>
            <p:ph type="body" idx="1"/>
          </p:nvPr>
        </p:nvSpPr>
        <p:spPr>
          <a:xfrm>
            <a:off x="720000" y="1455312"/>
            <a:ext cx="6801262" cy="2562896"/>
          </a:xfrm>
          <a:prstGeom prst="rect">
            <a:avLst/>
          </a:prstGeom>
        </p:spPr>
        <p:txBody>
          <a:bodyPr spcFirstLastPara="1" wrap="square" lIns="91425" tIns="91425" rIns="91425" bIns="91425" anchor="t" anchorCtr="0">
            <a:noAutofit/>
          </a:bodyPr>
          <a:lstStyle/>
          <a:p>
            <a:pPr marL="152400" indent="0" algn="just">
              <a:buNone/>
            </a:pPr>
            <a:r>
              <a:rPr lang="es-BO" sz="1600" dirty="0">
                <a:solidFill>
                  <a:srgbClr val="0070C0"/>
                </a:solidFill>
              </a:rPr>
              <a:t>Tal como ya mencionamos anteriormente, el sistema embebido es un procesador que se especializa en una función específica, es por ello que uno de sus </a:t>
            </a:r>
            <a:r>
              <a:rPr lang="es-BO" sz="1600" dirty="0" smtClean="0">
                <a:solidFill>
                  <a:srgbClr val="0070C0"/>
                </a:solidFill>
              </a:rPr>
              <a:t>ejemplos:</a:t>
            </a:r>
          </a:p>
          <a:p>
            <a:pPr marL="152400" indent="0">
              <a:buNone/>
            </a:pPr>
            <a:endParaRPr lang="es-BO" sz="1600" dirty="0">
              <a:solidFill>
                <a:srgbClr val="0070C0"/>
              </a:solidFill>
            </a:endParaRPr>
          </a:p>
          <a:p>
            <a:pPr marL="438150" lvl="0" indent="-285750">
              <a:buFont typeface="Wingdings" panose="05000000000000000000" pitchFamily="2" charset="2"/>
              <a:buChar char="Ø"/>
            </a:pPr>
            <a:r>
              <a:rPr lang="es-BO" sz="1600" dirty="0">
                <a:solidFill>
                  <a:srgbClr val="0070C0"/>
                </a:solidFill>
              </a:rPr>
              <a:t>Dispositivos electrónicos.</a:t>
            </a:r>
          </a:p>
          <a:p>
            <a:pPr marL="438150" lvl="0" indent="-285750">
              <a:buFont typeface="Wingdings" panose="05000000000000000000" pitchFamily="2" charset="2"/>
              <a:buChar char="Ø"/>
            </a:pPr>
            <a:r>
              <a:rPr lang="es-BO" sz="1600" dirty="0">
                <a:solidFill>
                  <a:srgbClr val="0070C0"/>
                </a:solidFill>
              </a:rPr>
              <a:t>Elementos compactos.</a:t>
            </a:r>
          </a:p>
          <a:p>
            <a:pPr marL="438150" lvl="0" indent="-285750">
              <a:buFont typeface="Wingdings" panose="05000000000000000000" pitchFamily="2" charset="2"/>
              <a:buChar char="Ø"/>
            </a:pPr>
            <a:r>
              <a:rPr lang="es-BO" sz="1600" dirty="0">
                <a:solidFill>
                  <a:srgbClr val="0070C0"/>
                </a:solidFill>
              </a:rPr>
              <a:t>Dispositivos autónomos.</a:t>
            </a:r>
          </a:p>
          <a:p>
            <a:pPr marL="438150" lvl="0" indent="-285750">
              <a:buFont typeface="Wingdings" panose="05000000000000000000" pitchFamily="2" charset="2"/>
              <a:buChar char="Ø"/>
            </a:pPr>
            <a:r>
              <a:rPr lang="es-BO" sz="1600" dirty="0">
                <a:solidFill>
                  <a:srgbClr val="0070C0"/>
                </a:solidFill>
              </a:rPr>
              <a:t>Computadoras y ordenadores.</a:t>
            </a:r>
          </a:p>
          <a:p>
            <a:pPr marL="438150" indent="-285750">
              <a:buFont typeface="Wingdings" panose="05000000000000000000" pitchFamily="2" charset="2"/>
              <a:buChar char="Ø"/>
            </a:pPr>
            <a:r>
              <a:rPr lang="es-BO" sz="1600" dirty="0">
                <a:solidFill>
                  <a:srgbClr val="0070C0"/>
                </a:solidFill>
              </a:rPr>
              <a:t>Procesadores de datos.</a:t>
            </a:r>
            <a:endParaRPr sz="1600" dirty="0">
              <a:solidFill>
                <a:srgbClr val="0070C0"/>
              </a:solidFill>
            </a:endParaRPr>
          </a:p>
        </p:txBody>
      </p:sp>
      <p:sp>
        <p:nvSpPr>
          <p:cNvPr id="4" name="Google Shape;302;p33"/>
          <p:cNvSpPr txBox="1">
            <a:spLocks/>
          </p:cNvSpPr>
          <p:nvPr/>
        </p:nvSpPr>
        <p:spPr>
          <a:xfrm>
            <a:off x="720000" y="695752"/>
            <a:ext cx="6801262" cy="6050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¿Mencione 5 ejemplos de sistemas embebidos?</a:t>
            </a:r>
            <a:endParaRPr lang="es-BO" sz="1800" dirty="0"/>
          </a:p>
        </p:txBody>
      </p:sp>
    </p:spTree>
    <p:extLst>
      <p:ext uri="{BB962C8B-B14F-4D97-AF65-F5344CB8AC3E}">
        <p14:creationId xmlns:p14="http://schemas.microsoft.com/office/powerpoint/2010/main" val="3335060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3"/>
          <p:cNvSpPr txBox="1">
            <a:spLocks noGrp="1"/>
          </p:cNvSpPr>
          <p:nvPr>
            <p:ph type="body" idx="1"/>
          </p:nvPr>
        </p:nvSpPr>
        <p:spPr>
          <a:xfrm>
            <a:off x="437685" y="1906073"/>
            <a:ext cx="7483843" cy="2562896"/>
          </a:xfrm>
          <a:prstGeom prst="rect">
            <a:avLst/>
          </a:prstGeom>
        </p:spPr>
        <p:txBody>
          <a:bodyPr spcFirstLastPara="1" wrap="square" lIns="91425" tIns="91425" rIns="91425" bIns="91425" anchor="t" anchorCtr="0">
            <a:noAutofit/>
          </a:bodyPr>
          <a:lstStyle/>
          <a:p>
            <a:pPr marL="152400" indent="0" algn="just">
              <a:buNone/>
            </a:pPr>
            <a:r>
              <a:rPr lang="es-BO" sz="1400" dirty="0">
                <a:solidFill>
                  <a:srgbClr val="0070C0"/>
                </a:solidFill>
              </a:rPr>
              <a:t>La diferencia entre un sistema operativo móvil y un sistema operativo de computadora tiene que ver con cómo las compañías tecnológicas individuales han implementado varias versiones de los sistemas operativos que proporcionan los entornos fundamentales para las aplicaciones de software tradicionales, así como las nuevas aplicaciones móviles.</a:t>
            </a:r>
          </a:p>
          <a:p>
            <a:pPr marL="152400" indent="0" algn="just">
              <a:buNone/>
            </a:pPr>
            <a:r>
              <a:rPr lang="es-BO" sz="1400" dirty="0">
                <a:solidFill>
                  <a:srgbClr val="0070C0"/>
                </a:solidFill>
              </a:rPr>
              <a:t>Los sistemas operativos móviles y de computadora se han desarrollado de diferentes maneras y para diferentes usos. Los productos del sistema operativo son más antiguos y más familiares para grupos más grandes de usuarios.</a:t>
            </a:r>
          </a:p>
          <a:p>
            <a:pPr marL="152400" indent="0" algn="just">
              <a:buNone/>
            </a:pPr>
            <a:r>
              <a:rPr lang="es-BO" sz="1400" dirty="0">
                <a:solidFill>
                  <a:srgbClr val="0070C0"/>
                </a:solidFill>
              </a:rPr>
              <a:t>En cambio los sistemas embebidos son sistemas electrónicos que emplean hardware y software de un microcomputador para desarrollar.</a:t>
            </a:r>
          </a:p>
          <a:p>
            <a:pPr marL="152400" indent="0">
              <a:buNone/>
            </a:pPr>
            <a:endParaRPr sz="1600" dirty="0">
              <a:solidFill>
                <a:srgbClr val="0070C0"/>
              </a:solidFill>
            </a:endParaRPr>
          </a:p>
        </p:txBody>
      </p:sp>
      <p:sp>
        <p:nvSpPr>
          <p:cNvPr id="4" name="Google Shape;302;p33"/>
          <p:cNvSpPr txBox="1">
            <a:spLocks/>
          </p:cNvSpPr>
          <p:nvPr/>
        </p:nvSpPr>
        <p:spPr>
          <a:xfrm>
            <a:off x="611550" y="747268"/>
            <a:ext cx="7136114" cy="10557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smtClean="0"/>
              <a:t>¿</a:t>
            </a:r>
            <a:r>
              <a:rPr lang="es-BO" sz="1800" b="0" dirty="0"/>
              <a:t>Menciona las diferencias o similitudes entre un sistema operativo, un sistema</a:t>
            </a:r>
          </a:p>
          <a:p>
            <a:r>
              <a:rPr lang="es-BO" sz="1800" b="0" dirty="0"/>
              <a:t>móvil y un sistema embebido?</a:t>
            </a:r>
            <a:endParaRPr lang="es-BO" sz="1800" dirty="0"/>
          </a:p>
        </p:txBody>
      </p:sp>
    </p:spTree>
    <p:extLst>
      <p:ext uri="{BB962C8B-B14F-4D97-AF65-F5344CB8AC3E}">
        <p14:creationId xmlns:p14="http://schemas.microsoft.com/office/powerpoint/2010/main" val="3401600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15" name="Google Shape;302;p33"/>
          <p:cNvSpPr txBox="1">
            <a:spLocks/>
          </p:cNvSpPr>
          <p:nvPr/>
        </p:nvSpPr>
        <p:spPr>
          <a:xfrm>
            <a:off x="595249" y="763375"/>
            <a:ext cx="6903951" cy="467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¿A que se referirán los términos MCU y MPU? Explique cada una de ellas.</a:t>
            </a:r>
          </a:p>
        </p:txBody>
      </p:sp>
      <p:sp>
        <p:nvSpPr>
          <p:cNvPr id="17" name="Rectángulo 16"/>
          <p:cNvSpPr/>
          <p:nvPr/>
        </p:nvSpPr>
        <p:spPr>
          <a:xfrm>
            <a:off x="595249" y="1399155"/>
            <a:ext cx="7029044" cy="3785652"/>
          </a:xfrm>
          <a:prstGeom prst="rect">
            <a:avLst/>
          </a:prstGeom>
        </p:spPr>
        <p:txBody>
          <a:bodyPr wrap="square">
            <a:spAutoFit/>
          </a:bodyPr>
          <a:lstStyle/>
          <a:p>
            <a:r>
              <a:rPr lang="es-BO" sz="1600" dirty="0">
                <a:solidFill>
                  <a:srgbClr val="0070C0"/>
                </a:solidFill>
                <a:latin typeface="Roboto Mono" panose="020B0604020202020204" charset="0"/>
                <a:ea typeface="Roboto Mono" panose="020B0604020202020204" charset="0"/>
              </a:rPr>
              <a:t>MCU.-Un </a:t>
            </a:r>
            <a:r>
              <a:rPr lang="es-BO" sz="1600" dirty="0" smtClean="0">
                <a:solidFill>
                  <a:srgbClr val="0070C0"/>
                </a:solidFill>
                <a:latin typeface="Roboto Mono" panose="020B0604020202020204" charset="0"/>
                <a:ea typeface="Roboto Mono" panose="020B0604020202020204" charset="0"/>
              </a:rPr>
              <a:t>micro controlador </a:t>
            </a:r>
            <a:r>
              <a:rPr lang="es-BO" sz="1600" dirty="0">
                <a:solidFill>
                  <a:srgbClr val="0070C0"/>
                </a:solidFill>
                <a:latin typeface="Roboto Mono" panose="020B0604020202020204" charset="0"/>
                <a:ea typeface="Roboto Mono" panose="020B0604020202020204" charset="0"/>
              </a:rPr>
              <a:t>(MCU) es un IC que incluye una CPU, memoria y </a:t>
            </a:r>
            <a:r>
              <a:rPr lang="es-BO" sz="1600" dirty="0" smtClean="0">
                <a:solidFill>
                  <a:srgbClr val="0070C0"/>
                </a:solidFill>
                <a:latin typeface="Roboto Mono" panose="020B0604020202020204" charset="0"/>
                <a:ea typeface="Roboto Mono" panose="020B0604020202020204" charset="0"/>
              </a:rPr>
              <a:t>circuitos. </a:t>
            </a:r>
            <a:r>
              <a:rPr lang="es-BO" sz="1600" dirty="0">
                <a:solidFill>
                  <a:srgbClr val="0070C0"/>
                </a:solidFill>
                <a:latin typeface="Roboto Mono" panose="020B0604020202020204" charset="0"/>
                <a:ea typeface="Roboto Mono" panose="020B0604020202020204" charset="0"/>
              </a:rPr>
              <a:t>Entre los subsistemas </a:t>
            </a:r>
            <a:r>
              <a:rPr lang="es-BO" sz="1600" dirty="0" smtClean="0">
                <a:solidFill>
                  <a:srgbClr val="0070C0"/>
                </a:solidFill>
                <a:latin typeface="Roboto Mono" panose="020B0604020202020204" charset="0"/>
                <a:ea typeface="Roboto Mono" panose="020B0604020202020204" charset="0"/>
              </a:rPr>
              <a:t>que </a:t>
            </a:r>
            <a:r>
              <a:rPr lang="es-BO" sz="1600" dirty="0">
                <a:solidFill>
                  <a:srgbClr val="0070C0"/>
                </a:solidFill>
                <a:latin typeface="Roboto Mono" panose="020B0604020202020204" charset="0"/>
                <a:ea typeface="Roboto Mono" panose="020B0604020202020204" charset="0"/>
              </a:rPr>
              <a:t>incluyen los </a:t>
            </a:r>
            <a:r>
              <a:rPr lang="es-BO" sz="1600" dirty="0" smtClean="0">
                <a:solidFill>
                  <a:srgbClr val="0070C0"/>
                </a:solidFill>
                <a:latin typeface="Roboto Mono" panose="020B0604020202020204" charset="0"/>
                <a:ea typeface="Roboto Mono" panose="020B0604020202020204" charset="0"/>
              </a:rPr>
              <a:t>micro controladores </a:t>
            </a:r>
            <a:r>
              <a:rPr lang="es-BO" sz="1600" dirty="0">
                <a:solidFill>
                  <a:srgbClr val="0070C0"/>
                </a:solidFill>
                <a:latin typeface="Roboto Mono" panose="020B0604020202020204" charset="0"/>
                <a:ea typeface="Roboto Mono" panose="020B0604020202020204" charset="0"/>
              </a:rPr>
              <a:t>se encuentran los temporizadores, los convertidores analógico a digital (ADC) y digital a analógico (DAC) y los canales de comunicaciones serie.</a:t>
            </a:r>
          </a:p>
          <a:p>
            <a:r>
              <a:rPr lang="es-BO" sz="1600" dirty="0">
                <a:solidFill>
                  <a:srgbClr val="0070C0"/>
                </a:solidFill>
                <a:latin typeface="Roboto Mono" panose="020B0604020202020204" charset="0"/>
                <a:ea typeface="Roboto Mono" panose="020B0604020202020204" charset="0"/>
              </a:rPr>
              <a:t>Es un microordenador comprimido que se utiliza para controlar las funciones del sistema integrado en robots, máquinas de oficina, vehículos de motor, electrodomésticos y otros dispositivos electrónicos</a:t>
            </a:r>
            <a:r>
              <a:rPr lang="es-BO" sz="1600" dirty="0" smtClean="0">
                <a:solidFill>
                  <a:srgbClr val="0070C0"/>
                </a:solidFill>
                <a:latin typeface="Roboto Mono" panose="020B0604020202020204" charset="0"/>
                <a:ea typeface="Roboto Mono" panose="020B0604020202020204" charset="0"/>
              </a:rPr>
              <a:t>.</a:t>
            </a:r>
          </a:p>
          <a:p>
            <a:endParaRPr lang="es-BO" sz="1600" dirty="0">
              <a:solidFill>
                <a:srgbClr val="0070C0"/>
              </a:solidFill>
              <a:latin typeface="Roboto Mono" panose="020B0604020202020204" charset="0"/>
              <a:ea typeface="Roboto Mono" panose="020B0604020202020204" charset="0"/>
            </a:endParaRPr>
          </a:p>
          <a:p>
            <a:r>
              <a:rPr lang="es-BO" sz="1600" dirty="0">
                <a:solidFill>
                  <a:srgbClr val="0070C0"/>
                </a:solidFill>
                <a:latin typeface="Roboto Mono" panose="020B0604020202020204" charset="0"/>
                <a:ea typeface="Roboto Mono" panose="020B0604020202020204" charset="0"/>
              </a:rPr>
              <a:t>Ejemplos de componentes: </a:t>
            </a:r>
          </a:p>
          <a:p>
            <a:r>
              <a:rPr lang="es-BO" sz="1600" dirty="0">
                <a:solidFill>
                  <a:srgbClr val="0070C0"/>
                </a:solidFill>
                <a:latin typeface="Roboto Mono" panose="020B0604020202020204" charset="0"/>
                <a:ea typeface="Roboto Mono" panose="020B0604020202020204" charset="0"/>
              </a:rPr>
              <a:t>•	procesador</a:t>
            </a:r>
          </a:p>
          <a:p>
            <a:r>
              <a:rPr lang="es-BO" sz="1600" dirty="0">
                <a:solidFill>
                  <a:srgbClr val="0070C0"/>
                </a:solidFill>
                <a:latin typeface="Roboto Mono" panose="020B0604020202020204" charset="0"/>
                <a:ea typeface="Roboto Mono" panose="020B0604020202020204" charset="0"/>
              </a:rPr>
              <a:t>•	periféricos</a:t>
            </a:r>
          </a:p>
          <a:p>
            <a:r>
              <a:rPr lang="es-BO" sz="1600" dirty="0">
                <a:solidFill>
                  <a:srgbClr val="0070C0"/>
                </a:solidFill>
                <a:latin typeface="Roboto Mono" panose="020B0604020202020204" charset="0"/>
                <a:ea typeface="Roboto Mono" panose="020B0604020202020204" charset="0"/>
              </a:rPr>
              <a:t>•	memoria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17" name="Rectángulo 16"/>
          <p:cNvSpPr/>
          <p:nvPr/>
        </p:nvSpPr>
        <p:spPr>
          <a:xfrm>
            <a:off x="595249" y="931766"/>
            <a:ext cx="7029044" cy="3785652"/>
          </a:xfrm>
          <a:prstGeom prst="rect">
            <a:avLst/>
          </a:prstGeom>
        </p:spPr>
        <p:txBody>
          <a:bodyPr wrap="square">
            <a:spAutoFit/>
          </a:bodyPr>
          <a:lstStyle/>
          <a:p>
            <a:r>
              <a:rPr lang="es-BO" sz="1600" dirty="0" smtClean="0">
                <a:solidFill>
                  <a:srgbClr val="0070C0"/>
                </a:solidFill>
                <a:latin typeface="Roboto Mono" panose="020B0604020202020204" charset="0"/>
                <a:ea typeface="Roboto Mono" panose="020B0604020202020204" charset="0"/>
              </a:rPr>
              <a:t>MPU</a:t>
            </a:r>
            <a:r>
              <a:rPr lang="es-BO" sz="1600" dirty="0">
                <a:solidFill>
                  <a:srgbClr val="0070C0"/>
                </a:solidFill>
                <a:latin typeface="Roboto Mono" panose="020B0604020202020204" charset="0"/>
                <a:ea typeface="Roboto Mono" panose="020B0604020202020204" charset="0"/>
              </a:rPr>
              <a:t>.- Según se fue desarrollando la tecnología los diferentes componentes se fueron fusionando dentro del mismo circuito. Así se pasó de tener un procesador formado por muchos circuitos integrados interconectados, a tener lo que denominamos microprocesador, que incorporaba todos estos elementos en un único circuito integrado. los microprocesadores no se utilizan de manera aislada. No tienen uso por sí mismos, sino que se integran dentro de otros sistemas que les dan un uso concreto, como por ejemplo los </a:t>
            </a:r>
            <a:r>
              <a:rPr lang="es-BO" sz="1600" dirty="0" smtClean="0">
                <a:solidFill>
                  <a:srgbClr val="0070C0"/>
                </a:solidFill>
                <a:latin typeface="Roboto Mono" panose="020B0604020202020204" charset="0"/>
                <a:ea typeface="Roboto Mono" panose="020B0604020202020204" charset="0"/>
              </a:rPr>
              <a:t>micro controladores.</a:t>
            </a:r>
          </a:p>
          <a:p>
            <a:endParaRPr lang="es-BO" sz="1600" dirty="0">
              <a:solidFill>
                <a:srgbClr val="0070C0"/>
              </a:solidFill>
              <a:latin typeface="Roboto Mono" panose="020B0604020202020204" charset="0"/>
              <a:ea typeface="Roboto Mono" panose="020B0604020202020204" charset="0"/>
            </a:endParaRPr>
          </a:p>
          <a:p>
            <a:r>
              <a:rPr lang="es-BO" sz="1600" dirty="0">
                <a:solidFill>
                  <a:srgbClr val="0070C0"/>
                </a:solidFill>
                <a:latin typeface="Roboto Mono" panose="020B0604020202020204" charset="0"/>
                <a:ea typeface="Roboto Mono" panose="020B0604020202020204" charset="0"/>
              </a:rPr>
              <a:t>Ejemplos de componentes:</a:t>
            </a:r>
          </a:p>
          <a:p>
            <a:r>
              <a:rPr lang="es-BO" sz="1600" dirty="0">
                <a:solidFill>
                  <a:srgbClr val="0070C0"/>
                </a:solidFill>
                <a:latin typeface="Roboto Mono" panose="020B0604020202020204" charset="0"/>
                <a:ea typeface="Roboto Mono" panose="020B0604020202020204" charset="0"/>
              </a:rPr>
              <a:t>•	Memoria caché. ...</a:t>
            </a:r>
          </a:p>
          <a:p>
            <a:r>
              <a:rPr lang="es-BO" sz="1600" dirty="0">
                <a:solidFill>
                  <a:srgbClr val="0070C0"/>
                </a:solidFill>
                <a:latin typeface="Roboto Mono" panose="020B0604020202020204" charset="0"/>
                <a:ea typeface="Roboto Mono" panose="020B0604020202020204" charset="0"/>
              </a:rPr>
              <a:t>•	Coprocesador matemático</a:t>
            </a:r>
          </a:p>
          <a:p>
            <a:endParaRPr lang="es-BO" sz="1600" dirty="0" smtClean="0">
              <a:solidFill>
                <a:srgbClr val="0070C0"/>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50270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37"/>
          <p:cNvSpPr txBox="1">
            <a:spLocks noGrp="1"/>
          </p:cNvSpPr>
          <p:nvPr>
            <p:ph type="title"/>
          </p:nvPr>
        </p:nvSpPr>
        <p:spPr>
          <a:xfrm>
            <a:off x="687764" y="1267991"/>
            <a:ext cx="2336400" cy="527700"/>
          </a:xfrm>
          <a:prstGeom prst="rect">
            <a:avLst/>
          </a:prstGeom>
        </p:spPr>
        <p:txBody>
          <a:bodyPr spcFirstLastPara="1" wrap="square" lIns="91425" tIns="91425" rIns="91425" bIns="91425" anchor="ctr" anchorCtr="0">
            <a:noAutofit/>
          </a:bodyPr>
          <a:lstStyle/>
          <a:p>
            <a:pPr lvl="0"/>
            <a:r>
              <a:rPr lang="es-BO" dirty="0" smtClean="0"/>
              <a:t>Abstracción</a:t>
            </a:r>
            <a:endParaRPr dirty="0"/>
          </a:p>
        </p:txBody>
      </p:sp>
      <p:sp>
        <p:nvSpPr>
          <p:cNvPr id="348" name="Google Shape;348;p37"/>
          <p:cNvSpPr txBox="1">
            <a:spLocks noGrp="1"/>
          </p:cNvSpPr>
          <p:nvPr>
            <p:ph type="subTitle" idx="1"/>
          </p:nvPr>
        </p:nvSpPr>
        <p:spPr>
          <a:xfrm>
            <a:off x="543733" y="1795691"/>
            <a:ext cx="2624466" cy="1215781"/>
          </a:xfrm>
          <a:prstGeom prst="rect">
            <a:avLst/>
          </a:prstGeom>
        </p:spPr>
        <p:txBody>
          <a:bodyPr spcFirstLastPara="1" wrap="square" lIns="91425" tIns="91425" rIns="91425" bIns="91425" anchor="t" anchorCtr="0">
            <a:noAutofit/>
          </a:bodyPr>
          <a:lstStyle/>
          <a:p>
            <a:pPr marL="0" lvl="0" indent="0" algn="ctr"/>
            <a:r>
              <a:rPr lang="es-BO" dirty="0" smtClean="0"/>
              <a:t>Es </a:t>
            </a:r>
            <a:r>
              <a:rPr lang="es-BO" dirty="0"/>
              <a:t>cuando separamos los datos de un objeto para luego generar un molde (una clase).</a:t>
            </a:r>
            <a:endParaRPr dirty="0"/>
          </a:p>
        </p:txBody>
      </p:sp>
      <p:sp>
        <p:nvSpPr>
          <p:cNvPr id="349" name="Google Shape;349;p37"/>
          <p:cNvSpPr txBox="1">
            <a:spLocks noGrp="1"/>
          </p:cNvSpPr>
          <p:nvPr>
            <p:ph type="title" idx="2"/>
          </p:nvPr>
        </p:nvSpPr>
        <p:spPr>
          <a:xfrm>
            <a:off x="4135448" y="1255344"/>
            <a:ext cx="2997000" cy="527700"/>
          </a:xfrm>
          <a:prstGeom prst="rect">
            <a:avLst/>
          </a:prstGeom>
        </p:spPr>
        <p:txBody>
          <a:bodyPr spcFirstLastPara="1" wrap="square" lIns="91425" tIns="91425" rIns="91425" bIns="91425" anchor="ctr" anchorCtr="0">
            <a:noAutofit/>
          </a:bodyPr>
          <a:lstStyle/>
          <a:p>
            <a:pPr lvl="0" algn="ctr"/>
            <a:r>
              <a:rPr lang="es-BO" dirty="0" smtClean="0"/>
              <a:t>Encapsulamiento</a:t>
            </a:r>
            <a:endParaRPr dirty="0"/>
          </a:p>
        </p:txBody>
      </p:sp>
      <p:sp>
        <p:nvSpPr>
          <p:cNvPr id="350" name="Google Shape;350;p37"/>
          <p:cNvSpPr txBox="1">
            <a:spLocks noGrp="1"/>
          </p:cNvSpPr>
          <p:nvPr>
            <p:ph type="subTitle" idx="3"/>
          </p:nvPr>
        </p:nvSpPr>
        <p:spPr>
          <a:xfrm>
            <a:off x="4212721" y="1741717"/>
            <a:ext cx="2842454" cy="1046100"/>
          </a:xfrm>
          <a:prstGeom prst="rect">
            <a:avLst/>
          </a:prstGeom>
        </p:spPr>
        <p:txBody>
          <a:bodyPr spcFirstLastPara="1" wrap="square" lIns="91425" tIns="91425" rIns="91425" bIns="91425" anchor="t" anchorCtr="0">
            <a:noAutofit/>
          </a:bodyPr>
          <a:lstStyle/>
          <a:p>
            <a:pPr marL="0" lvl="0" indent="0" algn="ctr"/>
            <a:r>
              <a:rPr lang="es-BO" dirty="0" smtClean="0"/>
              <a:t>Lo </a:t>
            </a:r>
            <a:r>
              <a:rPr lang="es-BO" dirty="0"/>
              <a:t>puedes utilizar cuando deseas que ciertos métodos o propiedades sean inviolables o inalterables.</a:t>
            </a:r>
            <a:endParaRPr dirty="0"/>
          </a:p>
        </p:txBody>
      </p:sp>
      <p:sp>
        <p:nvSpPr>
          <p:cNvPr id="351" name="Google Shape;351;p37"/>
          <p:cNvSpPr txBox="1">
            <a:spLocks noGrp="1"/>
          </p:cNvSpPr>
          <p:nvPr>
            <p:ph type="title" idx="4"/>
          </p:nvPr>
        </p:nvSpPr>
        <p:spPr>
          <a:xfrm>
            <a:off x="687764" y="2931691"/>
            <a:ext cx="2336400" cy="527700"/>
          </a:xfrm>
          <a:prstGeom prst="rect">
            <a:avLst/>
          </a:prstGeom>
        </p:spPr>
        <p:txBody>
          <a:bodyPr spcFirstLastPara="1" wrap="square" lIns="91425" tIns="91425" rIns="91425" bIns="91425" anchor="ctr" anchorCtr="0">
            <a:noAutofit/>
          </a:bodyPr>
          <a:lstStyle/>
          <a:p>
            <a:pPr lvl="0" algn="ctr"/>
            <a:r>
              <a:rPr lang="es-BO" dirty="0" smtClean="0"/>
              <a:t>Herencia</a:t>
            </a:r>
            <a:endParaRPr dirty="0"/>
          </a:p>
        </p:txBody>
      </p:sp>
      <p:sp>
        <p:nvSpPr>
          <p:cNvPr id="352" name="Google Shape;352;p37"/>
          <p:cNvSpPr txBox="1">
            <a:spLocks noGrp="1"/>
          </p:cNvSpPr>
          <p:nvPr>
            <p:ph type="subTitle" idx="5"/>
          </p:nvPr>
        </p:nvSpPr>
        <p:spPr>
          <a:xfrm>
            <a:off x="543730" y="3433992"/>
            <a:ext cx="2624469" cy="1412761"/>
          </a:xfrm>
          <a:prstGeom prst="rect">
            <a:avLst/>
          </a:prstGeom>
        </p:spPr>
        <p:txBody>
          <a:bodyPr spcFirstLastPara="1" wrap="square" lIns="91425" tIns="91425" rIns="91425" bIns="91425" anchor="t" anchorCtr="0">
            <a:noAutofit/>
          </a:bodyPr>
          <a:lstStyle/>
          <a:p>
            <a:pPr marL="0" lvl="0" indent="0" algn="ctr"/>
            <a:r>
              <a:rPr lang="es-BO" dirty="0" smtClean="0"/>
              <a:t>Nos </a:t>
            </a:r>
            <a:r>
              <a:rPr lang="es-BO" dirty="0"/>
              <a:t>permite crear nuevas clases a partir de otras. </a:t>
            </a:r>
            <a:r>
              <a:rPr lang="es-BO" dirty="0" smtClean="0"/>
              <a:t>Esto </a:t>
            </a:r>
            <a:r>
              <a:rPr lang="es-BO" dirty="0"/>
              <a:t>nos da una jerarquía de padre e hijo.</a:t>
            </a:r>
            <a:endParaRPr dirty="0"/>
          </a:p>
        </p:txBody>
      </p:sp>
      <p:grpSp>
        <p:nvGrpSpPr>
          <p:cNvPr id="353" name="Google Shape;353;p37"/>
          <p:cNvGrpSpPr/>
          <p:nvPr/>
        </p:nvGrpSpPr>
        <p:grpSpPr>
          <a:xfrm>
            <a:off x="8524885" y="339516"/>
            <a:ext cx="455472" cy="423073"/>
            <a:chOff x="7232746" y="3012893"/>
            <a:chExt cx="376641" cy="349850"/>
          </a:xfrm>
        </p:grpSpPr>
        <p:sp>
          <p:nvSpPr>
            <p:cNvPr id="354" name="Google Shape;354;p37"/>
            <p:cNvSpPr/>
            <p:nvPr/>
          </p:nvSpPr>
          <p:spPr>
            <a:xfrm>
              <a:off x="7232746" y="3101603"/>
              <a:ext cx="376641" cy="261139"/>
            </a:xfrm>
            <a:custGeom>
              <a:avLst/>
              <a:gdLst/>
              <a:ahLst/>
              <a:cxnLst/>
              <a:rect l="l" t="t" r="r" b="b"/>
              <a:pathLst>
                <a:path w="13960" h="9679" extrusionOk="0">
                  <a:moveTo>
                    <a:pt x="10826" y="2482"/>
                  </a:moveTo>
                  <a:lnTo>
                    <a:pt x="10826" y="3102"/>
                  </a:lnTo>
                  <a:lnTo>
                    <a:pt x="10423" y="3319"/>
                  </a:lnTo>
                  <a:lnTo>
                    <a:pt x="10051" y="3102"/>
                  </a:lnTo>
                  <a:lnTo>
                    <a:pt x="10051" y="2482"/>
                  </a:lnTo>
                  <a:close/>
                  <a:moveTo>
                    <a:pt x="5026" y="4436"/>
                  </a:moveTo>
                  <a:lnTo>
                    <a:pt x="5026" y="7103"/>
                  </a:lnTo>
                  <a:lnTo>
                    <a:pt x="807" y="7103"/>
                  </a:lnTo>
                  <a:lnTo>
                    <a:pt x="807" y="4436"/>
                  </a:lnTo>
                  <a:close/>
                  <a:moveTo>
                    <a:pt x="11105" y="6421"/>
                  </a:moveTo>
                  <a:lnTo>
                    <a:pt x="11105" y="7134"/>
                  </a:lnTo>
                  <a:lnTo>
                    <a:pt x="9771" y="7134"/>
                  </a:lnTo>
                  <a:lnTo>
                    <a:pt x="9771" y="6421"/>
                  </a:lnTo>
                  <a:close/>
                  <a:moveTo>
                    <a:pt x="13122" y="2482"/>
                  </a:moveTo>
                  <a:lnTo>
                    <a:pt x="13122" y="7134"/>
                  </a:lnTo>
                  <a:lnTo>
                    <a:pt x="11912" y="7134"/>
                  </a:lnTo>
                  <a:lnTo>
                    <a:pt x="11912" y="5584"/>
                  </a:lnTo>
                  <a:lnTo>
                    <a:pt x="8965" y="5584"/>
                  </a:lnTo>
                  <a:lnTo>
                    <a:pt x="8965" y="7134"/>
                  </a:lnTo>
                  <a:lnTo>
                    <a:pt x="7755" y="7134"/>
                  </a:lnTo>
                  <a:lnTo>
                    <a:pt x="7755" y="2482"/>
                  </a:lnTo>
                  <a:lnTo>
                    <a:pt x="9244" y="2482"/>
                  </a:lnTo>
                  <a:lnTo>
                    <a:pt x="9244" y="3567"/>
                  </a:lnTo>
                  <a:lnTo>
                    <a:pt x="10423" y="4219"/>
                  </a:lnTo>
                  <a:lnTo>
                    <a:pt x="11633" y="3567"/>
                  </a:lnTo>
                  <a:lnTo>
                    <a:pt x="11633" y="2482"/>
                  </a:lnTo>
                  <a:close/>
                  <a:moveTo>
                    <a:pt x="13122" y="7972"/>
                  </a:moveTo>
                  <a:lnTo>
                    <a:pt x="13122" y="8872"/>
                  </a:lnTo>
                  <a:lnTo>
                    <a:pt x="7724" y="8872"/>
                  </a:lnTo>
                  <a:lnTo>
                    <a:pt x="7724" y="7972"/>
                  </a:lnTo>
                  <a:close/>
                  <a:moveTo>
                    <a:pt x="2513" y="0"/>
                  </a:moveTo>
                  <a:lnTo>
                    <a:pt x="2513" y="3629"/>
                  </a:lnTo>
                  <a:lnTo>
                    <a:pt x="0" y="3629"/>
                  </a:lnTo>
                  <a:lnTo>
                    <a:pt x="0" y="7941"/>
                  </a:lnTo>
                  <a:lnTo>
                    <a:pt x="2513" y="7941"/>
                  </a:lnTo>
                  <a:lnTo>
                    <a:pt x="2513" y="8841"/>
                  </a:lnTo>
                  <a:lnTo>
                    <a:pt x="1024" y="8841"/>
                  </a:lnTo>
                  <a:lnTo>
                    <a:pt x="1024" y="9678"/>
                  </a:lnTo>
                  <a:lnTo>
                    <a:pt x="4839" y="9678"/>
                  </a:lnTo>
                  <a:lnTo>
                    <a:pt x="4839" y="8841"/>
                  </a:lnTo>
                  <a:lnTo>
                    <a:pt x="3350" y="8841"/>
                  </a:lnTo>
                  <a:lnTo>
                    <a:pt x="3350" y="7941"/>
                  </a:lnTo>
                  <a:lnTo>
                    <a:pt x="5863" y="7941"/>
                  </a:lnTo>
                  <a:lnTo>
                    <a:pt x="5863" y="3629"/>
                  </a:lnTo>
                  <a:lnTo>
                    <a:pt x="3350" y="3629"/>
                  </a:lnTo>
                  <a:lnTo>
                    <a:pt x="3350" y="838"/>
                  </a:lnTo>
                  <a:lnTo>
                    <a:pt x="10020" y="838"/>
                  </a:lnTo>
                  <a:lnTo>
                    <a:pt x="10020" y="1675"/>
                  </a:lnTo>
                  <a:lnTo>
                    <a:pt x="6918" y="1675"/>
                  </a:lnTo>
                  <a:lnTo>
                    <a:pt x="6918" y="9678"/>
                  </a:lnTo>
                  <a:lnTo>
                    <a:pt x="13959" y="9678"/>
                  </a:lnTo>
                  <a:lnTo>
                    <a:pt x="13959" y="1675"/>
                  </a:lnTo>
                  <a:lnTo>
                    <a:pt x="10857" y="1675"/>
                  </a:lnTo>
                  <a:lnTo>
                    <a:pt x="10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372502" y="3012893"/>
              <a:ext cx="97937" cy="72819"/>
            </a:xfrm>
            <a:custGeom>
              <a:avLst/>
              <a:gdLst/>
              <a:ahLst/>
              <a:cxnLst/>
              <a:rect l="l" t="t" r="r" b="b"/>
              <a:pathLst>
                <a:path w="3630" h="2699" extrusionOk="0">
                  <a:moveTo>
                    <a:pt x="2234" y="0"/>
                  </a:moveTo>
                  <a:lnTo>
                    <a:pt x="1676" y="589"/>
                  </a:lnTo>
                  <a:lnTo>
                    <a:pt x="2048" y="962"/>
                  </a:lnTo>
                  <a:lnTo>
                    <a:pt x="1" y="962"/>
                  </a:lnTo>
                  <a:lnTo>
                    <a:pt x="1" y="1799"/>
                  </a:lnTo>
                  <a:lnTo>
                    <a:pt x="2079" y="1799"/>
                  </a:lnTo>
                  <a:lnTo>
                    <a:pt x="1707" y="2140"/>
                  </a:lnTo>
                  <a:lnTo>
                    <a:pt x="2265" y="2699"/>
                  </a:lnTo>
                  <a:lnTo>
                    <a:pt x="3630" y="1365"/>
                  </a:lnTo>
                  <a:lnTo>
                    <a:pt x="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02;p33"/>
          <p:cNvSpPr txBox="1">
            <a:spLocks/>
          </p:cNvSpPr>
          <p:nvPr/>
        </p:nvSpPr>
        <p:spPr>
          <a:xfrm>
            <a:off x="543734" y="709831"/>
            <a:ext cx="6903951" cy="467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¿Cuáles son los pilares de POO?</a:t>
            </a:r>
          </a:p>
        </p:txBody>
      </p:sp>
      <p:sp>
        <p:nvSpPr>
          <p:cNvPr id="23" name="Google Shape;349;p37"/>
          <p:cNvSpPr txBox="1">
            <a:spLocks noGrp="1"/>
          </p:cNvSpPr>
          <p:nvPr>
            <p:ph type="title" idx="2"/>
          </p:nvPr>
        </p:nvSpPr>
        <p:spPr>
          <a:xfrm>
            <a:off x="4465748" y="3011472"/>
            <a:ext cx="2336400" cy="527700"/>
          </a:xfrm>
          <a:prstGeom prst="rect">
            <a:avLst/>
          </a:prstGeom>
        </p:spPr>
        <p:txBody>
          <a:bodyPr spcFirstLastPara="1" wrap="square" lIns="91425" tIns="91425" rIns="91425" bIns="91425" anchor="ctr" anchorCtr="0">
            <a:noAutofit/>
          </a:bodyPr>
          <a:lstStyle/>
          <a:p>
            <a:pPr lvl="0" algn="ctr"/>
            <a:r>
              <a:rPr lang="es-BO" dirty="0" smtClean="0"/>
              <a:t>Polimorfismo </a:t>
            </a:r>
            <a:endParaRPr dirty="0"/>
          </a:p>
        </p:txBody>
      </p:sp>
      <p:sp>
        <p:nvSpPr>
          <p:cNvPr id="24" name="Google Shape;350;p37"/>
          <p:cNvSpPr txBox="1">
            <a:spLocks/>
          </p:cNvSpPr>
          <p:nvPr/>
        </p:nvSpPr>
        <p:spPr>
          <a:xfrm>
            <a:off x="3995709" y="3459391"/>
            <a:ext cx="3643091" cy="104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1pPr>
            <a:lvl2pPr marL="914400" marR="0" lvl="1"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2pPr>
            <a:lvl3pPr marL="1371600" marR="0" lvl="2"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3pPr>
            <a:lvl4pPr marL="1828800" marR="0" lvl="3"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4pPr>
            <a:lvl5pPr marL="2286000" marR="0" lvl="4"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5pPr>
            <a:lvl6pPr marL="2743200" marR="0" lvl="5"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6pPr>
            <a:lvl7pPr marL="3200400" marR="0" lvl="6"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7pPr>
            <a:lvl8pPr marL="3657600" marR="0" lvl="7"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8pPr>
            <a:lvl9pPr marL="4114800" marR="0" lvl="8" indent="-317500" algn="ctr" rtl="0">
              <a:lnSpc>
                <a:spcPct val="100000"/>
              </a:lnSpc>
              <a:spcBef>
                <a:spcPts val="0"/>
              </a:spcBef>
              <a:spcAft>
                <a:spcPts val="0"/>
              </a:spcAft>
              <a:buClr>
                <a:schemeClr val="dk1"/>
              </a:buClr>
              <a:buSzPts val="1400"/>
              <a:buFont typeface="Roboto Mono"/>
              <a:buNone/>
              <a:defRPr sz="1400" b="0" i="0" u="none" strike="noStrike" cap="none">
                <a:solidFill>
                  <a:schemeClr val="dk1"/>
                </a:solidFill>
                <a:latin typeface="Roboto Mono"/>
                <a:ea typeface="Roboto Mono"/>
                <a:cs typeface="Roboto Mono"/>
                <a:sym typeface="Roboto Mono"/>
              </a:defRPr>
            </a:lvl9pPr>
          </a:lstStyle>
          <a:p>
            <a:pPr marL="0" indent="0" algn="ctr"/>
            <a:r>
              <a:rPr lang="es-BO" dirty="0" smtClean="0"/>
              <a:t>Proviene </a:t>
            </a:r>
            <a:r>
              <a:rPr lang="es-BO" dirty="0"/>
              <a:t>de Poli = muchas, </a:t>
            </a:r>
            <a:r>
              <a:rPr lang="es-BO" dirty="0" err="1"/>
              <a:t>morfismo</a:t>
            </a:r>
            <a:r>
              <a:rPr lang="es-BO" dirty="0"/>
              <a:t> = formas. Se utiliza para crear métodos con el mismo nombre pero con diferente comportamiento.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3"/>
          <p:cNvSpPr txBox="1">
            <a:spLocks noGrp="1"/>
          </p:cNvSpPr>
          <p:nvPr>
            <p:ph type="body" idx="1"/>
          </p:nvPr>
        </p:nvSpPr>
        <p:spPr>
          <a:xfrm>
            <a:off x="488180" y="1455312"/>
            <a:ext cx="7483842" cy="3688188"/>
          </a:xfrm>
          <a:prstGeom prst="rect">
            <a:avLst/>
          </a:prstGeom>
        </p:spPr>
        <p:txBody>
          <a:bodyPr spcFirstLastPara="1" wrap="square" lIns="91425" tIns="91425" rIns="91425" bIns="91425" anchor="t" anchorCtr="0">
            <a:noAutofit/>
          </a:bodyPr>
          <a:lstStyle/>
          <a:p>
            <a:pPr algn="just"/>
            <a:r>
              <a:rPr lang="es-BO" sz="1400" dirty="0" smtClean="0">
                <a:solidFill>
                  <a:schemeClr val="tx1"/>
                </a:solidFill>
              </a:rPr>
              <a:t>Clases</a:t>
            </a:r>
            <a:r>
              <a:rPr lang="es-BO" sz="1400" dirty="0">
                <a:solidFill>
                  <a:schemeClr val="tx1"/>
                </a:solidFill>
              </a:rPr>
              <a:t>: Las clases pueden ser definidas como un molde que contendrá todas las características y acciones con las cuales podemos construir N cantidad de objetos</a:t>
            </a:r>
            <a:r>
              <a:rPr lang="es-BO" sz="1400" dirty="0" smtClean="0">
                <a:solidFill>
                  <a:schemeClr val="tx1"/>
                </a:solidFill>
              </a:rPr>
              <a:t>.</a:t>
            </a:r>
          </a:p>
          <a:p>
            <a:pPr algn="just"/>
            <a:endParaRPr lang="es-BO" sz="1400" dirty="0">
              <a:solidFill>
                <a:schemeClr val="tx1"/>
              </a:solidFill>
            </a:endParaRPr>
          </a:p>
          <a:p>
            <a:pPr algn="just"/>
            <a:r>
              <a:rPr lang="es-BO" sz="1400" dirty="0">
                <a:solidFill>
                  <a:schemeClr val="tx1"/>
                </a:solidFill>
              </a:rPr>
              <a:t>Propiedades: Las propiedades son las características de una clase, tomando como ejemplo la clase humanos, las propiedades podrían ser: nombre, el género, la altura, color de cabello, color de piel, etc</a:t>
            </a:r>
            <a:r>
              <a:rPr lang="es-BO" sz="1400" dirty="0" smtClean="0">
                <a:solidFill>
                  <a:schemeClr val="tx1"/>
                </a:solidFill>
              </a:rPr>
              <a:t>.</a:t>
            </a:r>
          </a:p>
          <a:p>
            <a:pPr algn="just"/>
            <a:endParaRPr lang="es-BO" sz="1400" dirty="0">
              <a:solidFill>
                <a:schemeClr val="tx1"/>
              </a:solidFill>
            </a:endParaRPr>
          </a:p>
          <a:p>
            <a:pPr algn="just"/>
            <a:r>
              <a:rPr lang="es-BO" sz="1400" dirty="0">
                <a:solidFill>
                  <a:schemeClr val="tx1"/>
                </a:solidFill>
              </a:rPr>
              <a:t>Métodos: Los métodos son las acciones que una clase puede realizar, siguiendo el mismo ejemplo anterior, estas podrían ser: caminar, comer, dormir, soñar, respirar, nadar, etc</a:t>
            </a:r>
            <a:r>
              <a:rPr lang="es-BO" sz="1400" dirty="0" smtClean="0">
                <a:solidFill>
                  <a:schemeClr val="tx1"/>
                </a:solidFill>
              </a:rPr>
              <a:t>.</a:t>
            </a:r>
          </a:p>
          <a:p>
            <a:pPr algn="just"/>
            <a:endParaRPr lang="es-BO" sz="1400" dirty="0">
              <a:solidFill>
                <a:schemeClr val="tx1"/>
              </a:solidFill>
            </a:endParaRPr>
          </a:p>
          <a:p>
            <a:pPr algn="just"/>
            <a:r>
              <a:rPr lang="es-BO" sz="1400" dirty="0">
                <a:solidFill>
                  <a:schemeClr val="tx1"/>
                </a:solidFill>
              </a:rPr>
              <a:t>Objetos: Son aquellos que tienen propiedades y comportamientos, estos pueden ser físicos o conceptuales.</a:t>
            </a:r>
          </a:p>
          <a:p>
            <a:pPr marL="152400" indent="0" algn="just">
              <a:buNone/>
            </a:pPr>
            <a:endParaRPr sz="1600" dirty="0">
              <a:solidFill>
                <a:srgbClr val="0070C0"/>
              </a:solidFill>
            </a:endParaRPr>
          </a:p>
        </p:txBody>
      </p:sp>
      <p:sp>
        <p:nvSpPr>
          <p:cNvPr id="4" name="Google Shape;302;p33"/>
          <p:cNvSpPr txBox="1">
            <a:spLocks/>
          </p:cNvSpPr>
          <p:nvPr/>
        </p:nvSpPr>
        <p:spPr>
          <a:xfrm>
            <a:off x="720000" y="540914"/>
            <a:ext cx="6801262" cy="759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¿Mencione los componentes en lo que se basa POO?. Y explicar cada una de</a:t>
            </a:r>
          </a:p>
          <a:p>
            <a:r>
              <a:rPr lang="es-BO" sz="1800" b="0" dirty="0"/>
              <a:t>ellas.</a:t>
            </a:r>
            <a:endParaRPr lang="es-BO" sz="1800" dirty="0"/>
          </a:p>
        </p:txBody>
      </p:sp>
    </p:spTree>
    <p:extLst>
      <p:ext uri="{BB962C8B-B14F-4D97-AF65-F5344CB8AC3E}">
        <p14:creationId xmlns:p14="http://schemas.microsoft.com/office/powerpoint/2010/main" val="2474131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37"/>
          <p:cNvSpPr txBox="1">
            <a:spLocks noGrp="1"/>
          </p:cNvSpPr>
          <p:nvPr>
            <p:ph type="title"/>
          </p:nvPr>
        </p:nvSpPr>
        <p:spPr>
          <a:xfrm>
            <a:off x="649128" y="897601"/>
            <a:ext cx="2995594" cy="527700"/>
          </a:xfrm>
          <a:prstGeom prst="rect">
            <a:avLst/>
          </a:prstGeom>
        </p:spPr>
        <p:txBody>
          <a:bodyPr spcFirstLastPara="1" wrap="square" lIns="91425" tIns="91425" rIns="91425" bIns="91425" anchor="ctr" anchorCtr="0">
            <a:noAutofit/>
          </a:bodyPr>
          <a:lstStyle/>
          <a:p>
            <a:pPr lvl="0"/>
            <a:r>
              <a:rPr lang="es-BO" dirty="0" smtClean="0"/>
              <a:t>Multiplataforma</a:t>
            </a:r>
            <a:endParaRPr dirty="0"/>
          </a:p>
        </p:txBody>
      </p:sp>
      <p:sp>
        <p:nvSpPr>
          <p:cNvPr id="348" name="Google Shape;348;p37"/>
          <p:cNvSpPr txBox="1">
            <a:spLocks noGrp="1"/>
          </p:cNvSpPr>
          <p:nvPr>
            <p:ph type="subTitle" idx="1"/>
          </p:nvPr>
        </p:nvSpPr>
        <p:spPr>
          <a:xfrm>
            <a:off x="4350755" y="1629523"/>
            <a:ext cx="3252053" cy="1215781"/>
          </a:xfrm>
          <a:prstGeom prst="rect">
            <a:avLst/>
          </a:prstGeom>
        </p:spPr>
        <p:txBody>
          <a:bodyPr spcFirstLastPara="1" wrap="square" lIns="91425" tIns="91425" rIns="91425" bIns="91425" anchor="t" anchorCtr="0">
            <a:noAutofit/>
          </a:bodyPr>
          <a:lstStyle/>
          <a:p>
            <a:pPr marL="0" lvl="0" indent="0" algn="just"/>
            <a:r>
              <a:rPr lang="es-BO" dirty="0"/>
              <a:t>Es el lenguaje que permite a los programadores utilizar el mejor paradigma para cada trabajo, admitiendo que ninguno resuelve todos los problemas de la forma más fácil y eficiente posible.</a:t>
            </a:r>
          </a:p>
          <a:p>
            <a:pPr marL="0" lvl="0" indent="0" algn="just"/>
            <a:r>
              <a:rPr lang="es-BO" dirty="0"/>
              <a:t>Por ejemplo, lenguajes de programación como C++, </a:t>
            </a:r>
            <a:r>
              <a:rPr lang="es-BO" dirty="0" err="1"/>
              <a:t>Genie</a:t>
            </a:r>
            <a:r>
              <a:rPr lang="es-BO" dirty="0"/>
              <a:t>, Delphi, Visual Basic o PHP, combinan el Paradigma imperativo con la orientación a objetos.</a:t>
            </a:r>
          </a:p>
        </p:txBody>
      </p:sp>
      <p:sp>
        <p:nvSpPr>
          <p:cNvPr id="349" name="Google Shape;349;p37"/>
          <p:cNvSpPr txBox="1">
            <a:spLocks noGrp="1"/>
          </p:cNvSpPr>
          <p:nvPr>
            <p:ph type="title" idx="2"/>
          </p:nvPr>
        </p:nvSpPr>
        <p:spPr>
          <a:xfrm>
            <a:off x="4350755" y="897601"/>
            <a:ext cx="2997000" cy="527700"/>
          </a:xfrm>
          <a:prstGeom prst="rect">
            <a:avLst/>
          </a:prstGeom>
        </p:spPr>
        <p:txBody>
          <a:bodyPr spcFirstLastPara="1" wrap="square" lIns="91425" tIns="91425" rIns="91425" bIns="91425" anchor="ctr" anchorCtr="0">
            <a:noAutofit/>
          </a:bodyPr>
          <a:lstStyle/>
          <a:p>
            <a:pPr lvl="0" algn="ctr"/>
            <a:r>
              <a:rPr lang="es-BO" dirty="0" smtClean="0"/>
              <a:t>Multiparadigma</a:t>
            </a:r>
            <a:endParaRPr dirty="0"/>
          </a:p>
        </p:txBody>
      </p:sp>
      <p:sp>
        <p:nvSpPr>
          <p:cNvPr id="350" name="Google Shape;350;p37"/>
          <p:cNvSpPr txBox="1">
            <a:spLocks noGrp="1"/>
          </p:cNvSpPr>
          <p:nvPr>
            <p:ph type="subTitle" idx="3"/>
          </p:nvPr>
        </p:nvSpPr>
        <p:spPr>
          <a:xfrm>
            <a:off x="443804" y="1425301"/>
            <a:ext cx="3644722" cy="3601714"/>
          </a:xfrm>
          <a:prstGeom prst="rect">
            <a:avLst/>
          </a:prstGeom>
        </p:spPr>
        <p:txBody>
          <a:bodyPr spcFirstLastPara="1" wrap="square" lIns="91425" tIns="91425" rIns="91425" bIns="91425" anchor="t" anchorCtr="0">
            <a:noAutofit/>
          </a:bodyPr>
          <a:lstStyle/>
          <a:p>
            <a:pPr marL="0" lvl="0" indent="0" algn="just"/>
            <a:endParaRPr lang="es-BO" dirty="0"/>
          </a:p>
          <a:p>
            <a:pPr marL="0" lvl="0" indent="0" algn="just"/>
            <a:r>
              <a:rPr lang="es-BO" dirty="0"/>
              <a:t>S</a:t>
            </a:r>
            <a:r>
              <a:rPr lang="es-BO" dirty="0" smtClean="0"/>
              <a:t>e </a:t>
            </a:r>
            <a:r>
              <a:rPr lang="es-BO" dirty="0"/>
              <a:t>puede dividir en dos tipos; uno requiere compilación o compilación individual para cada plataforma que admite, y el otro se puede ejecutar directamente en cualquier plataforma sin preparación especial, por ejemplo, software escrito en un lenguaje interpretado o </a:t>
            </a:r>
            <a:r>
              <a:rPr lang="es-BO" dirty="0" err="1"/>
              <a:t>bytecode</a:t>
            </a:r>
            <a:r>
              <a:rPr lang="es-BO" dirty="0"/>
              <a:t> portátil </a:t>
            </a:r>
            <a:r>
              <a:rPr lang="es-BO" dirty="0" err="1"/>
              <a:t>precompilado</a:t>
            </a:r>
            <a:r>
              <a:rPr lang="es-BO" dirty="0"/>
              <a:t> para el cual los intérpretes o el tiempo de ejecución los paquetes son componentes comunes o estándar de todas las plataformas.</a:t>
            </a:r>
          </a:p>
        </p:txBody>
      </p:sp>
      <p:grpSp>
        <p:nvGrpSpPr>
          <p:cNvPr id="353" name="Google Shape;353;p37"/>
          <p:cNvGrpSpPr/>
          <p:nvPr/>
        </p:nvGrpSpPr>
        <p:grpSpPr>
          <a:xfrm>
            <a:off x="8524885" y="339516"/>
            <a:ext cx="455472" cy="423073"/>
            <a:chOff x="7232746" y="3012893"/>
            <a:chExt cx="376641" cy="349850"/>
          </a:xfrm>
        </p:grpSpPr>
        <p:sp>
          <p:nvSpPr>
            <p:cNvPr id="354" name="Google Shape;354;p37"/>
            <p:cNvSpPr/>
            <p:nvPr/>
          </p:nvSpPr>
          <p:spPr>
            <a:xfrm>
              <a:off x="7232746" y="3101603"/>
              <a:ext cx="376641" cy="261139"/>
            </a:xfrm>
            <a:custGeom>
              <a:avLst/>
              <a:gdLst/>
              <a:ahLst/>
              <a:cxnLst/>
              <a:rect l="l" t="t" r="r" b="b"/>
              <a:pathLst>
                <a:path w="13960" h="9679" extrusionOk="0">
                  <a:moveTo>
                    <a:pt x="10826" y="2482"/>
                  </a:moveTo>
                  <a:lnTo>
                    <a:pt x="10826" y="3102"/>
                  </a:lnTo>
                  <a:lnTo>
                    <a:pt x="10423" y="3319"/>
                  </a:lnTo>
                  <a:lnTo>
                    <a:pt x="10051" y="3102"/>
                  </a:lnTo>
                  <a:lnTo>
                    <a:pt x="10051" y="2482"/>
                  </a:lnTo>
                  <a:close/>
                  <a:moveTo>
                    <a:pt x="5026" y="4436"/>
                  </a:moveTo>
                  <a:lnTo>
                    <a:pt x="5026" y="7103"/>
                  </a:lnTo>
                  <a:lnTo>
                    <a:pt x="807" y="7103"/>
                  </a:lnTo>
                  <a:lnTo>
                    <a:pt x="807" y="4436"/>
                  </a:lnTo>
                  <a:close/>
                  <a:moveTo>
                    <a:pt x="11105" y="6421"/>
                  </a:moveTo>
                  <a:lnTo>
                    <a:pt x="11105" y="7134"/>
                  </a:lnTo>
                  <a:lnTo>
                    <a:pt x="9771" y="7134"/>
                  </a:lnTo>
                  <a:lnTo>
                    <a:pt x="9771" y="6421"/>
                  </a:lnTo>
                  <a:close/>
                  <a:moveTo>
                    <a:pt x="13122" y="2482"/>
                  </a:moveTo>
                  <a:lnTo>
                    <a:pt x="13122" y="7134"/>
                  </a:lnTo>
                  <a:lnTo>
                    <a:pt x="11912" y="7134"/>
                  </a:lnTo>
                  <a:lnTo>
                    <a:pt x="11912" y="5584"/>
                  </a:lnTo>
                  <a:lnTo>
                    <a:pt x="8965" y="5584"/>
                  </a:lnTo>
                  <a:lnTo>
                    <a:pt x="8965" y="7134"/>
                  </a:lnTo>
                  <a:lnTo>
                    <a:pt x="7755" y="7134"/>
                  </a:lnTo>
                  <a:lnTo>
                    <a:pt x="7755" y="2482"/>
                  </a:lnTo>
                  <a:lnTo>
                    <a:pt x="9244" y="2482"/>
                  </a:lnTo>
                  <a:lnTo>
                    <a:pt x="9244" y="3567"/>
                  </a:lnTo>
                  <a:lnTo>
                    <a:pt x="10423" y="4219"/>
                  </a:lnTo>
                  <a:lnTo>
                    <a:pt x="11633" y="3567"/>
                  </a:lnTo>
                  <a:lnTo>
                    <a:pt x="11633" y="2482"/>
                  </a:lnTo>
                  <a:close/>
                  <a:moveTo>
                    <a:pt x="13122" y="7972"/>
                  </a:moveTo>
                  <a:lnTo>
                    <a:pt x="13122" y="8872"/>
                  </a:lnTo>
                  <a:lnTo>
                    <a:pt x="7724" y="8872"/>
                  </a:lnTo>
                  <a:lnTo>
                    <a:pt x="7724" y="7972"/>
                  </a:lnTo>
                  <a:close/>
                  <a:moveTo>
                    <a:pt x="2513" y="0"/>
                  </a:moveTo>
                  <a:lnTo>
                    <a:pt x="2513" y="3629"/>
                  </a:lnTo>
                  <a:lnTo>
                    <a:pt x="0" y="3629"/>
                  </a:lnTo>
                  <a:lnTo>
                    <a:pt x="0" y="7941"/>
                  </a:lnTo>
                  <a:lnTo>
                    <a:pt x="2513" y="7941"/>
                  </a:lnTo>
                  <a:lnTo>
                    <a:pt x="2513" y="8841"/>
                  </a:lnTo>
                  <a:lnTo>
                    <a:pt x="1024" y="8841"/>
                  </a:lnTo>
                  <a:lnTo>
                    <a:pt x="1024" y="9678"/>
                  </a:lnTo>
                  <a:lnTo>
                    <a:pt x="4839" y="9678"/>
                  </a:lnTo>
                  <a:lnTo>
                    <a:pt x="4839" y="8841"/>
                  </a:lnTo>
                  <a:lnTo>
                    <a:pt x="3350" y="8841"/>
                  </a:lnTo>
                  <a:lnTo>
                    <a:pt x="3350" y="7941"/>
                  </a:lnTo>
                  <a:lnTo>
                    <a:pt x="5863" y="7941"/>
                  </a:lnTo>
                  <a:lnTo>
                    <a:pt x="5863" y="3629"/>
                  </a:lnTo>
                  <a:lnTo>
                    <a:pt x="3350" y="3629"/>
                  </a:lnTo>
                  <a:lnTo>
                    <a:pt x="3350" y="838"/>
                  </a:lnTo>
                  <a:lnTo>
                    <a:pt x="10020" y="838"/>
                  </a:lnTo>
                  <a:lnTo>
                    <a:pt x="10020" y="1675"/>
                  </a:lnTo>
                  <a:lnTo>
                    <a:pt x="6918" y="1675"/>
                  </a:lnTo>
                  <a:lnTo>
                    <a:pt x="6918" y="9678"/>
                  </a:lnTo>
                  <a:lnTo>
                    <a:pt x="13959" y="9678"/>
                  </a:lnTo>
                  <a:lnTo>
                    <a:pt x="13959" y="1675"/>
                  </a:lnTo>
                  <a:lnTo>
                    <a:pt x="10857" y="1675"/>
                  </a:lnTo>
                  <a:lnTo>
                    <a:pt x="10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7372502" y="3012893"/>
              <a:ext cx="97937" cy="72819"/>
            </a:xfrm>
            <a:custGeom>
              <a:avLst/>
              <a:gdLst/>
              <a:ahLst/>
              <a:cxnLst/>
              <a:rect l="l" t="t" r="r" b="b"/>
              <a:pathLst>
                <a:path w="3630" h="2699" extrusionOk="0">
                  <a:moveTo>
                    <a:pt x="2234" y="0"/>
                  </a:moveTo>
                  <a:lnTo>
                    <a:pt x="1676" y="589"/>
                  </a:lnTo>
                  <a:lnTo>
                    <a:pt x="2048" y="962"/>
                  </a:lnTo>
                  <a:lnTo>
                    <a:pt x="1" y="962"/>
                  </a:lnTo>
                  <a:lnTo>
                    <a:pt x="1" y="1799"/>
                  </a:lnTo>
                  <a:lnTo>
                    <a:pt x="2079" y="1799"/>
                  </a:lnTo>
                  <a:lnTo>
                    <a:pt x="1707" y="2140"/>
                  </a:lnTo>
                  <a:lnTo>
                    <a:pt x="2265" y="2699"/>
                  </a:lnTo>
                  <a:lnTo>
                    <a:pt x="3630" y="1365"/>
                  </a:lnTo>
                  <a:lnTo>
                    <a:pt x="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02;p33"/>
          <p:cNvSpPr txBox="1">
            <a:spLocks/>
          </p:cNvSpPr>
          <p:nvPr/>
        </p:nvSpPr>
        <p:spPr>
          <a:xfrm>
            <a:off x="443804" y="324766"/>
            <a:ext cx="6903951" cy="467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1pPr>
            <a:lvl2pPr marR="0" lvl="1"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2pPr>
            <a:lvl3pPr marR="0" lvl="2"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3pPr>
            <a:lvl4pPr marR="0" lvl="3"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4pPr>
            <a:lvl5pPr marR="0" lvl="4"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5pPr>
            <a:lvl6pPr marR="0" lvl="5"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6pPr>
            <a:lvl7pPr marR="0" lvl="6"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7pPr>
            <a:lvl8pPr marR="0" lvl="7"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8pPr>
            <a:lvl9pPr marR="0" lvl="8" algn="l" rtl="0">
              <a:lnSpc>
                <a:spcPct val="100000"/>
              </a:lnSpc>
              <a:spcBef>
                <a:spcPts val="0"/>
              </a:spcBef>
              <a:spcAft>
                <a:spcPts val="0"/>
              </a:spcAft>
              <a:buClr>
                <a:schemeClr val="dk1"/>
              </a:buClr>
              <a:buSzPts val="3000"/>
              <a:buFont typeface="Lexend Exa"/>
              <a:buNone/>
              <a:defRPr sz="3000" b="1" i="0" u="none" strike="noStrike" cap="none">
                <a:solidFill>
                  <a:schemeClr val="dk1"/>
                </a:solidFill>
                <a:latin typeface="Lexend Exa"/>
                <a:ea typeface="Lexend Exa"/>
                <a:cs typeface="Lexend Exa"/>
                <a:sym typeface="Lexend Exa"/>
              </a:defRPr>
            </a:lvl9pPr>
          </a:lstStyle>
          <a:p>
            <a:r>
              <a:rPr lang="es-BO" sz="1800" b="0" dirty="0"/>
              <a:t>Defina los siguientes:</a:t>
            </a:r>
          </a:p>
        </p:txBody>
      </p:sp>
    </p:spTree>
    <p:extLst>
      <p:ext uri="{BB962C8B-B14F-4D97-AF65-F5344CB8AC3E}">
        <p14:creationId xmlns:p14="http://schemas.microsoft.com/office/powerpoint/2010/main" val="1987973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Industrial Designer Portfolio by Slidesgo">
  <a:themeElements>
    <a:clrScheme name="Simple Light">
      <a:dk1>
        <a:srgbClr val="191919"/>
      </a:dk1>
      <a:lt1>
        <a:srgbClr val="F4B095"/>
      </a:lt1>
      <a:dk2>
        <a:srgbClr val="D8EC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1124</Words>
  <Application>Microsoft Office PowerPoint</Application>
  <PresentationFormat>Presentación en pantalla (16:9)</PresentationFormat>
  <Paragraphs>87</Paragraphs>
  <Slides>19</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Wingdings</vt:lpstr>
      <vt:lpstr>Roboto Mono</vt:lpstr>
      <vt:lpstr>Roboto Condensed Light</vt:lpstr>
      <vt:lpstr>Arial</vt:lpstr>
      <vt:lpstr>Lexend Exa</vt:lpstr>
      <vt:lpstr>Elegant Industrial Designer Portfolio by Slidesgo</vt:lpstr>
      <vt:lpstr>DEFENSA HITO 2 - TAREA FINAL</vt:lpstr>
      <vt:lpstr>Manejo de conceptos.</vt:lpstr>
      <vt:lpstr>Presentación de PowerPoint</vt:lpstr>
      <vt:lpstr>Presentación de PowerPoint</vt:lpstr>
      <vt:lpstr>Presentación de PowerPoint</vt:lpstr>
      <vt:lpstr>Presentación de PowerPoint</vt:lpstr>
      <vt:lpstr>Abstracción</vt:lpstr>
      <vt:lpstr>Presentación de PowerPoint</vt:lpstr>
      <vt:lpstr>Multiplataforma</vt:lpstr>
      <vt:lpstr>Multipropósito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HITO 2 - TAREA FINAL</dc:title>
  <dc:creator>brayan honorio</dc:creator>
  <cp:lastModifiedBy>brayan honorio</cp:lastModifiedBy>
  <cp:revision>20</cp:revision>
  <dcterms:modified xsi:type="dcterms:W3CDTF">2022-04-06T04:24:47Z</dcterms:modified>
</cp:coreProperties>
</file>