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69" r:id="rId3"/>
    <p:sldId id="270" r:id="rId4"/>
    <p:sldId id="271" r:id="rId5"/>
    <p:sldId id="257" r:id="rId6"/>
    <p:sldId id="261" r:id="rId7"/>
    <p:sldId id="265" r:id="rId8"/>
    <p:sldId id="267" r:id="rId9"/>
    <p:sldId id="268" r:id="rId10"/>
  </p:sldIdLst>
  <p:sldSz cx="14630400" cy="8229600"/>
  <p:notesSz cx="8229600" cy="14630400"/>
  <p:embeddedFontLst>
    <p:embeddedFont>
      <p:font typeface="Raleway" pitchFamily="2"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2"/>
    <p:restoredTop sz="94610"/>
  </p:normalViewPr>
  <p:slideViewPr>
    <p:cSldViewPr snapToGrid="0" snapToObjects="1">
      <p:cViewPr varScale="1">
        <p:scale>
          <a:sx n="89" d="100"/>
          <a:sy n="89"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4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004DE-D8DF-65BD-0233-6E687E8086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031D7D-7030-ECCB-F37E-E13B456101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F8010E-D259-B87F-ADE8-4F4B048E8E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FE0EDF-CEC6-D51B-69D6-1A0241CBD977}"/>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603954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AEA3A-49AE-E526-8514-665F4A1461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26D1F2-57B7-17D3-6A4F-3CFE257AB5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22B118-1171-7148-3BDB-00C20C73FF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3F5F40-7270-0DCA-77A3-ECA8682FD89B}"/>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484236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320AB-E3BE-5CFD-D130-1B8EC88E61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C333D3-4ADE-257D-4D12-37F2EC048F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FA9EEF-E2BB-7A1F-82FD-7752E4EEA8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BA4D92-45F5-15A5-482B-12520A732DC9}"/>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957877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648301"/>
            <a:ext cx="7556421" cy="2126337"/>
          </a:xfrm>
          <a:prstGeom prst="rect">
            <a:avLst/>
          </a:prstGeom>
          <a:noFill/>
          <a:ln/>
        </p:spPr>
        <p:txBody>
          <a:bodyPr wrap="square" lIns="0" tIns="0" rIns="0" bIns="0" rtlCol="0" anchor="t"/>
          <a:lstStyle/>
          <a:p>
            <a:pPr>
              <a:lnSpc>
                <a:spcPts val="5550"/>
              </a:lnSpc>
            </a:pPr>
            <a:r>
              <a:rPr lang="vi-VN" sz="4450" dirty="0">
                <a:solidFill>
                  <a:srgbClr val="1B1B27"/>
                </a:solidFill>
                <a:latin typeface="Raleway" pitchFamily="34" charset="0"/>
                <a:ea typeface="Raleway" pitchFamily="34" charset="-122"/>
                <a:cs typeface="Raleway" pitchFamily="34" charset="-120"/>
              </a:rPr>
              <a:t>Xây dựng hệ thống phát hiện đối tượng và trích xuất thông tin đối tượng trong ảnh</a:t>
            </a:r>
            <a:endParaRPr lang="en-US" sz="4450" dirty="0"/>
          </a:p>
        </p:txBody>
      </p:sp>
      <p:sp>
        <p:nvSpPr>
          <p:cNvPr id="4" name="Text 1"/>
          <p:cNvSpPr/>
          <p:nvPr/>
        </p:nvSpPr>
        <p:spPr>
          <a:xfrm>
            <a:off x="-1119704" y="2837067"/>
            <a:ext cx="7556421" cy="1814513"/>
          </a:xfrm>
          <a:prstGeom prst="rect">
            <a:avLst/>
          </a:prstGeom>
          <a:noFill/>
          <a:ln/>
        </p:spPr>
        <p:txBody>
          <a:bodyPr wrap="square" lIns="0" tIns="0" rIns="0" bIns="0" rtlCol="0" anchor="t"/>
          <a:lstStyle/>
          <a:p>
            <a:pPr marL="0" indent="0">
              <a:lnSpc>
                <a:spcPts val="2850"/>
              </a:lnSpc>
              <a:buNone/>
            </a:pPr>
            <a:endParaRPr lang="en-US" sz="1750" dirty="0"/>
          </a:p>
        </p:txBody>
      </p:sp>
      <p:sp>
        <p:nvSpPr>
          <p:cNvPr id="5" name="Shape 2"/>
          <p:cNvSpPr/>
          <p:nvPr/>
        </p:nvSpPr>
        <p:spPr>
          <a:xfrm>
            <a:off x="793790" y="6201370"/>
            <a:ext cx="362903" cy="362903"/>
          </a:xfrm>
          <a:prstGeom prst="roundRect">
            <a:avLst>
              <a:gd name="adj" fmla="val 25194296"/>
            </a:avLst>
          </a:prstGeom>
          <a:noFill/>
          <a:ln w="7620">
            <a:solidFill>
              <a:srgbClr val="FFFFFF"/>
            </a:solidFill>
            <a:prstDash val="solid"/>
          </a:ln>
        </p:spPr>
        <p:txBody>
          <a:bodyPr/>
          <a:lstStyle/>
          <a:p>
            <a:endParaRPr lang="vi-VN"/>
          </a:p>
        </p:txBody>
      </p:sp>
      <p:sp>
        <p:nvSpPr>
          <p:cNvPr id="7" name="Text 3"/>
          <p:cNvSpPr/>
          <p:nvPr/>
        </p:nvSpPr>
        <p:spPr>
          <a:xfrm>
            <a:off x="1270040" y="6184463"/>
            <a:ext cx="2571036" cy="396835"/>
          </a:xfrm>
          <a:prstGeom prst="rect">
            <a:avLst/>
          </a:prstGeom>
          <a:noFill/>
          <a:ln/>
        </p:spPr>
        <p:txBody>
          <a:bodyPr wrap="none" lIns="0" tIns="0" rIns="0" bIns="0" rtlCol="0" anchor="t"/>
          <a:lstStyle/>
          <a:p>
            <a:pPr marL="0" indent="0" algn="l">
              <a:lnSpc>
                <a:spcPts val="3100"/>
              </a:lnSpc>
              <a:buNone/>
            </a:pPr>
            <a:endParaRPr lang="en-US" sz="2200" dirty="0"/>
          </a:p>
        </p:txBody>
      </p:sp>
      <p:sp>
        <p:nvSpPr>
          <p:cNvPr id="6" name="Text 1">
            <a:extLst>
              <a:ext uri="{FF2B5EF4-FFF2-40B4-BE49-F238E27FC236}">
                <a16:creationId xmlns:a16="http://schemas.microsoft.com/office/drawing/2014/main" id="{9891FC24-BA54-0383-50E4-638F00CDD26B}"/>
              </a:ext>
            </a:extLst>
          </p:cNvPr>
          <p:cNvSpPr/>
          <p:nvPr/>
        </p:nvSpPr>
        <p:spPr>
          <a:xfrm>
            <a:off x="1156693" y="5042184"/>
            <a:ext cx="2092116" cy="381752"/>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rPr>
              <a:t>Hoàng Thái Gia </a:t>
            </a:r>
            <a:endParaRPr lang="en-US" sz="2200" dirty="0"/>
          </a:p>
        </p:txBody>
      </p:sp>
      <p:sp>
        <p:nvSpPr>
          <p:cNvPr id="8" name="Text 3">
            <a:extLst>
              <a:ext uri="{FF2B5EF4-FFF2-40B4-BE49-F238E27FC236}">
                <a16:creationId xmlns:a16="http://schemas.microsoft.com/office/drawing/2014/main" id="{2960610C-D24F-9C31-87E1-49BE362AF8C7}"/>
              </a:ext>
            </a:extLst>
          </p:cNvPr>
          <p:cNvSpPr/>
          <p:nvPr/>
        </p:nvSpPr>
        <p:spPr>
          <a:xfrm>
            <a:off x="4932288" y="4894085"/>
            <a:ext cx="3054657" cy="381752"/>
          </a:xfrm>
          <a:prstGeom prst="rect">
            <a:avLst/>
          </a:prstGeom>
          <a:noFill/>
          <a:ln/>
        </p:spPr>
        <p:txBody>
          <a:bodyPr wrap="none" lIns="0" tIns="0" rIns="0" bIns="0" rtlCol="0" anchor="t"/>
          <a:lstStyle/>
          <a:p>
            <a:pPr marL="0" indent="0" algn="l">
              <a:lnSpc>
                <a:spcPts val="2750"/>
              </a:lnSpc>
              <a:buNone/>
            </a:pPr>
            <a:r>
              <a:rPr lang="en-US" sz="2200" dirty="0" err="1">
                <a:solidFill>
                  <a:srgbClr val="3C3939"/>
                </a:solidFill>
                <a:latin typeface="Raleway" pitchFamily="34" charset="0"/>
                <a:ea typeface="Raleway" pitchFamily="34" charset="-122"/>
                <a:cs typeface="Raleway" pitchFamily="34" charset="-120"/>
              </a:rPr>
              <a:t>Nguyễn</a:t>
            </a:r>
            <a:r>
              <a:rPr lang="en-US" sz="2200" dirty="0">
                <a:solidFill>
                  <a:srgbClr val="3C3939"/>
                </a:solidFill>
                <a:latin typeface="Raleway" pitchFamily="34" charset="0"/>
                <a:ea typeface="Raleway" pitchFamily="34" charset="-122"/>
                <a:cs typeface="Raleway" pitchFamily="34" charset="-120"/>
              </a:rPr>
              <a:t> </a:t>
            </a:r>
            <a:r>
              <a:rPr lang="en-US" sz="2200" dirty="0" err="1">
                <a:solidFill>
                  <a:srgbClr val="3C3939"/>
                </a:solidFill>
                <a:latin typeface="Raleway" pitchFamily="34" charset="0"/>
                <a:ea typeface="Raleway" pitchFamily="34" charset="-122"/>
                <a:cs typeface="Raleway" pitchFamily="34" charset="-120"/>
              </a:rPr>
              <a:t>Tiến</a:t>
            </a:r>
            <a:r>
              <a:rPr lang="en-US" sz="2200" dirty="0">
                <a:solidFill>
                  <a:srgbClr val="3C3939"/>
                </a:solidFill>
                <a:latin typeface="Raleway" pitchFamily="34" charset="0"/>
                <a:ea typeface="Raleway" pitchFamily="34" charset="-122"/>
                <a:cs typeface="Raleway" pitchFamily="34" charset="-120"/>
              </a:rPr>
              <a:t> </a:t>
            </a:r>
            <a:r>
              <a:rPr lang="en-US" sz="2200" dirty="0" err="1">
                <a:solidFill>
                  <a:srgbClr val="3C3939"/>
                </a:solidFill>
                <a:latin typeface="Raleway" pitchFamily="34" charset="0"/>
                <a:ea typeface="Raleway" pitchFamily="34" charset="-122"/>
                <a:cs typeface="Raleway" pitchFamily="34" charset="-120"/>
              </a:rPr>
              <a:t>Đạt</a:t>
            </a:r>
            <a:r>
              <a:rPr lang="en-US" sz="2200" dirty="0">
                <a:solidFill>
                  <a:srgbClr val="3C3939"/>
                </a:solidFill>
                <a:latin typeface="Raleway" pitchFamily="34" charset="0"/>
                <a:ea typeface="Raleway" pitchFamily="34" charset="-122"/>
                <a:cs typeface="Raleway" pitchFamily="34" charset="-120"/>
              </a:rPr>
              <a:t> 270</a:t>
            </a:r>
            <a:endParaRPr lang="en-US" sz="2200" dirty="0"/>
          </a:p>
        </p:txBody>
      </p:sp>
      <p:sp>
        <p:nvSpPr>
          <p:cNvPr id="9" name="Text 7">
            <a:extLst>
              <a:ext uri="{FF2B5EF4-FFF2-40B4-BE49-F238E27FC236}">
                <a16:creationId xmlns:a16="http://schemas.microsoft.com/office/drawing/2014/main" id="{380FFE40-D191-7AFD-9073-2B50CC74E836}"/>
              </a:ext>
            </a:extLst>
          </p:cNvPr>
          <p:cNvSpPr/>
          <p:nvPr/>
        </p:nvSpPr>
        <p:spPr>
          <a:xfrm>
            <a:off x="4941091" y="7698652"/>
            <a:ext cx="3054657" cy="381752"/>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Phan Văn Hoàng </a:t>
            </a:r>
            <a:endParaRPr lang="en-US" sz="2200" dirty="0"/>
          </a:p>
        </p:txBody>
      </p:sp>
      <p:pic>
        <p:nvPicPr>
          <p:cNvPr id="10" name="Image 4" descr="preencoded.png">
            <a:extLst>
              <a:ext uri="{FF2B5EF4-FFF2-40B4-BE49-F238E27FC236}">
                <a16:creationId xmlns:a16="http://schemas.microsoft.com/office/drawing/2014/main" id="{DCFF7C5B-0791-9C27-AF60-F77B8F4E1FC1}"/>
              </a:ext>
            </a:extLst>
          </p:cNvPr>
          <p:cNvPicPr>
            <a:picLocks noChangeAspect="1"/>
          </p:cNvPicPr>
          <p:nvPr/>
        </p:nvPicPr>
        <p:blipFill>
          <a:blip r:embed="rId4"/>
          <a:stretch>
            <a:fillRect/>
          </a:stretch>
        </p:blipFill>
        <p:spPr>
          <a:xfrm>
            <a:off x="1877631" y="4029725"/>
            <a:ext cx="610855" cy="610855"/>
          </a:xfrm>
          <a:prstGeom prst="rect">
            <a:avLst/>
          </a:prstGeom>
        </p:spPr>
      </p:pic>
      <p:pic>
        <p:nvPicPr>
          <p:cNvPr id="11" name="Image 4" descr="preencoded.png">
            <a:extLst>
              <a:ext uri="{FF2B5EF4-FFF2-40B4-BE49-F238E27FC236}">
                <a16:creationId xmlns:a16="http://schemas.microsoft.com/office/drawing/2014/main" id="{51B70421-565F-3E51-655B-566D1F914820}"/>
              </a:ext>
            </a:extLst>
          </p:cNvPr>
          <p:cNvPicPr>
            <a:picLocks noChangeAspect="1"/>
          </p:cNvPicPr>
          <p:nvPr/>
        </p:nvPicPr>
        <p:blipFill>
          <a:blip r:embed="rId4"/>
          <a:stretch>
            <a:fillRect/>
          </a:stretch>
        </p:blipFill>
        <p:spPr>
          <a:xfrm>
            <a:off x="1877631" y="6816817"/>
            <a:ext cx="610855" cy="610855"/>
          </a:xfrm>
          <a:prstGeom prst="rect">
            <a:avLst/>
          </a:prstGeom>
        </p:spPr>
      </p:pic>
      <p:pic>
        <p:nvPicPr>
          <p:cNvPr id="12" name="Image 4" descr="preencoded.png">
            <a:extLst>
              <a:ext uri="{FF2B5EF4-FFF2-40B4-BE49-F238E27FC236}">
                <a16:creationId xmlns:a16="http://schemas.microsoft.com/office/drawing/2014/main" id="{FC559167-37EE-DAB9-E1E4-4C167D4836F9}"/>
              </a:ext>
            </a:extLst>
          </p:cNvPr>
          <p:cNvPicPr>
            <a:picLocks noChangeAspect="1"/>
          </p:cNvPicPr>
          <p:nvPr/>
        </p:nvPicPr>
        <p:blipFill>
          <a:blip r:embed="rId4"/>
          <a:stretch>
            <a:fillRect/>
          </a:stretch>
        </p:blipFill>
        <p:spPr>
          <a:xfrm>
            <a:off x="5825862" y="4029725"/>
            <a:ext cx="610855" cy="610855"/>
          </a:xfrm>
          <a:prstGeom prst="rect">
            <a:avLst/>
          </a:prstGeom>
        </p:spPr>
      </p:pic>
      <p:pic>
        <p:nvPicPr>
          <p:cNvPr id="13" name="Image 4" descr="preencoded.png">
            <a:extLst>
              <a:ext uri="{FF2B5EF4-FFF2-40B4-BE49-F238E27FC236}">
                <a16:creationId xmlns:a16="http://schemas.microsoft.com/office/drawing/2014/main" id="{13627533-5739-D178-7D8B-3DB2176E46B0}"/>
              </a:ext>
            </a:extLst>
          </p:cNvPr>
          <p:cNvPicPr>
            <a:picLocks noChangeAspect="1"/>
          </p:cNvPicPr>
          <p:nvPr/>
        </p:nvPicPr>
        <p:blipFill>
          <a:blip r:embed="rId4"/>
          <a:stretch>
            <a:fillRect/>
          </a:stretch>
        </p:blipFill>
        <p:spPr>
          <a:xfrm>
            <a:off x="5901979" y="6791644"/>
            <a:ext cx="610855" cy="610855"/>
          </a:xfrm>
          <a:prstGeom prst="rect">
            <a:avLst/>
          </a:prstGeom>
        </p:spPr>
      </p:pic>
      <p:sp>
        <p:nvSpPr>
          <p:cNvPr id="14" name="Text 7">
            <a:extLst>
              <a:ext uri="{FF2B5EF4-FFF2-40B4-BE49-F238E27FC236}">
                <a16:creationId xmlns:a16="http://schemas.microsoft.com/office/drawing/2014/main" id="{395FC609-9F11-5055-0560-4ADA8899D76D}"/>
              </a:ext>
            </a:extLst>
          </p:cNvPr>
          <p:cNvSpPr/>
          <p:nvPr/>
        </p:nvSpPr>
        <p:spPr>
          <a:xfrm>
            <a:off x="961157" y="7723460"/>
            <a:ext cx="3054657" cy="381752"/>
          </a:xfrm>
          <a:prstGeom prst="rect">
            <a:avLst/>
          </a:prstGeom>
          <a:noFill/>
          <a:ln/>
        </p:spPr>
        <p:txBody>
          <a:bodyPr wrap="none" lIns="0" tIns="0" rIns="0" bIns="0" rtlCol="0" anchor="t"/>
          <a:lstStyle/>
          <a:p>
            <a:pPr marL="0" indent="0" algn="l">
              <a:lnSpc>
                <a:spcPts val="2750"/>
              </a:lnSpc>
              <a:buNone/>
            </a:pPr>
            <a:r>
              <a:rPr lang="en-US" sz="2200" dirty="0" err="1">
                <a:solidFill>
                  <a:srgbClr val="3C3939"/>
                </a:solidFill>
                <a:latin typeface="Raleway" pitchFamily="34" charset="0"/>
                <a:ea typeface="Raleway" pitchFamily="34" charset="-122"/>
                <a:cs typeface="Raleway" pitchFamily="34" charset="-120"/>
              </a:rPr>
              <a:t>Nguyễn</a:t>
            </a:r>
            <a:r>
              <a:rPr lang="en-US" sz="2200" dirty="0">
                <a:solidFill>
                  <a:srgbClr val="3C3939"/>
                </a:solidFill>
                <a:latin typeface="Raleway" pitchFamily="34" charset="0"/>
                <a:ea typeface="Raleway" pitchFamily="34" charset="-122"/>
                <a:cs typeface="Raleway" pitchFamily="34" charset="-120"/>
              </a:rPr>
              <a:t> </a:t>
            </a:r>
            <a:r>
              <a:rPr lang="en-US" sz="2200" dirty="0" err="1">
                <a:solidFill>
                  <a:srgbClr val="3C3939"/>
                </a:solidFill>
                <a:latin typeface="Raleway" pitchFamily="34" charset="0"/>
                <a:ea typeface="Raleway" pitchFamily="34" charset="-122"/>
                <a:cs typeface="Raleway" pitchFamily="34" charset="-120"/>
              </a:rPr>
              <a:t>Tiến</a:t>
            </a:r>
            <a:r>
              <a:rPr lang="en-US" sz="2200" dirty="0">
                <a:solidFill>
                  <a:srgbClr val="3C3939"/>
                </a:solidFill>
                <a:latin typeface="Raleway" pitchFamily="34" charset="0"/>
                <a:ea typeface="Raleway" pitchFamily="34" charset="-122"/>
                <a:cs typeface="Raleway" pitchFamily="34" charset="-120"/>
              </a:rPr>
              <a:t> </a:t>
            </a:r>
            <a:r>
              <a:rPr lang="en-US" sz="2200" dirty="0" err="1">
                <a:solidFill>
                  <a:srgbClr val="3C3939"/>
                </a:solidFill>
                <a:latin typeface="Raleway" pitchFamily="34" charset="0"/>
                <a:ea typeface="Raleway" pitchFamily="34" charset="-122"/>
                <a:cs typeface="Raleway" pitchFamily="34" charset="-120"/>
              </a:rPr>
              <a:t>Đạt</a:t>
            </a:r>
            <a:r>
              <a:rPr lang="vi-VN" sz="2200" dirty="0">
                <a:solidFill>
                  <a:srgbClr val="3C3939"/>
                </a:solidFill>
                <a:latin typeface="Raleway" pitchFamily="34" charset="0"/>
                <a:ea typeface="Raleway" pitchFamily="34" charset="-122"/>
                <a:cs typeface="Raleway" pitchFamily="34" charset="-120"/>
              </a:rPr>
              <a:t> 210</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1A5C2-087C-6F42-ACEC-CAF909132192}"/>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22E9C7A-919A-CE3D-BE6E-CFA4C3896328}"/>
              </a:ext>
            </a:extLst>
          </p:cNvPr>
          <p:cNvPicPr>
            <a:picLocks noChangeAspect="1"/>
          </p:cNvPicPr>
          <p:nvPr/>
        </p:nvPicPr>
        <p:blipFill>
          <a:blip r:embed="rId3"/>
          <a:stretch>
            <a:fillRect/>
          </a:stretch>
        </p:blipFill>
        <p:spPr>
          <a:xfrm>
            <a:off x="9144000" y="0"/>
            <a:ext cx="5486400" cy="8229600"/>
          </a:xfrm>
          <a:prstGeom prst="rect">
            <a:avLst/>
          </a:prstGeom>
        </p:spPr>
      </p:pic>
      <p:sp>
        <p:nvSpPr>
          <p:cNvPr id="3" name="Text 0">
            <a:extLst>
              <a:ext uri="{FF2B5EF4-FFF2-40B4-BE49-F238E27FC236}">
                <a16:creationId xmlns:a16="http://schemas.microsoft.com/office/drawing/2014/main" id="{1BA68BA5-B143-9690-AC2E-CA124B282414}"/>
              </a:ext>
            </a:extLst>
          </p:cNvPr>
          <p:cNvSpPr/>
          <p:nvPr/>
        </p:nvSpPr>
        <p:spPr>
          <a:xfrm>
            <a:off x="225592" y="365854"/>
            <a:ext cx="8918408" cy="780221"/>
          </a:xfrm>
          <a:prstGeom prst="rect">
            <a:avLst/>
          </a:prstGeom>
          <a:noFill/>
          <a:ln/>
        </p:spPr>
        <p:txBody>
          <a:bodyPr wrap="none" lIns="0" tIns="0" rIns="0" bIns="0" rtlCol="0" anchor="t"/>
          <a:lstStyle/>
          <a:p>
            <a:pPr marL="0" indent="0">
              <a:lnSpc>
                <a:spcPts val="5550"/>
              </a:lnSpc>
              <a:buNone/>
            </a:pPr>
            <a:r>
              <a:rPr lang="vi-VN" sz="4450" dirty="0">
                <a:solidFill>
                  <a:srgbClr val="1B1B27"/>
                </a:solidFill>
                <a:latin typeface="Raleway" pitchFamily="34" charset="0"/>
              </a:rPr>
              <a:t>Xử lý ảnh và thị giác máy tính là gì </a:t>
            </a:r>
            <a:endParaRPr lang="en-US" sz="4450" dirty="0">
              <a:solidFill>
                <a:srgbClr val="1B1B27"/>
              </a:solidFill>
              <a:latin typeface="Raleway" pitchFamily="34" charset="0"/>
            </a:endParaRPr>
          </a:p>
        </p:txBody>
      </p:sp>
      <p:sp>
        <p:nvSpPr>
          <p:cNvPr id="4" name="Text 1">
            <a:extLst>
              <a:ext uri="{FF2B5EF4-FFF2-40B4-BE49-F238E27FC236}">
                <a16:creationId xmlns:a16="http://schemas.microsoft.com/office/drawing/2014/main" id="{41EBF452-6D95-AB8F-22D9-E6225921C4D8}"/>
              </a:ext>
            </a:extLst>
          </p:cNvPr>
          <p:cNvSpPr/>
          <p:nvPr/>
        </p:nvSpPr>
        <p:spPr>
          <a:xfrm>
            <a:off x="561033" y="2098953"/>
            <a:ext cx="7556421" cy="2540318"/>
          </a:xfrm>
          <a:prstGeom prst="rect">
            <a:avLst/>
          </a:prstGeom>
          <a:noFill/>
          <a:ln/>
        </p:spPr>
        <p:txBody>
          <a:bodyPr wrap="square" lIns="0" tIns="0" rIns="0" bIns="0" rtlCol="0" anchor="t"/>
          <a:lstStyle/>
          <a:p>
            <a:pPr marL="0" indent="0">
              <a:lnSpc>
                <a:spcPts val="2850"/>
              </a:lnSpc>
              <a:buNone/>
            </a:pPr>
            <a:endParaRPr lang="en-US" sz="1750" dirty="0"/>
          </a:p>
        </p:txBody>
      </p:sp>
      <p:sp>
        <p:nvSpPr>
          <p:cNvPr id="5" name="TextBox 4">
            <a:extLst>
              <a:ext uri="{FF2B5EF4-FFF2-40B4-BE49-F238E27FC236}">
                <a16:creationId xmlns:a16="http://schemas.microsoft.com/office/drawing/2014/main" id="{5DB4FC51-1EEE-33A4-AFEF-65E67A104072}"/>
              </a:ext>
            </a:extLst>
          </p:cNvPr>
          <p:cNvSpPr txBox="1"/>
          <p:nvPr/>
        </p:nvSpPr>
        <p:spPr>
          <a:xfrm>
            <a:off x="311653" y="2126969"/>
            <a:ext cx="8504544" cy="4401205"/>
          </a:xfrm>
          <a:prstGeom prst="rect">
            <a:avLst/>
          </a:prstGeom>
          <a:noFill/>
        </p:spPr>
        <p:txBody>
          <a:bodyPr wrap="square" rtlCol="0">
            <a:spAutoFit/>
          </a:bodyPr>
          <a:lstStyle/>
          <a:p>
            <a:r>
              <a:rPr lang="vi-VN" sz="2800" dirty="0">
                <a:solidFill>
                  <a:srgbClr val="202124"/>
                </a:solidFill>
                <a:latin typeface="+mj-lt"/>
              </a:rPr>
              <a:t>Xử lý hình ảnh : Thị giác máy tính là một công nghệ mà máy sử dụng để tự động nhận biết và mô tả hình ảnh một cách chính xác và hiệu quả.</a:t>
            </a:r>
            <a:r>
              <a:rPr lang="vi-VN" sz="2800" dirty="0">
                <a:solidFill>
                  <a:srgbClr val="1B1B27"/>
                </a:solidFill>
                <a:latin typeface="Raleway" pitchFamily="34" charset="0"/>
              </a:rPr>
              <a:t> </a:t>
            </a:r>
          </a:p>
          <a:p>
            <a:endParaRPr lang="vi-VN" sz="2800" dirty="0">
              <a:solidFill>
                <a:srgbClr val="1B1B27"/>
              </a:solidFill>
              <a:latin typeface="Raleway" pitchFamily="34" charset="0"/>
            </a:endParaRPr>
          </a:p>
          <a:p>
            <a:r>
              <a:rPr lang="vi-VN" sz="2800" dirty="0">
                <a:solidFill>
                  <a:srgbClr val="1B1B27"/>
                </a:solidFill>
                <a:latin typeface="+mj-lt"/>
              </a:rPr>
              <a:t>Thị giác máy tính: </a:t>
            </a:r>
            <a:r>
              <a:rPr lang="vi-VN" sz="2800" b="0" i="0" dirty="0">
                <a:solidFill>
                  <a:srgbClr val="333333"/>
                </a:solidFill>
                <a:effectLst/>
                <a:latin typeface="+mj-lt"/>
              </a:rPr>
              <a:t>Hệ thống thị giác máy tính sử dụng công nghệ trí tuệ nhân tạo (AI) để bắt chước khả năng của não người trong việc nhận biết đối tượng và phân loại đối tượng. Các nhà khoa học máy tính đào tạo máy tính nhận biết dữ liệu hình ảnh bằng cách nhập khối lượng lớn thông tin. </a:t>
            </a:r>
            <a:endParaRPr lang="en-US" sz="2800" b="0" i="0" dirty="0">
              <a:solidFill>
                <a:srgbClr val="202124"/>
              </a:solidFill>
              <a:effectLst/>
              <a:latin typeface="+mj-lt"/>
            </a:endParaRPr>
          </a:p>
        </p:txBody>
      </p:sp>
    </p:spTree>
    <p:extLst>
      <p:ext uri="{BB962C8B-B14F-4D97-AF65-F5344CB8AC3E}">
        <p14:creationId xmlns:p14="http://schemas.microsoft.com/office/powerpoint/2010/main" val="309233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42"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0">
            <a:extLst>
              <a:ext uri="{FF2B5EF4-FFF2-40B4-BE49-F238E27FC236}">
                <a16:creationId xmlns:a16="http://schemas.microsoft.com/office/drawing/2014/main" id="{E51ED515-444D-3A27-C8CB-6A4E9D667862}"/>
              </a:ext>
            </a:extLst>
          </p:cNvPr>
          <p:cNvSpPr/>
          <p:nvPr/>
        </p:nvSpPr>
        <p:spPr>
          <a:xfrm>
            <a:off x="768096" y="5733286"/>
            <a:ext cx="4102788" cy="1694543"/>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4900">
                <a:latin typeface="+mj-lt"/>
                <a:ea typeface="+mj-ea"/>
                <a:cs typeface="+mj-cs"/>
              </a:rPr>
              <a:t>Tổng quan về thuật toán CNN </a:t>
            </a:r>
          </a:p>
        </p:txBody>
      </p:sp>
      <p:pic>
        <p:nvPicPr>
          <p:cNvPr id="6" name="Picture 5" descr="A diagram of a diagram of a diagram&#10;&#10;Description automatically generated with medium confidence">
            <a:extLst>
              <a:ext uri="{FF2B5EF4-FFF2-40B4-BE49-F238E27FC236}">
                <a16:creationId xmlns:a16="http://schemas.microsoft.com/office/drawing/2014/main" id="{32AC7B47-E561-684F-FFA6-363BB4B552F2}"/>
              </a:ext>
            </a:extLst>
          </p:cNvPr>
          <p:cNvPicPr>
            <a:picLocks noChangeAspect="1"/>
          </p:cNvPicPr>
          <p:nvPr/>
        </p:nvPicPr>
        <p:blipFill>
          <a:blip r:embed="rId2"/>
          <a:srcRect b="23697"/>
          <a:stretch/>
        </p:blipFill>
        <p:spPr>
          <a:xfrm>
            <a:off x="20" y="10"/>
            <a:ext cx="14630380" cy="5470106"/>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13"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93566" y="6561847"/>
            <a:ext cx="1645920" cy="21946"/>
          </a:xfrm>
          <a:custGeom>
            <a:avLst/>
            <a:gdLst>
              <a:gd name="connsiteX0" fmla="*/ 0 w 1645920"/>
              <a:gd name="connsiteY0" fmla="*/ 0 h 21946"/>
              <a:gd name="connsiteX1" fmla="*/ 548640 w 1645920"/>
              <a:gd name="connsiteY1" fmla="*/ 0 h 21946"/>
              <a:gd name="connsiteX2" fmla="*/ 1047902 w 1645920"/>
              <a:gd name="connsiteY2" fmla="*/ 0 h 21946"/>
              <a:gd name="connsiteX3" fmla="*/ 1645920 w 1645920"/>
              <a:gd name="connsiteY3" fmla="*/ 0 h 21946"/>
              <a:gd name="connsiteX4" fmla="*/ 1645920 w 1645920"/>
              <a:gd name="connsiteY4" fmla="*/ 21946 h 21946"/>
              <a:gd name="connsiteX5" fmla="*/ 1064362 w 1645920"/>
              <a:gd name="connsiteY5" fmla="*/ 21946 h 21946"/>
              <a:gd name="connsiteX6" fmla="*/ 548640 w 1645920"/>
              <a:gd name="connsiteY6" fmla="*/ 21946 h 21946"/>
              <a:gd name="connsiteX7" fmla="*/ 0 w 1645920"/>
              <a:gd name="connsiteY7" fmla="*/ 21946 h 21946"/>
              <a:gd name="connsiteX8" fmla="*/ 0 w 1645920"/>
              <a:gd name="connsiteY8" fmla="*/ 0 h 2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5920" h="21946" fill="none" extrusionOk="0">
                <a:moveTo>
                  <a:pt x="0" y="0"/>
                </a:moveTo>
                <a:cubicBezTo>
                  <a:pt x="231097" y="-25821"/>
                  <a:pt x="337100" y="-15300"/>
                  <a:pt x="548640" y="0"/>
                </a:cubicBezTo>
                <a:cubicBezTo>
                  <a:pt x="760180" y="15300"/>
                  <a:pt x="884070" y="-14245"/>
                  <a:pt x="1047902" y="0"/>
                </a:cubicBezTo>
                <a:cubicBezTo>
                  <a:pt x="1211734" y="14245"/>
                  <a:pt x="1512531" y="-25044"/>
                  <a:pt x="1645920" y="0"/>
                </a:cubicBezTo>
                <a:cubicBezTo>
                  <a:pt x="1645350" y="6063"/>
                  <a:pt x="1646187" y="15788"/>
                  <a:pt x="1645920" y="21946"/>
                </a:cubicBezTo>
                <a:cubicBezTo>
                  <a:pt x="1478719" y="20837"/>
                  <a:pt x="1288907" y="7898"/>
                  <a:pt x="1064362" y="21946"/>
                </a:cubicBezTo>
                <a:cubicBezTo>
                  <a:pt x="839817" y="35994"/>
                  <a:pt x="757931" y="36564"/>
                  <a:pt x="548640" y="21946"/>
                </a:cubicBezTo>
                <a:cubicBezTo>
                  <a:pt x="339349" y="7328"/>
                  <a:pt x="131792" y="-2003"/>
                  <a:pt x="0" y="21946"/>
                </a:cubicBezTo>
                <a:cubicBezTo>
                  <a:pt x="938" y="16204"/>
                  <a:pt x="355" y="5531"/>
                  <a:pt x="0" y="0"/>
                </a:cubicBezTo>
                <a:close/>
              </a:path>
              <a:path w="1645920" h="21946" stroke="0" extrusionOk="0">
                <a:moveTo>
                  <a:pt x="0" y="0"/>
                </a:moveTo>
                <a:cubicBezTo>
                  <a:pt x="239317" y="13773"/>
                  <a:pt x="352424" y="-7409"/>
                  <a:pt x="499262" y="0"/>
                </a:cubicBezTo>
                <a:cubicBezTo>
                  <a:pt x="646100" y="7409"/>
                  <a:pt x="777638" y="-9268"/>
                  <a:pt x="1031443" y="0"/>
                </a:cubicBezTo>
                <a:cubicBezTo>
                  <a:pt x="1285248" y="9268"/>
                  <a:pt x="1477148" y="-1489"/>
                  <a:pt x="1645920" y="0"/>
                </a:cubicBezTo>
                <a:cubicBezTo>
                  <a:pt x="1645566" y="8783"/>
                  <a:pt x="1645188" y="16418"/>
                  <a:pt x="1645920" y="21946"/>
                </a:cubicBezTo>
                <a:cubicBezTo>
                  <a:pt x="1407491" y="27359"/>
                  <a:pt x="1302584" y="31876"/>
                  <a:pt x="1130198" y="21946"/>
                </a:cubicBezTo>
                <a:cubicBezTo>
                  <a:pt x="957812" y="12016"/>
                  <a:pt x="709867" y="47978"/>
                  <a:pt x="548640" y="21946"/>
                </a:cubicBezTo>
                <a:cubicBezTo>
                  <a:pt x="387413" y="-4086"/>
                  <a:pt x="234359" y="13165"/>
                  <a:pt x="0" y="21946"/>
                </a:cubicBezTo>
                <a:cubicBezTo>
                  <a:pt x="177" y="13542"/>
                  <a:pt x="774" y="1080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D3E3F0C-E19D-5936-DA7F-EAAAA711A9F8}"/>
              </a:ext>
            </a:extLst>
          </p:cNvPr>
          <p:cNvSpPr txBox="1"/>
          <p:nvPr/>
        </p:nvSpPr>
        <p:spPr>
          <a:xfrm>
            <a:off x="5585152" y="5733286"/>
            <a:ext cx="8277152" cy="16790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0" i="0">
                <a:effectLst/>
              </a:rPr>
              <a:t>Thuật toán CNN, hay Convolutional Neural Network (Mạng Nơ-ron Tích Chập). Đây là một loại mô hình học sâu rất mạnh mẽ trong lĩnh vực trí tuệ nhân tạo, đặc biệt là trong xử lý hình ảnh. CNN giúp xây dựng các hệ thống thông minh với độ chính xác cao, nhờ khả năng nhận diện và phân tích các đặc điểm quan trọng trong ảnh.</a:t>
            </a:r>
            <a:endParaRPr lang="en-US" sz="2200"/>
          </a:p>
        </p:txBody>
      </p:sp>
    </p:spTree>
    <p:extLst>
      <p:ext uri="{BB962C8B-B14F-4D97-AF65-F5344CB8AC3E}">
        <p14:creationId xmlns:p14="http://schemas.microsoft.com/office/powerpoint/2010/main" val="1611570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F844F-8219-7CC7-D51A-7EC72813A4AC}"/>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AF3E70E0-4EE9-A87B-C4EC-631711D7B125}"/>
              </a:ext>
            </a:extLst>
          </p:cNvPr>
          <p:cNvSpPr/>
          <p:nvPr/>
        </p:nvSpPr>
        <p:spPr>
          <a:xfrm>
            <a:off x="225592" y="365854"/>
            <a:ext cx="8918408" cy="780221"/>
          </a:xfrm>
          <a:prstGeom prst="rect">
            <a:avLst/>
          </a:prstGeom>
          <a:noFill/>
          <a:ln/>
        </p:spPr>
        <p:txBody>
          <a:bodyPr wrap="none" lIns="0" tIns="0" rIns="0" bIns="0" rtlCol="0" anchor="t"/>
          <a:lstStyle/>
          <a:p>
            <a:pPr marL="0" indent="0">
              <a:lnSpc>
                <a:spcPts val="5550"/>
              </a:lnSpc>
              <a:buNone/>
            </a:pPr>
            <a:r>
              <a:rPr lang="vi-VN" sz="4450" dirty="0">
                <a:solidFill>
                  <a:srgbClr val="1B1B27"/>
                </a:solidFill>
                <a:latin typeface="Raleway" pitchFamily="34" charset="0"/>
              </a:rPr>
              <a:t>Cấu trúc của thuật toán</a:t>
            </a:r>
            <a:endParaRPr lang="en-US" sz="4450" dirty="0">
              <a:solidFill>
                <a:srgbClr val="1B1B27"/>
              </a:solidFill>
              <a:latin typeface="Raleway" pitchFamily="34" charset="0"/>
            </a:endParaRPr>
          </a:p>
        </p:txBody>
      </p:sp>
      <p:sp>
        <p:nvSpPr>
          <p:cNvPr id="4" name="Text 1">
            <a:extLst>
              <a:ext uri="{FF2B5EF4-FFF2-40B4-BE49-F238E27FC236}">
                <a16:creationId xmlns:a16="http://schemas.microsoft.com/office/drawing/2014/main" id="{ADEA2031-8C6A-EDC1-949D-5BC99E6747F0}"/>
              </a:ext>
            </a:extLst>
          </p:cNvPr>
          <p:cNvSpPr/>
          <p:nvPr/>
        </p:nvSpPr>
        <p:spPr>
          <a:xfrm>
            <a:off x="561033" y="2098953"/>
            <a:ext cx="7556421" cy="2540318"/>
          </a:xfrm>
          <a:prstGeom prst="rect">
            <a:avLst/>
          </a:prstGeom>
          <a:noFill/>
          <a:ln/>
        </p:spPr>
        <p:txBody>
          <a:bodyPr wrap="square" lIns="0" tIns="0" rIns="0" bIns="0" rtlCol="0" anchor="t"/>
          <a:lstStyle/>
          <a:p>
            <a:pPr marL="0" indent="0">
              <a:lnSpc>
                <a:spcPts val="2850"/>
              </a:lnSpc>
              <a:buNone/>
            </a:pPr>
            <a:endParaRPr lang="en-US" sz="1750" dirty="0"/>
          </a:p>
        </p:txBody>
      </p:sp>
      <p:sp>
        <p:nvSpPr>
          <p:cNvPr id="5" name="TextBox 4">
            <a:extLst>
              <a:ext uri="{FF2B5EF4-FFF2-40B4-BE49-F238E27FC236}">
                <a16:creationId xmlns:a16="http://schemas.microsoft.com/office/drawing/2014/main" id="{55420AA8-4F7A-F4D9-B67F-60AB9F95AEF4}"/>
              </a:ext>
            </a:extLst>
          </p:cNvPr>
          <p:cNvSpPr txBox="1"/>
          <p:nvPr/>
        </p:nvSpPr>
        <p:spPr>
          <a:xfrm>
            <a:off x="107257" y="1147288"/>
            <a:ext cx="14447839" cy="2585323"/>
          </a:xfrm>
          <a:prstGeom prst="rect">
            <a:avLst/>
          </a:prstGeom>
          <a:noFill/>
        </p:spPr>
        <p:txBody>
          <a:bodyPr wrap="square" rtlCol="0">
            <a:spAutoFit/>
          </a:bodyPr>
          <a:lstStyle/>
          <a:p>
            <a:pPr marL="285750" indent="-285750">
              <a:buFontTx/>
              <a:buChar char="-"/>
            </a:pPr>
            <a:r>
              <a:rPr lang="vi-VN" b="1" i="0" dirty="0">
                <a:solidFill>
                  <a:srgbClr val="202124"/>
                </a:solidFill>
                <a:effectLst/>
                <a:latin typeface="+mj-lt"/>
              </a:rPr>
              <a:t>Lớp tích chập (Convolutional Layer):</a:t>
            </a:r>
            <a:r>
              <a:rPr lang="vi-VN" b="0" i="0" dirty="0">
                <a:solidFill>
                  <a:srgbClr val="202124"/>
                </a:solidFill>
                <a:effectLst/>
                <a:latin typeface="+mj-lt"/>
              </a:rPr>
              <a:t>Là thành phần chính của CNN.Sử dụng các kernel/filter (ma trận nhỏ) để trích xuất các đặc trưng như cạnh, góc, hoặc mẫu từ hình ảnh.Áp dụng phép tích chập (convolution) để tạo ra bản đồ đặc trưng (feature map).</a:t>
            </a:r>
          </a:p>
          <a:p>
            <a:pPr marL="285750" indent="-285750">
              <a:buFontTx/>
              <a:buChar char="-"/>
            </a:pPr>
            <a:r>
              <a:rPr lang="vi-VN" b="1" i="0" dirty="0">
                <a:solidFill>
                  <a:srgbClr val="202124"/>
                </a:solidFill>
                <a:effectLst/>
                <a:latin typeface="+mj-lt"/>
              </a:rPr>
              <a:t>Lớp kích hoạt (Activation Layer):</a:t>
            </a:r>
            <a:r>
              <a:rPr lang="vi-VN" b="0" i="0" dirty="0">
                <a:solidFill>
                  <a:srgbClr val="202124"/>
                </a:solidFill>
                <a:effectLst/>
                <a:latin typeface="+mj-lt"/>
              </a:rPr>
              <a:t>Sử dụng hàm kích hoạt (như ReLU - Rectified Linear Unit) để thêm tính phi tuyến vào mô hình, giúp mô hình học các đặc trưng phức tạp hơn.</a:t>
            </a:r>
          </a:p>
          <a:p>
            <a:pPr marL="285750" indent="-285750">
              <a:buFontTx/>
              <a:buChar char="-"/>
            </a:pPr>
            <a:r>
              <a:rPr lang="vi-VN" b="1" i="0" dirty="0">
                <a:solidFill>
                  <a:srgbClr val="202124"/>
                </a:solidFill>
                <a:effectLst/>
                <a:latin typeface="+mj-lt"/>
              </a:rPr>
              <a:t>Lớp gộp (Pooling Layer):</a:t>
            </a:r>
            <a:r>
              <a:rPr lang="vi-VN" b="0" i="0" dirty="0">
                <a:solidFill>
                  <a:srgbClr val="202124"/>
                </a:solidFill>
                <a:effectLst/>
                <a:latin typeface="+mj-lt"/>
              </a:rPr>
              <a:t>Giảm kích thước của bản đồ đặc trưng để giảm số lượng tham số và tính toán.Phổ biến nhất là Max Pooling (lấy giá trị lớn nhất trong vùng).</a:t>
            </a:r>
          </a:p>
          <a:p>
            <a:pPr marL="285750" indent="-285750">
              <a:buFontTx/>
              <a:buChar char="-"/>
            </a:pPr>
            <a:r>
              <a:rPr lang="vi-VN" b="1" i="0" dirty="0">
                <a:solidFill>
                  <a:srgbClr val="202124"/>
                </a:solidFill>
                <a:effectLst/>
                <a:latin typeface="+mj-lt"/>
              </a:rPr>
              <a:t>Lớp kết nối đầy đủ (Fully Connected Layer):</a:t>
            </a:r>
            <a:r>
              <a:rPr lang="vi-VN" b="0" i="0" dirty="0">
                <a:solidFill>
                  <a:srgbClr val="202124"/>
                </a:solidFill>
                <a:effectLst/>
                <a:latin typeface="+mj-lt"/>
              </a:rPr>
              <a:t>Nối tất cả các neuron lại với nhau, giống như mạng nơ-ron truyền thống.Sử dụng để dự đoán hoặc phân loại đầu ra cuối cùng.Lớp đầu ra (Output Layer):</a:t>
            </a:r>
          </a:p>
          <a:p>
            <a:pPr marL="285750" indent="-285750">
              <a:buFontTx/>
              <a:buChar char="-"/>
            </a:pPr>
            <a:r>
              <a:rPr lang="vi-VN" b="1" i="0" dirty="0">
                <a:solidFill>
                  <a:srgbClr val="202124"/>
                </a:solidFill>
                <a:effectLst/>
                <a:latin typeface="+mj-lt"/>
              </a:rPr>
              <a:t>Đưa ra kết quả: </a:t>
            </a:r>
            <a:r>
              <a:rPr lang="vi-VN" b="0" i="0" dirty="0">
                <a:solidFill>
                  <a:srgbClr val="202124"/>
                </a:solidFill>
                <a:effectLst/>
                <a:latin typeface="+mj-lt"/>
              </a:rPr>
              <a:t>thường là xác suất của các lớp (ví dụ: xác suất ảnh thuộc loại mèo hoặc chó).</a:t>
            </a:r>
            <a:endParaRPr lang="en-US" b="0" i="0" dirty="0">
              <a:solidFill>
                <a:srgbClr val="202124"/>
              </a:solidFill>
              <a:effectLst/>
              <a:latin typeface="+mj-lt"/>
            </a:endParaRPr>
          </a:p>
        </p:txBody>
      </p:sp>
      <p:pic>
        <p:nvPicPr>
          <p:cNvPr id="7" name="Picture 2" descr="tao-mo-ta-cho-hinh-anh-image-captioning-voi-cnn-lstm-3">
            <a:extLst>
              <a:ext uri="{FF2B5EF4-FFF2-40B4-BE49-F238E27FC236}">
                <a16:creationId xmlns:a16="http://schemas.microsoft.com/office/drawing/2014/main" id="{7322664E-B739-7E24-E884-E7F031041E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153" r="4218" b="4615"/>
          <a:stretch/>
        </p:blipFill>
        <p:spPr bwMode="auto">
          <a:xfrm>
            <a:off x="2051643" y="3751175"/>
            <a:ext cx="9480555" cy="3679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44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173272" y="47223"/>
            <a:ext cx="12283855" cy="1393388"/>
          </a:xfrm>
          <a:prstGeom prst="rect">
            <a:avLst/>
          </a:prstGeom>
          <a:noFill/>
          <a:ln/>
        </p:spPr>
        <p:txBody>
          <a:bodyPr wrap="none" lIns="0" tIns="0" rIns="0" bIns="0" rtlCol="0" anchor="t"/>
          <a:lstStyle/>
          <a:p>
            <a:pPr marL="0" indent="0" algn="ctr">
              <a:lnSpc>
                <a:spcPts val="5550"/>
              </a:lnSpc>
              <a:buNone/>
            </a:pPr>
            <a:r>
              <a:rPr lang="en-US" sz="4450" dirty="0" err="1">
                <a:solidFill>
                  <a:srgbClr val="1B1B27"/>
                </a:solidFill>
                <a:latin typeface="Raleway" pitchFamily="34" charset="0"/>
              </a:rPr>
              <a:t>Chương</a:t>
            </a:r>
            <a:r>
              <a:rPr lang="en-US" sz="4450" dirty="0">
                <a:solidFill>
                  <a:srgbClr val="1B1B27"/>
                </a:solidFill>
                <a:latin typeface="Raleway" pitchFamily="34" charset="0"/>
              </a:rPr>
              <a:t> </a:t>
            </a:r>
            <a:r>
              <a:rPr lang="en-US" sz="4450" dirty="0" err="1">
                <a:solidFill>
                  <a:srgbClr val="1B1B27"/>
                </a:solidFill>
                <a:latin typeface="Raleway" pitchFamily="34" charset="0"/>
              </a:rPr>
              <a:t>trình</a:t>
            </a:r>
            <a:r>
              <a:rPr lang="en-US" sz="4450" dirty="0">
                <a:solidFill>
                  <a:srgbClr val="1B1B27"/>
                </a:solidFill>
                <a:latin typeface="Raleway" pitchFamily="34" charset="0"/>
              </a:rPr>
              <a:t> </a:t>
            </a:r>
            <a:r>
              <a:rPr lang="en-US" sz="4450" dirty="0" err="1">
                <a:solidFill>
                  <a:srgbClr val="1B1B27"/>
                </a:solidFill>
                <a:latin typeface="Raleway" pitchFamily="34" charset="0"/>
              </a:rPr>
              <a:t>nhận</a:t>
            </a:r>
            <a:r>
              <a:rPr lang="en-US" sz="4450" dirty="0">
                <a:solidFill>
                  <a:srgbClr val="1B1B27"/>
                </a:solidFill>
                <a:latin typeface="Raleway" pitchFamily="34" charset="0"/>
              </a:rPr>
              <a:t> </a:t>
            </a:r>
            <a:r>
              <a:rPr lang="en-US" sz="4450" dirty="0" err="1">
                <a:solidFill>
                  <a:srgbClr val="1B1B27"/>
                </a:solidFill>
                <a:latin typeface="Raleway" pitchFamily="34" charset="0"/>
              </a:rPr>
              <a:t>diện</a:t>
            </a:r>
            <a:r>
              <a:rPr lang="en-US" sz="4450" dirty="0">
                <a:solidFill>
                  <a:srgbClr val="1B1B27"/>
                </a:solidFill>
                <a:latin typeface="Raleway" pitchFamily="34" charset="0"/>
              </a:rPr>
              <a:t> </a:t>
            </a:r>
            <a:r>
              <a:rPr lang="en-US" sz="4450" dirty="0" err="1">
                <a:solidFill>
                  <a:srgbClr val="1B1B27"/>
                </a:solidFill>
                <a:latin typeface="Raleway" pitchFamily="34" charset="0"/>
              </a:rPr>
              <a:t>bàn</a:t>
            </a:r>
            <a:r>
              <a:rPr lang="en-US" sz="4450" dirty="0">
                <a:solidFill>
                  <a:srgbClr val="1B1B27"/>
                </a:solidFill>
                <a:latin typeface="Raleway" pitchFamily="34" charset="0"/>
              </a:rPr>
              <a:t> </a:t>
            </a:r>
            <a:r>
              <a:rPr lang="en-US" sz="4450" dirty="0" err="1">
                <a:solidFill>
                  <a:srgbClr val="1B1B27"/>
                </a:solidFill>
                <a:latin typeface="Raleway" pitchFamily="34" charset="0"/>
              </a:rPr>
              <a:t>tay</a:t>
            </a:r>
            <a:r>
              <a:rPr lang="en-US" sz="4450" dirty="0">
                <a:solidFill>
                  <a:srgbClr val="1B1B27"/>
                </a:solidFill>
                <a:latin typeface="Raleway" pitchFamily="34" charset="0"/>
              </a:rPr>
              <a:t> </a:t>
            </a:r>
            <a:r>
              <a:rPr lang="en-US" sz="4450" dirty="0" err="1">
                <a:solidFill>
                  <a:srgbClr val="1B1B27"/>
                </a:solidFill>
                <a:latin typeface="Raleway" pitchFamily="34" charset="0"/>
              </a:rPr>
              <a:t>và</a:t>
            </a:r>
            <a:endParaRPr lang="en-US" sz="4450" dirty="0">
              <a:solidFill>
                <a:srgbClr val="1B1B27"/>
              </a:solidFill>
              <a:latin typeface="Raleway" pitchFamily="34" charset="0"/>
            </a:endParaRPr>
          </a:p>
          <a:p>
            <a:pPr marL="0" indent="0" algn="ctr">
              <a:lnSpc>
                <a:spcPts val="5550"/>
              </a:lnSpc>
              <a:buNone/>
            </a:pPr>
            <a:r>
              <a:rPr lang="en-US" sz="4450" dirty="0">
                <a:solidFill>
                  <a:srgbClr val="1B1B27"/>
                </a:solidFill>
                <a:latin typeface="Raleway" pitchFamily="34" charset="0"/>
              </a:rPr>
              <a:t> </a:t>
            </a:r>
            <a:r>
              <a:rPr lang="en-US" sz="4450" dirty="0" err="1">
                <a:solidFill>
                  <a:srgbClr val="1B1B27"/>
                </a:solidFill>
                <a:latin typeface="Raleway" pitchFamily="34" charset="0"/>
              </a:rPr>
              <a:t>đưa</a:t>
            </a:r>
            <a:r>
              <a:rPr lang="en-US" sz="4450" dirty="0">
                <a:solidFill>
                  <a:srgbClr val="1B1B27"/>
                </a:solidFill>
                <a:latin typeface="Raleway" pitchFamily="34" charset="0"/>
              </a:rPr>
              <a:t> </a:t>
            </a:r>
            <a:r>
              <a:rPr lang="en-US" sz="4450" dirty="0" err="1">
                <a:solidFill>
                  <a:srgbClr val="1B1B27"/>
                </a:solidFill>
                <a:latin typeface="Raleway" pitchFamily="34" charset="0"/>
              </a:rPr>
              <a:t>ra</a:t>
            </a:r>
            <a:r>
              <a:rPr lang="en-US" sz="4450" dirty="0">
                <a:solidFill>
                  <a:srgbClr val="1B1B27"/>
                </a:solidFill>
                <a:latin typeface="Raleway" pitchFamily="34" charset="0"/>
              </a:rPr>
              <a:t> </a:t>
            </a:r>
            <a:r>
              <a:rPr lang="en-US" sz="4450" dirty="0" err="1">
                <a:solidFill>
                  <a:srgbClr val="1B1B27"/>
                </a:solidFill>
                <a:latin typeface="Raleway" pitchFamily="34" charset="0"/>
              </a:rPr>
              <a:t>kết</a:t>
            </a:r>
            <a:r>
              <a:rPr lang="en-US" sz="4450" dirty="0">
                <a:solidFill>
                  <a:srgbClr val="1B1B27"/>
                </a:solidFill>
                <a:latin typeface="Raleway" pitchFamily="34" charset="0"/>
              </a:rPr>
              <a:t> </a:t>
            </a:r>
            <a:r>
              <a:rPr lang="en-US" sz="4450" dirty="0" err="1">
                <a:solidFill>
                  <a:srgbClr val="1B1B27"/>
                </a:solidFill>
                <a:latin typeface="Raleway" pitchFamily="34" charset="0"/>
              </a:rPr>
              <a:t>quả</a:t>
            </a:r>
            <a:r>
              <a:rPr lang="en-US" sz="4450" dirty="0">
                <a:solidFill>
                  <a:srgbClr val="1B1B27"/>
                </a:solidFill>
                <a:latin typeface="Raleway" pitchFamily="34" charset="0"/>
              </a:rPr>
              <a:t> </a:t>
            </a:r>
            <a:r>
              <a:rPr lang="en-US" sz="4450" dirty="0" err="1">
                <a:solidFill>
                  <a:srgbClr val="1B1B27"/>
                </a:solidFill>
                <a:latin typeface="Raleway" pitchFamily="34" charset="0"/>
              </a:rPr>
              <a:t>tổng</a:t>
            </a:r>
            <a:r>
              <a:rPr lang="en-US" sz="4450" dirty="0">
                <a:solidFill>
                  <a:srgbClr val="1B1B27"/>
                </a:solidFill>
                <a:latin typeface="Raleway" pitchFamily="34" charset="0"/>
              </a:rPr>
              <a:t> </a:t>
            </a:r>
            <a:r>
              <a:rPr lang="en-US" sz="4450" dirty="0" err="1">
                <a:solidFill>
                  <a:srgbClr val="1B1B27"/>
                </a:solidFill>
                <a:latin typeface="Raleway" pitchFamily="34" charset="0"/>
              </a:rPr>
              <a:t>số</a:t>
            </a:r>
            <a:r>
              <a:rPr lang="en-US" sz="4450" dirty="0">
                <a:solidFill>
                  <a:srgbClr val="1B1B27"/>
                </a:solidFill>
                <a:latin typeface="Raleway" pitchFamily="34" charset="0"/>
              </a:rPr>
              <a:t> </a:t>
            </a:r>
            <a:r>
              <a:rPr lang="en-US" sz="4450" dirty="0" err="1">
                <a:solidFill>
                  <a:srgbClr val="1B1B27"/>
                </a:solidFill>
                <a:latin typeface="Raleway" pitchFamily="34" charset="0"/>
              </a:rPr>
              <a:t>ngón</a:t>
            </a:r>
            <a:r>
              <a:rPr lang="en-US" sz="4450" dirty="0">
                <a:solidFill>
                  <a:srgbClr val="1B1B27"/>
                </a:solidFill>
                <a:latin typeface="Raleway" pitchFamily="34" charset="0"/>
              </a:rPr>
              <a:t> </a:t>
            </a:r>
            <a:r>
              <a:rPr lang="en-US" sz="4450" dirty="0" err="1">
                <a:solidFill>
                  <a:srgbClr val="1B1B27"/>
                </a:solidFill>
                <a:latin typeface="Raleway" pitchFamily="34" charset="0"/>
              </a:rPr>
              <a:t>tay</a:t>
            </a:r>
            <a:r>
              <a:rPr lang="en-US" sz="4450" dirty="0">
                <a:solidFill>
                  <a:srgbClr val="1B1B27"/>
                </a:solidFill>
                <a:latin typeface="Raleway" pitchFamily="34" charset="0"/>
              </a:rPr>
              <a:t> </a:t>
            </a:r>
            <a:r>
              <a:rPr lang="en-US" sz="4450" dirty="0" err="1">
                <a:solidFill>
                  <a:srgbClr val="1B1B27"/>
                </a:solidFill>
                <a:latin typeface="Raleway" pitchFamily="34" charset="0"/>
              </a:rPr>
              <a:t>sử</a:t>
            </a:r>
            <a:r>
              <a:rPr lang="en-US" sz="4450" dirty="0">
                <a:solidFill>
                  <a:srgbClr val="1B1B27"/>
                </a:solidFill>
                <a:latin typeface="Raleway" pitchFamily="34" charset="0"/>
              </a:rPr>
              <a:t> </a:t>
            </a:r>
            <a:r>
              <a:rPr lang="en-US" sz="4450" dirty="0" err="1">
                <a:solidFill>
                  <a:srgbClr val="1B1B27"/>
                </a:solidFill>
                <a:latin typeface="Raleway" pitchFamily="34" charset="0"/>
              </a:rPr>
              <a:t>dụng</a:t>
            </a:r>
            <a:r>
              <a:rPr lang="en-US" sz="4450" dirty="0">
                <a:solidFill>
                  <a:srgbClr val="1B1B27"/>
                </a:solidFill>
                <a:latin typeface="Raleway" pitchFamily="34" charset="0"/>
              </a:rPr>
              <a:t> CNN</a:t>
            </a:r>
            <a:endParaRPr lang="en-US" sz="4450" dirty="0"/>
          </a:p>
        </p:txBody>
      </p:sp>
      <p:sp>
        <p:nvSpPr>
          <p:cNvPr id="4" name="Text 2"/>
          <p:cNvSpPr/>
          <p:nvPr/>
        </p:nvSpPr>
        <p:spPr>
          <a:xfrm>
            <a:off x="793790" y="4578310"/>
            <a:ext cx="6244709" cy="725805"/>
          </a:xfrm>
          <a:prstGeom prst="rect">
            <a:avLst/>
          </a:prstGeom>
          <a:noFill/>
          <a:ln/>
        </p:spPr>
        <p:txBody>
          <a:bodyPr wrap="square" lIns="0" tIns="0" rIns="0" bIns="0" rtlCol="0" anchor="t"/>
          <a:lstStyle/>
          <a:p>
            <a:pPr marL="0" indent="0">
              <a:lnSpc>
                <a:spcPts val="2850"/>
              </a:lnSpc>
              <a:buNone/>
            </a:pPr>
            <a:endParaRPr lang="en-US" sz="1750" dirty="0"/>
          </a:p>
        </p:txBody>
      </p:sp>
      <p:sp>
        <p:nvSpPr>
          <p:cNvPr id="6" name="Text 4"/>
          <p:cNvSpPr/>
          <p:nvPr/>
        </p:nvSpPr>
        <p:spPr>
          <a:xfrm>
            <a:off x="7599521" y="4578310"/>
            <a:ext cx="6244709" cy="725805"/>
          </a:xfrm>
          <a:prstGeom prst="rect">
            <a:avLst/>
          </a:prstGeom>
          <a:noFill/>
          <a:ln/>
        </p:spPr>
        <p:txBody>
          <a:bodyPr wrap="square" lIns="0" tIns="0" rIns="0" bIns="0" rtlCol="0" anchor="t"/>
          <a:lstStyle/>
          <a:p>
            <a:pPr marL="0" indent="0">
              <a:lnSpc>
                <a:spcPts val="2850"/>
              </a:lnSpc>
              <a:buNone/>
            </a:pPr>
            <a:endParaRPr lang="en-US" sz="1750" dirty="0"/>
          </a:p>
        </p:txBody>
      </p:sp>
      <p:pic>
        <p:nvPicPr>
          <p:cNvPr id="9" name="Picture 8">
            <a:extLst>
              <a:ext uri="{FF2B5EF4-FFF2-40B4-BE49-F238E27FC236}">
                <a16:creationId xmlns:a16="http://schemas.microsoft.com/office/drawing/2014/main" id="{349C9006-B243-092D-5555-0CAA2ECFB207}"/>
              </a:ext>
            </a:extLst>
          </p:cNvPr>
          <p:cNvPicPr>
            <a:picLocks noChangeAspect="1"/>
          </p:cNvPicPr>
          <p:nvPr/>
        </p:nvPicPr>
        <p:blipFill>
          <a:blip r:embed="rId3"/>
          <a:stretch>
            <a:fillRect/>
          </a:stretch>
        </p:blipFill>
        <p:spPr>
          <a:xfrm>
            <a:off x="232768" y="1587261"/>
            <a:ext cx="5170505" cy="6228272"/>
          </a:xfrm>
          <a:prstGeom prst="rect">
            <a:avLst/>
          </a:prstGeom>
        </p:spPr>
      </p:pic>
      <p:pic>
        <p:nvPicPr>
          <p:cNvPr id="15" name="Picture 14">
            <a:extLst>
              <a:ext uri="{FF2B5EF4-FFF2-40B4-BE49-F238E27FC236}">
                <a16:creationId xmlns:a16="http://schemas.microsoft.com/office/drawing/2014/main" id="{4D6F2918-F692-5A7D-94C4-AEA62F4B3119}"/>
              </a:ext>
            </a:extLst>
          </p:cNvPr>
          <p:cNvPicPr>
            <a:picLocks noChangeAspect="1"/>
          </p:cNvPicPr>
          <p:nvPr/>
        </p:nvPicPr>
        <p:blipFill>
          <a:blip r:embed="rId4"/>
          <a:stretch>
            <a:fillRect/>
          </a:stretch>
        </p:blipFill>
        <p:spPr>
          <a:xfrm>
            <a:off x="5536276" y="1643447"/>
            <a:ext cx="8689254" cy="55861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Rectangle 2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0"/>
            <a:ext cx="14630398" cy="1891146"/>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754628" y="42"/>
            <a:ext cx="4875772" cy="1891694"/>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69334" y="-6369332"/>
            <a:ext cx="1891735" cy="146304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0520" y="1183"/>
            <a:ext cx="5164107" cy="1890553"/>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p:cNvSpPr/>
          <p:nvPr/>
        </p:nvSpPr>
        <p:spPr>
          <a:xfrm>
            <a:off x="839656" y="423792"/>
            <a:ext cx="8509560" cy="1078297"/>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4800">
                <a:solidFill>
                  <a:srgbClr val="FFFFFF"/>
                </a:solidFill>
                <a:latin typeface="+mj-lt"/>
                <a:ea typeface="+mj-ea"/>
                <a:cs typeface="+mj-cs"/>
              </a:rPr>
              <a:t>Kết quả đạt được </a:t>
            </a:r>
          </a:p>
        </p:txBody>
      </p:sp>
      <p:pic>
        <p:nvPicPr>
          <p:cNvPr id="5" name="Picture 4">
            <a:extLst>
              <a:ext uri="{FF2B5EF4-FFF2-40B4-BE49-F238E27FC236}">
                <a16:creationId xmlns:a16="http://schemas.microsoft.com/office/drawing/2014/main" id="{E711102A-0B46-5A99-8D61-3DBF5BCBF4F0}"/>
              </a:ext>
            </a:extLst>
          </p:cNvPr>
          <p:cNvPicPr>
            <a:picLocks noChangeAspect="1"/>
          </p:cNvPicPr>
          <p:nvPr/>
        </p:nvPicPr>
        <p:blipFill>
          <a:blip r:embed="rId3"/>
          <a:stretch>
            <a:fillRect/>
          </a:stretch>
        </p:blipFill>
        <p:spPr>
          <a:xfrm>
            <a:off x="1038429" y="2617711"/>
            <a:ext cx="5977774" cy="4797164"/>
          </a:xfrm>
          <a:prstGeom prst="rect">
            <a:avLst/>
          </a:prstGeom>
        </p:spPr>
      </p:pic>
      <p:pic>
        <p:nvPicPr>
          <p:cNvPr id="8" name="Picture 7">
            <a:extLst>
              <a:ext uri="{FF2B5EF4-FFF2-40B4-BE49-F238E27FC236}">
                <a16:creationId xmlns:a16="http://schemas.microsoft.com/office/drawing/2014/main" id="{434042C7-CCE9-0828-755C-E4413E4185F3}"/>
              </a:ext>
            </a:extLst>
          </p:cNvPr>
          <p:cNvPicPr>
            <a:picLocks noChangeAspect="1"/>
          </p:cNvPicPr>
          <p:nvPr/>
        </p:nvPicPr>
        <p:blipFill>
          <a:blip r:embed="rId4"/>
          <a:stretch>
            <a:fillRect/>
          </a:stretch>
        </p:blipFill>
        <p:spPr>
          <a:xfrm>
            <a:off x="7614198" y="2661378"/>
            <a:ext cx="5959499" cy="47973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311653" y="101906"/>
            <a:ext cx="10844028" cy="1491204"/>
          </a:xfrm>
          <a:prstGeom prst="rect">
            <a:avLst/>
          </a:prstGeom>
          <a:noFill/>
          <a:ln/>
        </p:spPr>
        <p:txBody>
          <a:bodyPr wrap="none" lIns="0" tIns="0" rIns="0" bIns="0" rtlCol="0" anchor="t"/>
          <a:lstStyle/>
          <a:p>
            <a:pPr marL="0" indent="0">
              <a:lnSpc>
                <a:spcPts val="5550"/>
              </a:lnSpc>
              <a:buNone/>
            </a:pPr>
            <a:r>
              <a:rPr lang="en-US" sz="4450" dirty="0" err="1">
                <a:solidFill>
                  <a:srgbClr val="1B1B27"/>
                </a:solidFill>
                <a:latin typeface="Raleway" pitchFamily="34" charset="0"/>
              </a:rPr>
              <a:t>Cách</a:t>
            </a:r>
            <a:r>
              <a:rPr lang="en-US" sz="4450" dirty="0">
                <a:solidFill>
                  <a:srgbClr val="1B1B27"/>
                </a:solidFill>
                <a:latin typeface="Raleway" pitchFamily="34" charset="0"/>
              </a:rPr>
              <a:t> </a:t>
            </a:r>
            <a:r>
              <a:rPr lang="en-US" sz="4450" dirty="0" err="1">
                <a:solidFill>
                  <a:srgbClr val="1B1B27"/>
                </a:solidFill>
                <a:latin typeface="Raleway" pitchFamily="34" charset="0"/>
              </a:rPr>
              <a:t>thức</a:t>
            </a:r>
            <a:r>
              <a:rPr lang="en-US" sz="4450" dirty="0">
                <a:solidFill>
                  <a:srgbClr val="1B1B27"/>
                </a:solidFill>
                <a:latin typeface="Raleway" pitchFamily="34" charset="0"/>
              </a:rPr>
              <a:t> </a:t>
            </a:r>
            <a:r>
              <a:rPr lang="en-US" sz="4450" dirty="0" err="1">
                <a:solidFill>
                  <a:srgbClr val="1B1B27"/>
                </a:solidFill>
                <a:latin typeface="Raleway" pitchFamily="34" charset="0"/>
              </a:rPr>
              <a:t>hoạt</a:t>
            </a:r>
            <a:r>
              <a:rPr lang="en-US" sz="4450" dirty="0">
                <a:solidFill>
                  <a:srgbClr val="1B1B27"/>
                </a:solidFill>
                <a:latin typeface="Raleway" pitchFamily="34" charset="0"/>
              </a:rPr>
              <a:t> </a:t>
            </a:r>
            <a:r>
              <a:rPr lang="en-US" sz="4450" dirty="0" err="1">
                <a:solidFill>
                  <a:srgbClr val="1B1B27"/>
                </a:solidFill>
                <a:latin typeface="Raleway" pitchFamily="34" charset="0"/>
              </a:rPr>
              <a:t>động</a:t>
            </a:r>
            <a:r>
              <a:rPr lang="en-US" sz="4450" dirty="0">
                <a:solidFill>
                  <a:srgbClr val="1B1B27"/>
                </a:solidFill>
                <a:latin typeface="Raleway" pitchFamily="34" charset="0"/>
              </a:rPr>
              <a:t> </a:t>
            </a:r>
            <a:r>
              <a:rPr lang="en-US" sz="4450" dirty="0" err="1">
                <a:solidFill>
                  <a:srgbClr val="1B1B27"/>
                </a:solidFill>
                <a:latin typeface="Raleway" pitchFamily="34" charset="0"/>
              </a:rPr>
              <a:t>thuật</a:t>
            </a:r>
            <a:r>
              <a:rPr lang="en-US" sz="4450" dirty="0">
                <a:solidFill>
                  <a:srgbClr val="1B1B27"/>
                </a:solidFill>
                <a:latin typeface="Raleway" pitchFamily="34" charset="0"/>
              </a:rPr>
              <a:t> </a:t>
            </a:r>
            <a:r>
              <a:rPr lang="en-US" sz="4450" dirty="0" err="1">
                <a:solidFill>
                  <a:srgbClr val="1B1B27"/>
                </a:solidFill>
                <a:latin typeface="Raleway" pitchFamily="34" charset="0"/>
              </a:rPr>
              <a:t>toán</a:t>
            </a:r>
            <a:r>
              <a:rPr lang="en-US" sz="4450" dirty="0">
                <a:solidFill>
                  <a:srgbClr val="1B1B27"/>
                </a:solidFill>
                <a:latin typeface="Raleway" pitchFamily="34" charset="0"/>
              </a:rPr>
              <a:t> </a:t>
            </a:r>
          </a:p>
          <a:p>
            <a:pPr marL="0" indent="0">
              <a:lnSpc>
                <a:spcPts val="5550"/>
              </a:lnSpc>
              <a:buNone/>
            </a:pPr>
            <a:r>
              <a:rPr lang="en-US" sz="4450" dirty="0" err="1">
                <a:solidFill>
                  <a:srgbClr val="1B1B27"/>
                </a:solidFill>
                <a:latin typeface="Raleway" pitchFamily="34" charset="0"/>
              </a:rPr>
              <a:t>chương</a:t>
            </a:r>
            <a:r>
              <a:rPr lang="en-US" sz="4450" dirty="0">
                <a:solidFill>
                  <a:srgbClr val="1B1B27"/>
                </a:solidFill>
                <a:latin typeface="Raleway" pitchFamily="34" charset="0"/>
              </a:rPr>
              <a:t> </a:t>
            </a:r>
            <a:r>
              <a:rPr lang="en-US" sz="4450" dirty="0" err="1">
                <a:solidFill>
                  <a:srgbClr val="1B1B27"/>
                </a:solidFill>
                <a:latin typeface="Raleway" pitchFamily="34" charset="0"/>
              </a:rPr>
              <a:t>trình</a:t>
            </a:r>
            <a:r>
              <a:rPr lang="en-US" sz="4450" dirty="0">
                <a:solidFill>
                  <a:srgbClr val="1B1B27"/>
                </a:solidFill>
                <a:latin typeface="Raleway" pitchFamily="34" charset="0"/>
              </a:rPr>
              <a:t> </a:t>
            </a:r>
            <a:r>
              <a:rPr lang="en-US" sz="4450" dirty="0" err="1">
                <a:solidFill>
                  <a:srgbClr val="1B1B27"/>
                </a:solidFill>
                <a:latin typeface="Raleway" pitchFamily="34" charset="0"/>
              </a:rPr>
              <a:t>nhận</a:t>
            </a:r>
            <a:r>
              <a:rPr lang="en-US" sz="4450" dirty="0">
                <a:solidFill>
                  <a:srgbClr val="1B1B27"/>
                </a:solidFill>
                <a:latin typeface="Raleway" pitchFamily="34" charset="0"/>
              </a:rPr>
              <a:t> </a:t>
            </a:r>
            <a:r>
              <a:rPr lang="en-US" sz="4450" dirty="0" err="1">
                <a:solidFill>
                  <a:srgbClr val="1B1B27"/>
                </a:solidFill>
                <a:latin typeface="Raleway" pitchFamily="34" charset="0"/>
              </a:rPr>
              <a:t>diện</a:t>
            </a:r>
            <a:r>
              <a:rPr lang="en-US" sz="4450" dirty="0">
                <a:solidFill>
                  <a:srgbClr val="1B1B27"/>
                </a:solidFill>
                <a:latin typeface="Raleway" pitchFamily="34" charset="0"/>
              </a:rPr>
              <a:t> </a:t>
            </a:r>
            <a:r>
              <a:rPr lang="en-US" sz="4450" dirty="0" err="1">
                <a:solidFill>
                  <a:srgbClr val="1B1B27"/>
                </a:solidFill>
                <a:latin typeface="Raleway" pitchFamily="34" charset="0"/>
              </a:rPr>
              <a:t>đối</a:t>
            </a:r>
            <a:r>
              <a:rPr lang="en-US" sz="4450" dirty="0">
                <a:solidFill>
                  <a:srgbClr val="1B1B27"/>
                </a:solidFill>
                <a:latin typeface="Raleway" pitchFamily="34" charset="0"/>
              </a:rPr>
              <a:t> </a:t>
            </a:r>
            <a:r>
              <a:rPr lang="en-US" sz="4450" dirty="0" err="1">
                <a:solidFill>
                  <a:srgbClr val="1B1B27"/>
                </a:solidFill>
                <a:latin typeface="Raleway" pitchFamily="34" charset="0"/>
              </a:rPr>
              <a:t>tượng</a:t>
            </a:r>
            <a:r>
              <a:rPr lang="en-US" sz="4450" dirty="0">
                <a:solidFill>
                  <a:srgbClr val="1B1B27"/>
                </a:solidFill>
                <a:latin typeface="Raleway" pitchFamily="34" charset="0"/>
              </a:rPr>
              <a:t> </a:t>
            </a:r>
            <a:r>
              <a:rPr lang="en-US" sz="4450" dirty="0" err="1">
                <a:solidFill>
                  <a:srgbClr val="1B1B27"/>
                </a:solidFill>
                <a:latin typeface="Raleway" pitchFamily="34" charset="0"/>
              </a:rPr>
              <a:t>cơ</a:t>
            </a:r>
            <a:r>
              <a:rPr lang="en-US" sz="4450" dirty="0">
                <a:solidFill>
                  <a:srgbClr val="1B1B27"/>
                </a:solidFill>
                <a:latin typeface="Raleway" pitchFamily="34" charset="0"/>
              </a:rPr>
              <a:t> </a:t>
            </a:r>
            <a:r>
              <a:rPr lang="en-US" sz="4450" dirty="0" err="1">
                <a:solidFill>
                  <a:srgbClr val="1B1B27"/>
                </a:solidFill>
                <a:latin typeface="Raleway" pitchFamily="34" charset="0"/>
              </a:rPr>
              <a:t>bản</a:t>
            </a:r>
            <a:endParaRPr lang="en-US" sz="4450" dirty="0"/>
          </a:p>
        </p:txBody>
      </p:sp>
      <p:sp>
        <p:nvSpPr>
          <p:cNvPr id="4" name="Text 1"/>
          <p:cNvSpPr/>
          <p:nvPr/>
        </p:nvSpPr>
        <p:spPr>
          <a:xfrm>
            <a:off x="561033" y="2098953"/>
            <a:ext cx="7556421" cy="2540318"/>
          </a:xfrm>
          <a:prstGeom prst="rect">
            <a:avLst/>
          </a:prstGeom>
          <a:noFill/>
          <a:ln/>
        </p:spPr>
        <p:txBody>
          <a:bodyPr wrap="square" lIns="0" tIns="0" rIns="0" bIns="0" rtlCol="0" anchor="t"/>
          <a:lstStyle/>
          <a:p>
            <a:pPr marL="0" indent="0">
              <a:lnSpc>
                <a:spcPts val="2850"/>
              </a:lnSpc>
              <a:buNone/>
            </a:pPr>
            <a:endParaRPr lang="en-US" sz="1750" dirty="0"/>
          </a:p>
        </p:txBody>
      </p:sp>
      <p:sp>
        <p:nvSpPr>
          <p:cNvPr id="5" name="TextBox 4">
            <a:extLst>
              <a:ext uri="{FF2B5EF4-FFF2-40B4-BE49-F238E27FC236}">
                <a16:creationId xmlns:a16="http://schemas.microsoft.com/office/drawing/2014/main" id="{0769DC0E-8642-5779-48F6-1AB4662295D5}"/>
              </a:ext>
            </a:extLst>
          </p:cNvPr>
          <p:cNvSpPr txBox="1"/>
          <p:nvPr/>
        </p:nvSpPr>
        <p:spPr>
          <a:xfrm>
            <a:off x="311652" y="1932317"/>
            <a:ext cx="14060563" cy="2246769"/>
          </a:xfrm>
          <a:prstGeom prst="rect">
            <a:avLst/>
          </a:prstGeom>
          <a:noFill/>
        </p:spPr>
        <p:txBody>
          <a:bodyPr wrap="square" rtlCol="0">
            <a:spAutoFit/>
          </a:bodyPr>
          <a:lstStyle/>
          <a:p>
            <a:pPr marL="457200" indent="-457200">
              <a:buFontTx/>
              <a:buChar char="-"/>
            </a:pPr>
            <a:r>
              <a:rPr lang="vi-VN" sz="2800" dirty="0">
                <a:latin typeface="+mj-lt"/>
              </a:rPr>
              <a:t>Xử lý hình ảnh và video với OpenCV: Đọc, hiển thị, và xử lý ảnh/video từ file hoặc camera.Vẽ khung và nhãn đối tượng trên hình ảnh.</a:t>
            </a:r>
          </a:p>
          <a:p>
            <a:pPr marL="457200" indent="-457200">
              <a:buFontTx/>
              <a:buChar char="-"/>
            </a:pPr>
            <a:r>
              <a:rPr lang="vi-VN" sz="2800" dirty="0">
                <a:latin typeface="+mj-lt"/>
              </a:rPr>
              <a:t>Phát hiện đối tượng bằng Deep Learning:Sử dụng OpenCV DNN module để tải mô hình SSD MobileNet đã huấn luyện.Xử lý ảnh đầu vào thành blob và dự đoán đối tượng với mô hình TensorFlow.</a:t>
            </a:r>
          </a:p>
        </p:txBody>
      </p:sp>
      <p:pic>
        <p:nvPicPr>
          <p:cNvPr id="7" name="Picture 6">
            <a:extLst>
              <a:ext uri="{FF2B5EF4-FFF2-40B4-BE49-F238E27FC236}">
                <a16:creationId xmlns:a16="http://schemas.microsoft.com/office/drawing/2014/main" id="{5D3EB591-E1F5-91FB-62A9-919C1565F096}"/>
              </a:ext>
            </a:extLst>
          </p:cNvPr>
          <p:cNvPicPr>
            <a:picLocks noChangeAspect="1"/>
          </p:cNvPicPr>
          <p:nvPr/>
        </p:nvPicPr>
        <p:blipFill>
          <a:blip r:embed="rId3"/>
          <a:stretch>
            <a:fillRect/>
          </a:stretch>
        </p:blipFill>
        <p:spPr>
          <a:xfrm>
            <a:off x="1499048" y="4018573"/>
            <a:ext cx="10796942" cy="37914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6E6351-6FAD-1AD5-CC58-562D99922959}"/>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Rectangle 1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0"/>
            <a:ext cx="14630398" cy="1891146"/>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754628" y="42"/>
            <a:ext cx="4875772" cy="1891694"/>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69334" y="-6369332"/>
            <a:ext cx="1891735" cy="146304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0520" y="1183"/>
            <a:ext cx="5164107" cy="1890553"/>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a:extLst>
              <a:ext uri="{FF2B5EF4-FFF2-40B4-BE49-F238E27FC236}">
                <a16:creationId xmlns:a16="http://schemas.microsoft.com/office/drawing/2014/main" id="{6BC4F9D3-E26D-A069-E538-1CA211F3D9BE}"/>
              </a:ext>
            </a:extLst>
          </p:cNvPr>
          <p:cNvSpPr/>
          <p:nvPr/>
        </p:nvSpPr>
        <p:spPr>
          <a:xfrm>
            <a:off x="839656" y="423792"/>
            <a:ext cx="8509560" cy="1078297"/>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4800" dirty="0">
                <a:solidFill>
                  <a:srgbClr val="FFFFFF"/>
                </a:solidFill>
                <a:latin typeface="+mj-lt"/>
                <a:ea typeface="+mj-ea"/>
                <a:cs typeface="+mj-cs"/>
              </a:rPr>
              <a:t> </a:t>
            </a:r>
          </a:p>
        </p:txBody>
      </p:sp>
      <p:sp>
        <p:nvSpPr>
          <p:cNvPr id="3" name="TextBox 2">
            <a:extLst>
              <a:ext uri="{FF2B5EF4-FFF2-40B4-BE49-F238E27FC236}">
                <a16:creationId xmlns:a16="http://schemas.microsoft.com/office/drawing/2014/main" id="{438E3F9B-3DBA-6429-8AC1-5F65DD25F793}"/>
              </a:ext>
            </a:extLst>
          </p:cNvPr>
          <p:cNvSpPr txBox="1"/>
          <p:nvPr/>
        </p:nvSpPr>
        <p:spPr>
          <a:xfrm>
            <a:off x="10285808" y="464668"/>
            <a:ext cx="3950207" cy="996544"/>
          </a:xfrm>
          <a:prstGeom prst="rect">
            <a:avLst/>
          </a:prstGeom>
        </p:spPr>
        <p:txBody>
          <a:bodyPr vert="horz" lIns="91440" tIns="45720" rIns="91440" bIns="45720" rtlCol="0" anchor="ctr">
            <a:normAutofit/>
          </a:bodyPr>
          <a:lstStyle/>
          <a:p>
            <a:pPr>
              <a:lnSpc>
                <a:spcPct val="90000"/>
              </a:lnSpc>
              <a:spcBef>
                <a:spcPts val="1000"/>
              </a:spcBef>
            </a:pPr>
            <a:r>
              <a:rPr lang="en-US" sz="2400" b="1">
                <a:solidFill>
                  <a:srgbClr val="FFFFFF"/>
                </a:solidFill>
              </a:rPr>
              <a:t>Kết quả đạt được</a:t>
            </a:r>
          </a:p>
        </p:txBody>
      </p:sp>
      <p:pic>
        <p:nvPicPr>
          <p:cNvPr id="6" name="Picture 5" descr="A hand holding a book&#10;&#10;Description automatically generated">
            <a:extLst>
              <a:ext uri="{FF2B5EF4-FFF2-40B4-BE49-F238E27FC236}">
                <a16:creationId xmlns:a16="http://schemas.microsoft.com/office/drawing/2014/main" id="{0AD846AC-312D-4323-F033-21B3C7526F85}"/>
              </a:ext>
            </a:extLst>
          </p:cNvPr>
          <p:cNvPicPr>
            <a:picLocks noChangeAspect="1"/>
          </p:cNvPicPr>
          <p:nvPr/>
        </p:nvPicPr>
        <p:blipFill>
          <a:blip r:embed="rId3"/>
          <a:stretch>
            <a:fillRect/>
          </a:stretch>
        </p:blipFill>
        <p:spPr>
          <a:xfrm>
            <a:off x="1000951" y="2617711"/>
            <a:ext cx="6015252" cy="4797164"/>
          </a:xfrm>
          <a:prstGeom prst="rect">
            <a:avLst/>
          </a:prstGeom>
        </p:spPr>
      </p:pic>
      <p:pic>
        <p:nvPicPr>
          <p:cNvPr id="9" name="Picture 8" descr="A person sitting in a room&#10;&#10;Description automatically generated">
            <a:extLst>
              <a:ext uri="{FF2B5EF4-FFF2-40B4-BE49-F238E27FC236}">
                <a16:creationId xmlns:a16="http://schemas.microsoft.com/office/drawing/2014/main" id="{166D7BB1-FE29-6C61-B307-D1730115D699}"/>
              </a:ext>
            </a:extLst>
          </p:cNvPr>
          <p:cNvPicPr>
            <a:picLocks noChangeAspect="1"/>
          </p:cNvPicPr>
          <p:nvPr/>
        </p:nvPicPr>
        <p:blipFill>
          <a:blip r:embed="rId4"/>
          <a:stretch>
            <a:fillRect/>
          </a:stretch>
        </p:blipFill>
        <p:spPr>
          <a:xfrm>
            <a:off x="7614198" y="2661378"/>
            <a:ext cx="5978064" cy="4797397"/>
          </a:xfrm>
          <a:prstGeom prst="rect">
            <a:avLst/>
          </a:prstGeom>
        </p:spPr>
      </p:pic>
    </p:spTree>
    <p:extLst>
      <p:ext uri="{BB962C8B-B14F-4D97-AF65-F5344CB8AC3E}">
        <p14:creationId xmlns:p14="http://schemas.microsoft.com/office/powerpoint/2010/main" val="161980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4630034" cy="82224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 y="0"/>
            <a:ext cx="14630034"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1655912-78E8-3F3B-8EE5-4CACB18F0DFE}"/>
              </a:ext>
            </a:extLst>
          </p:cNvPr>
          <p:cNvSpPr txBox="1"/>
          <p:nvPr/>
        </p:nvSpPr>
        <p:spPr>
          <a:xfrm>
            <a:off x="7908794" y="5121398"/>
            <a:ext cx="5767195" cy="155653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kern="1200">
                <a:solidFill>
                  <a:schemeClr val="tx2"/>
                </a:solidFill>
                <a:latin typeface="+mj-lt"/>
                <a:ea typeface="+mj-ea"/>
                <a:cs typeface="+mj-cs"/>
              </a:rPr>
              <a:t>Thank you</a:t>
            </a:r>
          </a:p>
        </p:txBody>
      </p:sp>
      <p:pic>
        <p:nvPicPr>
          <p:cNvPr id="6" name="Graphic 5" descr="Handshake">
            <a:extLst>
              <a:ext uri="{FF2B5EF4-FFF2-40B4-BE49-F238E27FC236}">
                <a16:creationId xmlns:a16="http://schemas.microsoft.com/office/drawing/2014/main" id="{1B1DE59C-C4A6-D1DF-1918-CC4D799690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8564" y="2178383"/>
            <a:ext cx="4970112" cy="4970112"/>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3" y="-7173"/>
            <a:ext cx="7486409" cy="8236774"/>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1802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564</Words>
  <Application>Microsoft Office PowerPoint</Application>
  <PresentationFormat>Custom</PresentationFormat>
  <Paragraphs>34</Paragraphs>
  <Slides>9</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Raleway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Nguyệt Hạ Hoàng</cp:lastModifiedBy>
  <cp:revision>6</cp:revision>
  <dcterms:created xsi:type="dcterms:W3CDTF">2024-12-06T16:48:39Z</dcterms:created>
  <dcterms:modified xsi:type="dcterms:W3CDTF">2024-12-06T18:52:31Z</dcterms:modified>
</cp:coreProperties>
</file>