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12192000"/>
  <p:notesSz cx="12192000" cy="6858000"/>
  <p:embeddedFontLst>
    <p:embeddedFont>
      <p:font typeface="Economica"/>
      <p:regular r:id="rId52"/>
      <p:bold r:id="rId53"/>
      <p:italic r:id="rId54"/>
      <p:boldItalic r:id="rId55"/>
    </p:embeddedFont>
    <p:embeddedFont>
      <p:font typeface="Carlito"/>
      <p:regular r:id="rId56"/>
      <p:bold r:id="rId57"/>
      <p:italic r:id="rId58"/>
      <p:boldItalic r:id="rId59"/>
    </p:embeddedFont>
    <p:embeddedFont>
      <p:font typeface="Open Sans"/>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64" roundtripDataSignature="AMtx7mjvr0G96cf4qlahW1cDpn2aenLw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italic.fntdata"/><Relationship Id="rId61" Type="http://schemas.openxmlformats.org/officeDocument/2006/relationships/font" Target="fonts/OpenSans-bold.fntdata"/><Relationship Id="rId20" Type="http://schemas.openxmlformats.org/officeDocument/2006/relationships/slide" Target="slides/slide15.xml"/><Relationship Id="rId64" Type="http://customschemas.google.com/relationships/presentationmetadata" Target="metadata"/><Relationship Id="rId63"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Economica-bold.fntdata"/><Relationship Id="rId52" Type="http://schemas.openxmlformats.org/officeDocument/2006/relationships/font" Target="fonts/Economica-regular.fntdata"/><Relationship Id="rId11" Type="http://schemas.openxmlformats.org/officeDocument/2006/relationships/slide" Target="slides/slide6.xml"/><Relationship Id="rId55" Type="http://schemas.openxmlformats.org/officeDocument/2006/relationships/font" Target="fonts/Economica-boldItalic.fntdata"/><Relationship Id="rId10" Type="http://schemas.openxmlformats.org/officeDocument/2006/relationships/slide" Target="slides/slide5.xml"/><Relationship Id="rId54" Type="http://schemas.openxmlformats.org/officeDocument/2006/relationships/font" Target="fonts/Economica-italic.fntdata"/><Relationship Id="rId13" Type="http://schemas.openxmlformats.org/officeDocument/2006/relationships/slide" Target="slides/slide8.xml"/><Relationship Id="rId57" Type="http://schemas.openxmlformats.org/officeDocument/2006/relationships/font" Target="fonts/Carlito-bold.fntdata"/><Relationship Id="rId12" Type="http://schemas.openxmlformats.org/officeDocument/2006/relationships/slide" Target="slides/slide7.xml"/><Relationship Id="rId56" Type="http://schemas.openxmlformats.org/officeDocument/2006/relationships/font" Target="fonts/Carlito-regular.fntdata"/><Relationship Id="rId15" Type="http://schemas.openxmlformats.org/officeDocument/2006/relationships/slide" Target="slides/slide10.xml"/><Relationship Id="rId59" Type="http://schemas.openxmlformats.org/officeDocument/2006/relationships/font" Target="fonts/Carlito-boldItalic.fntdata"/><Relationship Id="rId14" Type="http://schemas.openxmlformats.org/officeDocument/2006/relationships/slide" Target="slides/slide9.xml"/><Relationship Id="rId58" Type="http://schemas.openxmlformats.org/officeDocument/2006/relationships/font" Target="fonts/Carli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4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4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4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4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f2993e1f54_0_541"/>
          <p:cNvSpPr/>
          <p:nvPr/>
        </p:nvSpPr>
        <p:spPr>
          <a:xfrm>
            <a:off x="3658683" y="10089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g2f2993e1f54_0_541"/>
          <p:cNvSpPr/>
          <p:nvPr/>
        </p:nvSpPr>
        <p:spPr>
          <a:xfrm rot="10800000">
            <a:off x="7091169" y="43556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g2f2993e1f54_0_541"/>
          <p:cNvSpPr txBox="1"/>
          <p:nvPr>
            <p:ph type="ctrTitle"/>
          </p:nvPr>
        </p:nvSpPr>
        <p:spPr>
          <a:xfrm>
            <a:off x="4059600" y="1925674"/>
            <a:ext cx="4072800" cy="20496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3" name="Google Shape;13;g2f2993e1f54_0_541"/>
          <p:cNvSpPr txBox="1"/>
          <p:nvPr>
            <p:ph idx="1" type="subTitle"/>
          </p:nvPr>
        </p:nvSpPr>
        <p:spPr>
          <a:xfrm>
            <a:off x="4059600" y="4155440"/>
            <a:ext cx="4072800" cy="9351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p:txBody>
      </p:sp>
      <p:sp>
        <p:nvSpPr>
          <p:cNvPr id="14" name="Google Shape;14;g2f2993e1f54_0_5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2f2993e1f54_0_583"/>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2f2993e1f54_0_583"/>
          <p:cNvSpPr txBox="1"/>
          <p:nvPr>
            <p:ph hasCustomPrompt="1" type="title"/>
          </p:nvPr>
        </p:nvSpPr>
        <p:spPr>
          <a:xfrm>
            <a:off x="415600" y="1276167"/>
            <a:ext cx="11360700" cy="2838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2"/>
              </a:buClr>
              <a:buSzPts val="21300"/>
              <a:buNone/>
              <a:defRPr sz="21300">
                <a:solidFill>
                  <a:schemeClr val="lt2"/>
                </a:solidFill>
              </a:defRPr>
            </a:lvl1pPr>
            <a:lvl2pPr lvl="1" algn="ctr">
              <a:spcBef>
                <a:spcPts val="0"/>
              </a:spcBef>
              <a:spcAft>
                <a:spcPts val="0"/>
              </a:spcAft>
              <a:buClr>
                <a:schemeClr val="lt2"/>
              </a:buClr>
              <a:buSzPts val="21300"/>
              <a:buNone/>
              <a:defRPr sz="21300">
                <a:solidFill>
                  <a:schemeClr val="lt2"/>
                </a:solidFill>
              </a:defRPr>
            </a:lvl2pPr>
            <a:lvl3pPr lvl="2" algn="ctr">
              <a:spcBef>
                <a:spcPts val="0"/>
              </a:spcBef>
              <a:spcAft>
                <a:spcPts val="0"/>
              </a:spcAft>
              <a:buClr>
                <a:schemeClr val="lt2"/>
              </a:buClr>
              <a:buSzPts val="21300"/>
              <a:buNone/>
              <a:defRPr sz="21300">
                <a:solidFill>
                  <a:schemeClr val="lt2"/>
                </a:solidFill>
              </a:defRPr>
            </a:lvl3pPr>
            <a:lvl4pPr lvl="3" algn="ctr">
              <a:spcBef>
                <a:spcPts val="0"/>
              </a:spcBef>
              <a:spcAft>
                <a:spcPts val="0"/>
              </a:spcAft>
              <a:buClr>
                <a:schemeClr val="lt2"/>
              </a:buClr>
              <a:buSzPts val="21300"/>
              <a:buNone/>
              <a:defRPr sz="21300">
                <a:solidFill>
                  <a:schemeClr val="lt2"/>
                </a:solidFill>
              </a:defRPr>
            </a:lvl4pPr>
            <a:lvl5pPr lvl="4" algn="ctr">
              <a:spcBef>
                <a:spcPts val="0"/>
              </a:spcBef>
              <a:spcAft>
                <a:spcPts val="0"/>
              </a:spcAft>
              <a:buClr>
                <a:schemeClr val="lt2"/>
              </a:buClr>
              <a:buSzPts val="21300"/>
              <a:buNone/>
              <a:defRPr sz="21300">
                <a:solidFill>
                  <a:schemeClr val="lt2"/>
                </a:solidFill>
              </a:defRPr>
            </a:lvl5pPr>
            <a:lvl6pPr lvl="5" algn="ctr">
              <a:spcBef>
                <a:spcPts val="0"/>
              </a:spcBef>
              <a:spcAft>
                <a:spcPts val="0"/>
              </a:spcAft>
              <a:buClr>
                <a:schemeClr val="lt2"/>
              </a:buClr>
              <a:buSzPts val="21300"/>
              <a:buNone/>
              <a:defRPr sz="21300">
                <a:solidFill>
                  <a:schemeClr val="lt2"/>
                </a:solidFill>
              </a:defRPr>
            </a:lvl6pPr>
            <a:lvl7pPr lvl="6" algn="ctr">
              <a:spcBef>
                <a:spcPts val="0"/>
              </a:spcBef>
              <a:spcAft>
                <a:spcPts val="0"/>
              </a:spcAft>
              <a:buClr>
                <a:schemeClr val="lt2"/>
              </a:buClr>
              <a:buSzPts val="21300"/>
              <a:buNone/>
              <a:defRPr sz="21300">
                <a:solidFill>
                  <a:schemeClr val="lt2"/>
                </a:solidFill>
              </a:defRPr>
            </a:lvl7pPr>
            <a:lvl8pPr lvl="7" algn="ctr">
              <a:spcBef>
                <a:spcPts val="0"/>
              </a:spcBef>
              <a:spcAft>
                <a:spcPts val="0"/>
              </a:spcAft>
              <a:buClr>
                <a:schemeClr val="lt2"/>
              </a:buClr>
              <a:buSzPts val="21300"/>
              <a:buNone/>
              <a:defRPr sz="21300">
                <a:solidFill>
                  <a:schemeClr val="lt2"/>
                </a:solidFill>
              </a:defRPr>
            </a:lvl8pPr>
            <a:lvl9pPr lvl="8" algn="ctr">
              <a:spcBef>
                <a:spcPts val="0"/>
              </a:spcBef>
              <a:spcAft>
                <a:spcPts val="0"/>
              </a:spcAft>
              <a:buClr>
                <a:schemeClr val="lt2"/>
              </a:buClr>
              <a:buSzPts val="21300"/>
              <a:buNone/>
              <a:defRPr sz="21300">
                <a:solidFill>
                  <a:schemeClr val="lt2"/>
                </a:solidFill>
              </a:defRPr>
            </a:lvl9pPr>
          </a:lstStyle>
          <a:p>
            <a:r>
              <a:t>xx%</a:t>
            </a:r>
          </a:p>
        </p:txBody>
      </p:sp>
      <p:sp>
        <p:nvSpPr>
          <p:cNvPr id="54" name="Google Shape;54;g2f2993e1f54_0_583"/>
          <p:cNvSpPr txBox="1"/>
          <p:nvPr>
            <p:ph idx="1" type="body"/>
          </p:nvPr>
        </p:nvSpPr>
        <p:spPr>
          <a:xfrm>
            <a:off x="415600" y="42160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5" name="Google Shape;55;g2f2993e1f54_0_58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g2f2993e1f54_0_58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g2f2993e1f54_0_590"/>
          <p:cNvSpPr txBox="1"/>
          <p:nvPr>
            <p:ph type="title"/>
          </p:nvPr>
        </p:nvSpPr>
        <p:spPr>
          <a:xfrm>
            <a:off x="1019149" y="260984"/>
            <a:ext cx="10153800" cy="1380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5600"/>
              <a:buNone/>
              <a:defRPr b="0" i="0" sz="4800">
                <a:solidFill>
                  <a:srgbClr val="404040"/>
                </a:solidFill>
                <a:latin typeface="Arial"/>
                <a:ea typeface="Arial"/>
                <a:cs typeface="Arial"/>
                <a:sym typeface="Arial"/>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60" name="Google Shape;60;g2f2993e1f54_0_590"/>
          <p:cNvSpPr txBox="1"/>
          <p:nvPr>
            <p:ph idx="1" type="body"/>
          </p:nvPr>
        </p:nvSpPr>
        <p:spPr>
          <a:xfrm>
            <a:off x="1171575" y="1622485"/>
            <a:ext cx="9848700" cy="45600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2400"/>
              <a:buNone/>
              <a:defRPr b="0" i="0" sz="8000">
                <a:solidFill>
                  <a:srgbClr val="242424"/>
                </a:solidFill>
                <a:latin typeface="Arial"/>
                <a:ea typeface="Arial"/>
                <a:cs typeface="Arial"/>
                <a:sym typeface="Arial"/>
              </a:defRPr>
            </a:lvl1pPr>
            <a:lvl2pPr indent="-228600" lvl="1" marL="914400" rtl="0" algn="l">
              <a:spcBef>
                <a:spcPts val="1600"/>
              </a:spcBef>
              <a:spcAft>
                <a:spcPts val="0"/>
              </a:spcAft>
              <a:buSzPts val="1900"/>
              <a:buNone/>
              <a:defRPr/>
            </a:lvl2pPr>
            <a:lvl3pPr indent="-228600" lvl="2" marL="1371600" rtl="0" algn="l">
              <a:spcBef>
                <a:spcPts val="1600"/>
              </a:spcBef>
              <a:spcAft>
                <a:spcPts val="0"/>
              </a:spcAft>
              <a:buSzPts val="1900"/>
              <a:buNone/>
              <a:defRPr/>
            </a:lvl3pPr>
            <a:lvl4pPr indent="-228600" lvl="3" marL="1828800" rtl="0" algn="l">
              <a:spcBef>
                <a:spcPts val="1600"/>
              </a:spcBef>
              <a:spcAft>
                <a:spcPts val="0"/>
              </a:spcAft>
              <a:buSzPts val="1900"/>
              <a:buNone/>
              <a:defRPr/>
            </a:lvl4pPr>
            <a:lvl5pPr indent="-228600" lvl="4" marL="2286000" rtl="0" algn="l">
              <a:spcBef>
                <a:spcPts val="1600"/>
              </a:spcBef>
              <a:spcAft>
                <a:spcPts val="0"/>
              </a:spcAft>
              <a:buSzPts val="1900"/>
              <a:buNone/>
              <a:defRPr/>
            </a:lvl5pPr>
            <a:lvl6pPr indent="-228600" lvl="5" marL="2743200" rtl="0" algn="l">
              <a:spcBef>
                <a:spcPts val="1600"/>
              </a:spcBef>
              <a:spcAft>
                <a:spcPts val="0"/>
              </a:spcAft>
              <a:buSzPts val="1900"/>
              <a:buNone/>
              <a:defRPr/>
            </a:lvl6pPr>
            <a:lvl7pPr indent="-228600" lvl="6" marL="3200400" rtl="0" algn="l">
              <a:spcBef>
                <a:spcPts val="1600"/>
              </a:spcBef>
              <a:spcAft>
                <a:spcPts val="0"/>
              </a:spcAft>
              <a:buSzPts val="1900"/>
              <a:buNone/>
              <a:defRPr/>
            </a:lvl7pPr>
            <a:lvl8pPr indent="-228600" lvl="7" marL="3657600" rtl="0" algn="l">
              <a:spcBef>
                <a:spcPts val="1600"/>
              </a:spcBef>
              <a:spcAft>
                <a:spcPts val="0"/>
              </a:spcAft>
              <a:buSzPts val="1900"/>
              <a:buNone/>
              <a:defRPr/>
            </a:lvl8pPr>
            <a:lvl9pPr indent="-228600" lvl="8" marL="4114800" rtl="0" algn="l">
              <a:spcBef>
                <a:spcPts val="1600"/>
              </a:spcBef>
              <a:spcAft>
                <a:spcPts val="1600"/>
              </a:spcAft>
              <a:buSzPts val="1900"/>
              <a:buNone/>
              <a:defRPr/>
            </a:lvl9pPr>
          </a:lstStyle>
          <a:p/>
        </p:txBody>
      </p:sp>
      <p:sp>
        <p:nvSpPr>
          <p:cNvPr id="61" name="Google Shape;61;g2f2993e1f54_0_590"/>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g2f2993e1f54_0_590"/>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2f2993e1f54_0_590"/>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lvl1pPr indent="0" lvl="0" marL="38100" marR="0" rtl="0" algn="l">
              <a:lnSpc>
                <a:spcPct val="104761"/>
              </a:lnSpc>
              <a:spcBef>
                <a:spcPts val="0"/>
              </a:spcBef>
              <a:buNone/>
              <a:defRPr b="0" i="0" sz="1050">
                <a:solidFill>
                  <a:schemeClr val="lt1"/>
                </a:solidFill>
                <a:latin typeface="Carlito"/>
                <a:ea typeface="Carlito"/>
                <a:cs typeface="Carlito"/>
                <a:sym typeface="Carlito"/>
              </a:defRPr>
            </a:lvl1pPr>
            <a:lvl2pPr indent="0" lvl="1" marL="38100" marR="0" rtl="0" algn="l">
              <a:lnSpc>
                <a:spcPct val="104761"/>
              </a:lnSpc>
              <a:spcBef>
                <a:spcPts val="0"/>
              </a:spcBef>
              <a:buNone/>
              <a:defRPr b="0" i="0" sz="1050">
                <a:solidFill>
                  <a:schemeClr val="lt1"/>
                </a:solidFill>
                <a:latin typeface="Carlito"/>
                <a:ea typeface="Carlito"/>
                <a:cs typeface="Carlito"/>
                <a:sym typeface="Carlito"/>
              </a:defRPr>
            </a:lvl2pPr>
            <a:lvl3pPr indent="0" lvl="2" marL="38100" marR="0" rtl="0" algn="l">
              <a:lnSpc>
                <a:spcPct val="104761"/>
              </a:lnSpc>
              <a:spcBef>
                <a:spcPts val="0"/>
              </a:spcBef>
              <a:buNone/>
              <a:defRPr b="0" i="0" sz="1050">
                <a:solidFill>
                  <a:schemeClr val="lt1"/>
                </a:solidFill>
                <a:latin typeface="Carlito"/>
                <a:ea typeface="Carlito"/>
                <a:cs typeface="Carlito"/>
                <a:sym typeface="Carlito"/>
              </a:defRPr>
            </a:lvl3pPr>
            <a:lvl4pPr indent="0" lvl="3" marL="38100" marR="0" rtl="0" algn="l">
              <a:lnSpc>
                <a:spcPct val="104761"/>
              </a:lnSpc>
              <a:spcBef>
                <a:spcPts val="0"/>
              </a:spcBef>
              <a:buNone/>
              <a:defRPr b="0" i="0" sz="1050">
                <a:solidFill>
                  <a:schemeClr val="lt1"/>
                </a:solidFill>
                <a:latin typeface="Carlito"/>
                <a:ea typeface="Carlito"/>
                <a:cs typeface="Carlito"/>
                <a:sym typeface="Carlito"/>
              </a:defRPr>
            </a:lvl4pPr>
            <a:lvl5pPr indent="0" lvl="4" marL="38100" marR="0" rtl="0" algn="l">
              <a:lnSpc>
                <a:spcPct val="104761"/>
              </a:lnSpc>
              <a:spcBef>
                <a:spcPts val="0"/>
              </a:spcBef>
              <a:buNone/>
              <a:defRPr b="0" i="0" sz="1050">
                <a:solidFill>
                  <a:schemeClr val="lt1"/>
                </a:solidFill>
                <a:latin typeface="Carlito"/>
                <a:ea typeface="Carlito"/>
                <a:cs typeface="Carlito"/>
                <a:sym typeface="Carlito"/>
              </a:defRPr>
            </a:lvl5pPr>
            <a:lvl6pPr indent="0" lvl="5" marL="38100" marR="0" rtl="0" algn="l">
              <a:lnSpc>
                <a:spcPct val="104761"/>
              </a:lnSpc>
              <a:spcBef>
                <a:spcPts val="0"/>
              </a:spcBef>
              <a:buNone/>
              <a:defRPr b="0" i="0" sz="1050">
                <a:solidFill>
                  <a:schemeClr val="lt1"/>
                </a:solidFill>
                <a:latin typeface="Carlito"/>
                <a:ea typeface="Carlito"/>
                <a:cs typeface="Carlito"/>
                <a:sym typeface="Carlito"/>
              </a:defRPr>
            </a:lvl6pPr>
            <a:lvl7pPr indent="0" lvl="6" marL="38100" marR="0" rtl="0" algn="l">
              <a:lnSpc>
                <a:spcPct val="104761"/>
              </a:lnSpc>
              <a:spcBef>
                <a:spcPts val="0"/>
              </a:spcBef>
              <a:buNone/>
              <a:defRPr b="0" i="0" sz="1050">
                <a:solidFill>
                  <a:schemeClr val="lt1"/>
                </a:solidFill>
                <a:latin typeface="Carlito"/>
                <a:ea typeface="Carlito"/>
                <a:cs typeface="Carlito"/>
                <a:sym typeface="Carlito"/>
              </a:defRPr>
            </a:lvl7pPr>
            <a:lvl8pPr indent="0" lvl="7" marL="38100" marR="0" rtl="0" algn="l">
              <a:lnSpc>
                <a:spcPct val="104761"/>
              </a:lnSpc>
              <a:spcBef>
                <a:spcPts val="0"/>
              </a:spcBef>
              <a:buNone/>
              <a:defRPr b="0" i="0" sz="1050">
                <a:solidFill>
                  <a:schemeClr val="lt1"/>
                </a:solidFill>
                <a:latin typeface="Carlito"/>
                <a:ea typeface="Carlito"/>
                <a:cs typeface="Carlito"/>
                <a:sym typeface="Carlito"/>
              </a:defRPr>
            </a:lvl8pPr>
            <a:lvl9pPr indent="0" lvl="8" marL="38100" marR="0" rtl="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Blank">
    <p:bg>
      <p:bgPr>
        <a:solidFill>
          <a:schemeClr val="lt1"/>
        </a:solidFill>
      </p:bgPr>
    </p:bg>
    <p:spTree>
      <p:nvGrpSpPr>
        <p:cNvPr id="64" name="Shape 64"/>
        <p:cNvGrpSpPr/>
        <p:nvPr/>
      </p:nvGrpSpPr>
      <p:grpSpPr>
        <a:xfrm>
          <a:off x="0" y="0"/>
          <a:ext cx="0" cy="0"/>
          <a:chOff x="0" y="0"/>
          <a:chExt cx="0" cy="0"/>
        </a:xfrm>
      </p:grpSpPr>
      <p:sp>
        <p:nvSpPr>
          <p:cNvPr id="65" name="Google Shape;65;g2f2993e1f54_0_596"/>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g2f2993e1f54_0_596"/>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g2f2993e1f54_0_596"/>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g2f2993e1f54_0_59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g2f2993e1f54_0_59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g2f2993e1f54_0_596"/>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lvl1pPr indent="0" lvl="0" marL="38100" marR="0" rtl="0" algn="l">
              <a:lnSpc>
                <a:spcPct val="104761"/>
              </a:lnSpc>
              <a:spcBef>
                <a:spcPts val="0"/>
              </a:spcBef>
              <a:buNone/>
              <a:defRPr b="0" i="0" sz="1050">
                <a:solidFill>
                  <a:schemeClr val="lt1"/>
                </a:solidFill>
                <a:latin typeface="Carlito"/>
                <a:ea typeface="Carlito"/>
                <a:cs typeface="Carlito"/>
                <a:sym typeface="Carlito"/>
              </a:defRPr>
            </a:lvl1pPr>
            <a:lvl2pPr indent="0" lvl="1" marL="38100" marR="0" rtl="0" algn="l">
              <a:lnSpc>
                <a:spcPct val="104761"/>
              </a:lnSpc>
              <a:spcBef>
                <a:spcPts val="0"/>
              </a:spcBef>
              <a:buNone/>
              <a:defRPr b="0" i="0" sz="1050">
                <a:solidFill>
                  <a:schemeClr val="lt1"/>
                </a:solidFill>
                <a:latin typeface="Carlito"/>
                <a:ea typeface="Carlito"/>
                <a:cs typeface="Carlito"/>
                <a:sym typeface="Carlito"/>
              </a:defRPr>
            </a:lvl2pPr>
            <a:lvl3pPr indent="0" lvl="2" marL="38100" marR="0" rtl="0" algn="l">
              <a:lnSpc>
                <a:spcPct val="104761"/>
              </a:lnSpc>
              <a:spcBef>
                <a:spcPts val="0"/>
              </a:spcBef>
              <a:buNone/>
              <a:defRPr b="0" i="0" sz="1050">
                <a:solidFill>
                  <a:schemeClr val="lt1"/>
                </a:solidFill>
                <a:latin typeface="Carlito"/>
                <a:ea typeface="Carlito"/>
                <a:cs typeface="Carlito"/>
                <a:sym typeface="Carlito"/>
              </a:defRPr>
            </a:lvl3pPr>
            <a:lvl4pPr indent="0" lvl="3" marL="38100" marR="0" rtl="0" algn="l">
              <a:lnSpc>
                <a:spcPct val="104761"/>
              </a:lnSpc>
              <a:spcBef>
                <a:spcPts val="0"/>
              </a:spcBef>
              <a:buNone/>
              <a:defRPr b="0" i="0" sz="1050">
                <a:solidFill>
                  <a:schemeClr val="lt1"/>
                </a:solidFill>
                <a:latin typeface="Carlito"/>
                <a:ea typeface="Carlito"/>
                <a:cs typeface="Carlito"/>
                <a:sym typeface="Carlito"/>
              </a:defRPr>
            </a:lvl4pPr>
            <a:lvl5pPr indent="0" lvl="4" marL="38100" marR="0" rtl="0" algn="l">
              <a:lnSpc>
                <a:spcPct val="104761"/>
              </a:lnSpc>
              <a:spcBef>
                <a:spcPts val="0"/>
              </a:spcBef>
              <a:buNone/>
              <a:defRPr b="0" i="0" sz="1050">
                <a:solidFill>
                  <a:schemeClr val="lt1"/>
                </a:solidFill>
                <a:latin typeface="Carlito"/>
                <a:ea typeface="Carlito"/>
                <a:cs typeface="Carlito"/>
                <a:sym typeface="Carlito"/>
              </a:defRPr>
            </a:lvl5pPr>
            <a:lvl6pPr indent="0" lvl="5" marL="38100" marR="0" rtl="0" algn="l">
              <a:lnSpc>
                <a:spcPct val="104761"/>
              </a:lnSpc>
              <a:spcBef>
                <a:spcPts val="0"/>
              </a:spcBef>
              <a:buNone/>
              <a:defRPr b="0" i="0" sz="1050">
                <a:solidFill>
                  <a:schemeClr val="lt1"/>
                </a:solidFill>
                <a:latin typeface="Carlito"/>
                <a:ea typeface="Carlito"/>
                <a:cs typeface="Carlito"/>
                <a:sym typeface="Carlito"/>
              </a:defRPr>
            </a:lvl6pPr>
            <a:lvl7pPr indent="0" lvl="6" marL="38100" marR="0" rtl="0" algn="l">
              <a:lnSpc>
                <a:spcPct val="104761"/>
              </a:lnSpc>
              <a:spcBef>
                <a:spcPts val="0"/>
              </a:spcBef>
              <a:buNone/>
              <a:defRPr b="0" i="0" sz="1050">
                <a:solidFill>
                  <a:schemeClr val="lt1"/>
                </a:solidFill>
                <a:latin typeface="Carlito"/>
                <a:ea typeface="Carlito"/>
                <a:cs typeface="Carlito"/>
                <a:sym typeface="Carlito"/>
              </a:defRPr>
            </a:lvl7pPr>
            <a:lvl8pPr indent="0" lvl="7" marL="38100" marR="0" rtl="0" algn="l">
              <a:lnSpc>
                <a:spcPct val="104761"/>
              </a:lnSpc>
              <a:spcBef>
                <a:spcPts val="0"/>
              </a:spcBef>
              <a:buNone/>
              <a:defRPr b="0" i="0" sz="1050">
                <a:solidFill>
                  <a:schemeClr val="lt1"/>
                </a:solidFill>
                <a:latin typeface="Carlito"/>
                <a:ea typeface="Carlito"/>
                <a:cs typeface="Carlito"/>
                <a:sym typeface="Carlito"/>
              </a:defRPr>
            </a:lvl8pPr>
            <a:lvl9pPr indent="0" lvl="8" marL="38100" marR="0" rtl="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71" name="Shape 71"/>
        <p:cNvGrpSpPr/>
        <p:nvPr/>
      </p:nvGrpSpPr>
      <p:grpSpPr>
        <a:xfrm>
          <a:off x="0" y="0"/>
          <a:ext cx="0" cy="0"/>
          <a:chOff x="0" y="0"/>
          <a:chExt cx="0" cy="0"/>
        </a:xfrm>
      </p:grpSpPr>
      <p:sp>
        <p:nvSpPr>
          <p:cNvPr id="72" name="Google Shape;72;g2f2993e1f54_0_603"/>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g2f2993e1f54_0_603"/>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g2f2993e1f54_0_603"/>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g2f2993e1f54_0_603"/>
          <p:cNvSpPr txBox="1"/>
          <p:nvPr>
            <p:ph type="title"/>
          </p:nvPr>
        </p:nvSpPr>
        <p:spPr>
          <a:xfrm>
            <a:off x="1019149" y="260984"/>
            <a:ext cx="10153800" cy="1380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5600"/>
              <a:buNone/>
              <a:defRPr b="0" i="0" sz="4800">
                <a:solidFill>
                  <a:srgbClr val="404040"/>
                </a:solidFill>
                <a:latin typeface="Arial"/>
                <a:ea typeface="Arial"/>
                <a:cs typeface="Arial"/>
                <a:sym typeface="Arial"/>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76" name="Google Shape;76;g2f2993e1f54_0_60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g2f2993e1f54_0_60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g2f2993e1f54_0_603"/>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lvl1pPr indent="0" lvl="0" marL="38100" marR="0" rtl="0" algn="l">
              <a:lnSpc>
                <a:spcPct val="104761"/>
              </a:lnSpc>
              <a:spcBef>
                <a:spcPts val="0"/>
              </a:spcBef>
              <a:buNone/>
              <a:defRPr b="0" i="0" sz="1050">
                <a:solidFill>
                  <a:schemeClr val="lt1"/>
                </a:solidFill>
                <a:latin typeface="Carlito"/>
                <a:ea typeface="Carlito"/>
                <a:cs typeface="Carlito"/>
                <a:sym typeface="Carlito"/>
              </a:defRPr>
            </a:lvl1pPr>
            <a:lvl2pPr indent="0" lvl="1" marL="38100" marR="0" rtl="0" algn="l">
              <a:lnSpc>
                <a:spcPct val="104761"/>
              </a:lnSpc>
              <a:spcBef>
                <a:spcPts val="0"/>
              </a:spcBef>
              <a:buNone/>
              <a:defRPr b="0" i="0" sz="1050">
                <a:solidFill>
                  <a:schemeClr val="lt1"/>
                </a:solidFill>
                <a:latin typeface="Carlito"/>
                <a:ea typeface="Carlito"/>
                <a:cs typeface="Carlito"/>
                <a:sym typeface="Carlito"/>
              </a:defRPr>
            </a:lvl2pPr>
            <a:lvl3pPr indent="0" lvl="2" marL="38100" marR="0" rtl="0" algn="l">
              <a:lnSpc>
                <a:spcPct val="104761"/>
              </a:lnSpc>
              <a:spcBef>
                <a:spcPts val="0"/>
              </a:spcBef>
              <a:buNone/>
              <a:defRPr b="0" i="0" sz="1050">
                <a:solidFill>
                  <a:schemeClr val="lt1"/>
                </a:solidFill>
                <a:latin typeface="Carlito"/>
                <a:ea typeface="Carlito"/>
                <a:cs typeface="Carlito"/>
                <a:sym typeface="Carlito"/>
              </a:defRPr>
            </a:lvl3pPr>
            <a:lvl4pPr indent="0" lvl="3" marL="38100" marR="0" rtl="0" algn="l">
              <a:lnSpc>
                <a:spcPct val="104761"/>
              </a:lnSpc>
              <a:spcBef>
                <a:spcPts val="0"/>
              </a:spcBef>
              <a:buNone/>
              <a:defRPr b="0" i="0" sz="1050">
                <a:solidFill>
                  <a:schemeClr val="lt1"/>
                </a:solidFill>
                <a:latin typeface="Carlito"/>
                <a:ea typeface="Carlito"/>
                <a:cs typeface="Carlito"/>
                <a:sym typeface="Carlito"/>
              </a:defRPr>
            </a:lvl4pPr>
            <a:lvl5pPr indent="0" lvl="4" marL="38100" marR="0" rtl="0" algn="l">
              <a:lnSpc>
                <a:spcPct val="104761"/>
              </a:lnSpc>
              <a:spcBef>
                <a:spcPts val="0"/>
              </a:spcBef>
              <a:buNone/>
              <a:defRPr b="0" i="0" sz="1050">
                <a:solidFill>
                  <a:schemeClr val="lt1"/>
                </a:solidFill>
                <a:latin typeface="Carlito"/>
                <a:ea typeface="Carlito"/>
                <a:cs typeface="Carlito"/>
                <a:sym typeface="Carlito"/>
              </a:defRPr>
            </a:lvl5pPr>
            <a:lvl6pPr indent="0" lvl="5" marL="38100" marR="0" rtl="0" algn="l">
              <a:lnSpc>
                <a:spcPct val="104761"/>
              </a:lnSpc>
              <a:spcBef>
                <a:spcPts val="0"/>
              </a:spcBef>
              <a:buNone/>
              <a:defRPr b="0" i="0" sz="1050">
                <a:solidFill>
                  <a:schemeClr val="lt1"/>
                </a:solidFill>
                <a:latin typeface="Carlito"/>
                <a:ea typeface="Carlito"/>
                <a:cs typeface="Carlito"/>
                <a:sym typeface="Carlito"/>
              </a:defRPr>
            </a:lvl6pPr>
            <a:lvl7pPr indent="0" lvl="6" marL="38100" marR="0" rtl="0" algn="l">
              <a:lnSpc>
                <a:spcPct val="104761"/>
              </a:lnSpc>
              <a:spcBef>
                <a:spcPts val="0"/>
              </a:spcBef>
              <a:buNone/>
              <a:defRPr b="0" i="0" sz="1050">
                <a:solidFill>
                  <a:schemeClr val="lt1"/>
                </a:solidFill>
                <a:latin typeface="Carlito"/>
                <a:ea typeface="Carlito"/>
                <a:cs typeface="Carlito"/>
                <a:sym typeface="Carlito"/>
              </a:defRPr>
            </a:lvl7pPr>
            <a:lvl8pPr indent="0" lvl="7" marL="38100" marR="0" rtl="0" algn="l">
              <a:lnSpc>
                <a:spcPct val="104761"/>
              </a:lnSpc>
              <a:spcBef>
                <a:spcPts val="0"/>
              </a:spcBef>
              <a:buNone/>
              <a:defRPr b="0" i="0" sz="1050">
                <a:solidFill>
                  <a:schemeClr val="lt1"/>
                </a:solidFill>
                <a:latin typeface="Carlito"/>
                <a:ea typeface="Carlito"/>
                <a:cs typeface="Carlito"/>
                <a:sym typeface="Carlito"/>
              </a:defRPr>
            </a:lvl8pPr>
            <a:lvl9pPr indent="0" lvl="8" marL="38100" marR="0" rtl="0" algn="l">
              <a:lnSpc>
                <a:spcPct val="104761"/>
              </a:lnSpc>
              <a:spcBef>
                <a:spcPts val="0"/>
              </a:spcBef>
              <a:buNone/>
              <a:defRPr b="0" i="0" sz="105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2f2993e1f54_0_547"/>
          <p:cNvSpPr/>
          <p:nvPr/>
        </p:nvSpPr>
        <p:spPr>
          <a:xfrm flipH="1">
            <a:off x="10127953" y="6136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g2f2993e1f54_0_547"/>
          <p:cNvSpPr/>
          <p:nvPr/>
        </p:nvSpPr>
        <p:spPr>
          <a:xfrm flipH="1" rot="10800000">
            <a:off x="621900" y="47444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g2f2993e1f54_0_547"/>
          <p:cNvSpPr txBox="1"/>
          <p:nvPr>
            <p:ph type="title"/>
          </p:nvPr>
        </p:nvSpPr>
        <p:spPr>
          <a:xfrm>
            <a:off x="1031600" y="2408600"/>
            <a:ext cx="10128900" cy="20409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9" name="Google Shape;19;g2f2993e1f54_0_5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f2993e1f54_0_552"/>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2f2993e1f54_0_552"/>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3" name="Google Shape;23;g2f2993e1f54_0_552"/>
          <p:cNvSpPr txBox="1"/>
          <p:nvPr>
            <p:ph idx="1" type="body"/>
          </p:nvPr>
        </p:nvSpPr>
        <p:spPr>
          <a:xfrm>
            <a:off x="415600" y="1633633"/>
            <a:ext cx="11360700" cy="44721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4" name="Google Shape;24;g2f2993e1f54_0_5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g2f2993e1f54_0_557"/>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g2f2993e1f54_0_557"/>
          <p:cNvSpPr txBox="1"/>
          <p:nvPr>
            <p:ph idx="1" type="body"/>
          </p:nvPr>
        </p:nvSpPr>
        <p:spPr>
          <a:xfrm>
            <a:off x="4156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2f2993e1f54_0_557"/>
          <p:cNvSpPr txBox="1"/>
          <p:nvPr>
            <p:ph idx="2" type="body"/>
          </p:nvPr>
        </p:nvSpPr>
        <p:spPr>
          <a:xfrm>
            <a:off x="64432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g2f2993e1f54_0_5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g2f2993e1f54_0_562"/>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32" name="Google Shape;32;g2f2993e1f54_0_56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g2f2993e1f54_0_565"/>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5" name="Google Shape;35;g2f2993e1f54_0_565"/>
          <p:cNvSpPr txBox="1"/>
          <p:nvPr>
            <p:ph idx="1" type="body"/>
          </p:nvPr>
        </p:nvSpPr>
        <p:spPr>
          <a:xfrm>
            <a:off x="415600" y="1865867"/>
            <a:ext cx="3744000" cy="37131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6" name="Google Shape;36;g2f2993e1f54_0_56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g2f2993e1f54_0_569"/>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2f2993e1f54_0_569"/>
          <p:cNvSpPr txBox="1"/>
          <p:nvPr>
            <p:ph type="title"/>
          </p:nvPr>
        </p:nvSpPr>
        <p:spPr>
          <a:xfrm>
            <a:off x="653667" y="600200"/>
            <a:ext cx="78384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0" name="Google Shape;40;g2f2993e1f54_0_56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g2f2993e1f54_0_573"/>
          <p:cNvSpPr/>
          <p:nvPr/>
        </p:nvSpPr>
        <p:spPr>
          <a:xfrm>
            <a:off x="6096000" y="-33"/>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3" name="Google Shape;43;g2f2993e1f54_0_573"/>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g2f2993e1f54_0_573"/>
          <p:cNvSpPr txBox="1"/>
          <p:nvPr>
            <p:ph type="title"/>
          </p:nvPr>
        </p:nvSpPr>
        <p:spPr>
          <a:xfrm>
            <a:off x="354000" y="1239033"/>
            <a:ext cx="5393700" cy="23817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p:txBody>
      </p:sp>
      <p:sp>
        <p:nvSpPr>
          <p:cNvPr id="45" name="Google Shape;45;g2f2993e1f54_0_573"/>
          <p:cNvSpPr txBox="1"/>
          <p:nvPr>
            <p:ph idx="1" type="subTitle"/>
          </p:nvPr>
        </p:nvSpPr>
        <p:spPr>
          <a:xfrm>
            <a:off x="354000" y="3692001"/>
            <a:ext cx="5393700" cy="20988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p:txBody>
      </p:sp>
      <p:sp>
        <p:nvSpPr>
          <p:cNvPr id="46" name="Google Shape;46;g2f2993e1f54_0_573"/>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7" name="Google Shape;47;g2f2993e1f54_0_57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2f2993e1f54_0_580"/>
          <p:cNvSpPr txBox="1"/>
          <p:nvPr>
            <p:ph idx="1" type="body"/>
          </p:nvPr>
        </p:nvSpPr>
        <p:spPr>
          <a:xfrm>
            <a:off x="426000" y="5625233"/>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Economica"/>
              <a:buNone/>
              <a:defRPr sz="3200">
                <a:latin typeface="Economica"/>
                <a:ea typeface="Economica"/>
                <a:cs typeface="Economica"/>
                <a:sym typeface="Economica"/>
              </a:defRPr>
            </a:lvl1pPr>
          </a:lstStyle>
          <a:p/>
        </p:txBody>
      </p:sp>
      <p:sp>
        <p:nvSpPr>
          <p:cNvPr id="50" name="Google Shape;50;g2f2993e1f54_0_58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g2f2993e1f54_0_537"/>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1pPr>
            <a:lvl2pPr lvl="1">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2pPr>
            <a:lvl3pPr lvl="2">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3pPr>
            <a:lvl4pPr lvl="3">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4pPr>
            <a:lvl5pPr lvl="4">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5pPr>
            <a:lvl6pPr lvl="5">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6pPr>
            <a:lvl7pPr lvl="6">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7pPr>
            <a:lvl8pPr lvl="7">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8pPr>
            <a:lvl9pPr lvl="8">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9pPr>
          </a:lstStyle>
          <a:p/>
        </p:txBody>
      </p:sp>
      <p:sp>
        <p:nvSpPr>
          <p:cNvPr id="7" name="Google Shape;7;g2f2993e1f54_0_537"/>
          <p:cNvSpPr txBox="1"/>
          <p:nvPr>
            <p:ph idx="1" type="body"/>
          </p:nvPr>
        </p:nvSpPr>
        <p:spPr>
          <a:xfrm>
            <a:off x="415600" y="1633633"/>
            <a:ext cx="11360700" cy="44721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1pPr>
            <a:lvl2pPr indent="-349250" lvl="1" marL="914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2pPr>
            <a:lvl3pPr indent="-349250" lvl="2" marL="1371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3pPr>
            <a:lvl4pPr indent="-349250" lvl="3" marL="1828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4pPr>
            <a:lvl5pPr indent="-349250" lvl="4" marL="22860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5pPr>
            <a:lvl6pPr indent="-349250" lvl="5" marL="27432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6pPr>
            <a:lvl7pPr indent="-349250" lvl="6" marL="3200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7pPr>
            <a:lvl8pPr indent="-349250" lvl="7" marL="3657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8pPr>
            <a:lvl9pPr indent="-349250" lvl="8" marL="4114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9pPr>
          </a:lstStyle>
          <a:p/>
        </p:txBody>
      </p:sp>
      <p:sp>
        <p:nvSpPr>
          <p:cNvPr id="8" name="Google Shape;8;g2f2993e1f54_0_53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Economica"/>
                <a:ea typeface="Economica"/>
                <a:cs typeface="Economica"/>
                <a:sym typeface="Economica"/>
              </a:defRPr>
            </a:lvl1pPr>
            <a:lvl2pPr lvl="1" algn="r">
              <a:buNone/>
              <a:defRPr sz="1300">
                <a:solidFill>
                  <a:schemeClr val="dk1"/>
                </a:solidFill>
                <a:latin typeface="Economica"/>
                <a:ea typeface="Economica"/>
                <a:cs typeface="Economica"/>
                <a:sym typeface="Economica"/>
              </a:defRPr>
            </a:lvl2pPr>
            <a:lvl3pPr lvl="2" algn="r">
              <a:buNone/>
              <a:defRPr sz="1300">
                <a:solidFill>
                  <a:schemeClr val="dk1"/>
                </a:solidFill>
                <a:latin typeface="Economica"/>
                <a:ea typeface="Economica"/>
                <a:cs typeface="Economica"/>
                <a:sym typeface="Economica"/>
              </a:defRPr>
            </a:lvl3pPr>
            <a:lvl4pPr lvl="3" algn="r">
              <a:buNone/>
              <a:defRPr sz="1300">
                <a:solidFill>
                  <a:schemeClr val="dk1"/>
                </a:solidFill>
                <a:latin typeface="Economica"/>
                <a:ea typeface="Economica"/>
                <a:cs typeface="Economica"/>
                <a:sym typeface="Economica"/>
              </a:defRPr>
            </a:lvl4pPr>
            <a:lvl5pPr lvl="4" algn="r">
              <a:buNone/>
              <a:defRPr sz="1300">
                <a:solidFill>
                  <a:schemeClr val="dk1"/>
                </a:solidFill>
                <a:latin typeface="Economica"/>
                <a:ea typeface="Economica"/>
                <a:cs typeface="Economica"/>
                <a:sym typeface="Economica"/>
              </a:defRPr>
            </a:lvl5pPr>
            <a:lvl6pPr lvl="5" algn="r">
              <a:buNone/>
              <a:defRPr sz="1300">
                <a:solidFill>
                  <a:schemeClr val="dk1"/>
                </a:solidFill>
                <a:latin typeface="Economica"/>
                <a:ea typeface="Economica"/>
                <a:cs typeface="Economica"/>
                <a:sym typeface="Economica"/>
              </a:defRPr>
            </a:lvl6pPr>
            <a:lvl7pPr lvl="6" algn="r">
              <a:buNone/>
              <a:defRPr sz="1300">
                <a:solidFill>
                  <a:schemeClr val="dk1"/>
                </a:solidFill>
                <a:latin typeface="Economica"/>
                <a:ea typeface="Economica"/>
                <a:cs typeface="Economica"/>
                <a:sym typeface="Economica"/>
              </a:defRPr>
            </a:lvl7pPr>
            <a:lvl8pPr lvl="7" algn="r">
              <a:buNone/>
              <a:defRPr sz="1300">
                <a:solidFill>
                  <a:schemeClr val="dk1"/>
                </a:solidFill>
                <a:latin typeface="Economica"/>
                <a:ea typeface="Economica"/>
                <a:cs typeface="Economica"/>
                <a:sym typeface="Economica"/>
              </a:defRPr>
            </a:lvl8pPr>
            <a:lvl9pPr lvl="8" algn="r">
              <a:buNone/>
              <a:defRPr sz="13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github.com/navassherif98/IBM_Data_Science_Professional_Certification/blob/master/10.Applied_Data_Science_Capstone/Week%201%20Introduction/Data%20wrangling%20.ipyn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github.com/navassherif98/IBM_Data_Science_Professional_Certification/blob/master/10.Applied_Data_Science_Capstone/Week%202%20EDA/EDA%20with%20Visualization.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github.com/navassherif98/IBM_Data_Science_Professional_Certification/blob/master/10.Applied_Data_Science_Capstone/Week%202%20EDA/EDA%20with%20SQL.ipyn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github.com/navassherif98/IBM_Data_Science_Professional_Certification/blob/master/10.Applied_Data_Science_Capstone/Week%203%20Interactive%20Visual%20Analytics%20and%20Dashboard/Interactive%20Visual%20Analytics%20with%20Folium.ipyn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github.com/navassherif98/IBM_Data_Science_Professional_Certification/blob/master/10.Applied_Data_Science_Capstone/Week%203%20Interactive%20Visual%20Analytics%20and%20Dashboard/spacex_dash_app.p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github.com/navassherif98/IBM_Data_Science_Professional_Certification/blob/master/10.Applied_Data_Science_Capstone/Week%204%20Predictive%20Analysis%20(Classification)/Machine%20Learning%20Prediction.ipyn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6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5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7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7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5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5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5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7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6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80.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79.png"/><Relationship Id="rId4" Type="http://schemas.openxmlformats.org/officeDocument/2006/relationships/image" Target="../media/image76.jpg"/><Relationship Id="rId5" Type="http://schemas.openxmlformats.org/officeDocument/2006/relationships/image" Target="../media/image7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65.jp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64.png"/><Relationship Id="rId4" Type="http://schemas.openxmlformats.org/officeDocument/2006/relationships/image" Target="../media/image72.png"/><Relationship Id="rId5" Type="http://schemas.openxmlformats.org/officeDocument/2006/relationships/image" Target="../media/image7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6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7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7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0" Type="http://schemas.openxmlformats.org/officeDocument/2006/relationships/image" Target="../media/image41.png"/><Relationship Id="rId11" Type="http://schemas.openxmlformats.org/officeDocument/2006/relationships/image" Target="../media/image19.png"/><Relationship Id="rId22" Type="http://schemas.openxmlformats.org/officeDocument/2006/relationships/image" Target="../media/image40.png"/><Relationship Id="rId10" Type="http://schemas.openxmlformats.org/officeDocument/2006/relationships/image" Target="../media/image17.png"/><Relationship Id="rId21" Type="http://schemas.openxmlformats.org/officeDocument/2006/relationships/image" Target="../media/image26.png"/><Relationship Id="rId13" Type="http://schemas.openxmlformats.org/officeDocument/2006/relationships/image" Target="../media/image11.png"/><Relationship Id="rId24" Type="http://schemas.openxmlformats.org/officeDocument/2006/relationships/hyperlink" Target="https://github.com/navassherif98/IBM_Data_Science_Professional_Certification/blob/master/10.Applied_Data_Science_Capstone/Week%201%20Introduction/Data%20Collection%20Api%20.ipynb" TargetMode="External"/><Relationship Id="rId12" Type="http://schemas.openxmlformats.org/officeDocument/2006/relationships/image" Target="../media/image15.png"/><Relationship Id="rId23" Type="http://schemas.openxmlformats.org/officeDocument/2006/relationships/image" Target="../media/image28.png"/><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5" Type="http://schemas.openxmlformats.org/officeDocument/2006/relationships/image" Target="../media/image13.png"/><Relationship Id="rId14" Type="http://schemas.openxmlformats.org/officeDocument/2006/relationships/image" Target="../media/image10.png"/><Relationship Id="rId17" Type="http://schemas.openxmlformats.org/officeDocument/2006/relationships/image" Target="../media/image36.png"/><Relationship Id="rId16" Type="http://schemas.openxmlformats.org/officeDocument/2006/relationships/image" Target="../media/image16.png"/><Relationship Id="rId5" Type="http://schemas.openxmlformats.org/officeDocument/2006/relationships/image" Target="../media/image20.png"/><Relationship Id="rId19" Type="http://schemas.openxmlformats.org/officeDocument/2006/relationships/image" Target="../media/image25.png"/><Relationship Id="rId6" Type="http://schemas.openxmlformats.org/officeDocument/2006/relationships/image" Target="../media/image9.png"/><Relationship Id="rId18" Type="http://schemas.openxmlformats.org/officeDocument/2006/relationships/image" Target="../media/image24.png"/><Relationship Id="rId7" Type="http://schemas.openxmlformats.org/officeDocument/2006/relationships/image" Target="../media/image3.png"/><Relationship Id="rId8" Type="http://schemas.openxmlformats.org/officeDocument/2006/relationships/image" Target="../media/image14.png"/></Relationships>
</file>

<file path=ppt/slides/_rels/slide9.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39.png"/><Relationship Id="rId13" Type="http://schemas.openxmlformats.org/officeDocument/2006/relationships/image" Target="../media/image34.png"/><Relationship Id="rId12" Type="http://schemas.openxmlformats.org/officeDocument/2006/relationships/image" Target="../media/image30.png"/><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8.png"/><Relationship Id="rId4" Type="http://schemas.openxmlformats.org/officeDocument/2006/relationships/image" Target="../media/image46.jpg"/><Relationship Id="rId9" Type="http://schemas.openxmlformats.org/officeDocument/2006/relationships/image" Target="../media/image27.png"/><Relationship Id="rId15" Type="http://schemas.openxmlformats.org/officeDocument/2006/relationships/image" Target="../media/image61.png"/><Relationship Id="rId14" Type="http://schemas.openxmlformats.org/officeDocument/2006/relationships/image" Target="../media/image44.jpg"/><Relationship Id="rId17" Type="http://schemas.openxmlformats.org/officeDocument/2006/relationships/image" Target="../media/image50.png"/><Relationship Id="rId16" Type="http://schemas.openxmlformats.org/officeDocument/2006/relationships/image" Target="../media/image60.png"/><Relationship Id="rId5" Type="http://schemas.openxmlformats.org/officeDocument/2006/relationships/image" Target="../media/image31.png"/><Relationship Id="rId6" Type="http://schemas.openxmlformats.org/officeDocument/2006/relationships/image" Target="../media/image45.png"/><Relationship Id="rId18" Type="http://schemas.openxmlformats.org/officeDocument/2006/relationships/hyperlink" Target="https://github.com/navassherif98/IBM_Data_Science_Professional_Certification/blob/master/10.Applied_Data_Science_Capstone/Week%201%20Introduction/Data%20Collection%20with%20Web%20Scraping.ipynb" TargetMode="External"/><Relationship Id="rId7" Type="http://schemas.openxmlformats.org/officeDocument/2006/relationships/image" Target="../media/image33.png"/><Relationship Id="rId8"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 name="Shape 82"/>
        <p:cNvGrpSpPr/>
        <p:nvPr/>
      </p:nvGrpSpPr>
      <p:grpSpPr>
        <a:xfrm>
          <a:off x="0" y="0"/>
          <a:ext cx="0" cy="0"/>
          <a:chOff x="0" y="0"/>
          <a:chExt cx="0" cy="0"/>
        </a:xfrm>
      </p:grpSpPr>
      <p:grpSp>
        <p:nvGrpSpPr>
          <p:cNvPr id="83" name="Google Shape;83;p1"/>
          <p:cNvGrpSpPr/>
          <p:nvPr/>
        </p:nvGrpSpPr>
        <p:grpSpPr>
          <a:xfrm>
            <a:off x="0" y="6333745"/>
            <a:ext cx="12191872" cy="524253"/>
            <a:chOff x="0" y="6333745"/>
            <a:chExt cx="12191872" cy="524253"/>
          </a:xfrm>
        </p:grpSpPr>
        <p:sp>
          <p:nvSpPr>
            <p:cNvPr id="84" name="Google Shape;84;p1"/>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6" name="Google Shape;86;p1"/>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
          <p:cNvSpPr txBox="1"/>
          <p:nvPr>
            <p:ph idx="1" type="body"/>
          </p:nvPr>
        </p:nvSpPr>
        <p:spPr>
          <a:xfrm>
            <a:off x="1171575" y="1622485"/>
            <a:ext cx="9848700" cy="3010800"/>
          </a:xfrm>
          <a:prstGeom prst="rect">
            <a:avLst/>
          </a:prstGeom>
          <a:noFill/>
          <a:ln>
            <a:noFill/>
          </a:ln>
        </p:spPr>
        <p:txBody>
          <a:bodyPr anchorCtr="0" anchor="t" bIns="0" lIns="0" spcFirstLastPara="1" rIns="0" wrap="square" tIns="481500">
            <a:spAutoFit/>
          </a:bodyPr>
          <a:lstStyle/>
          <a:p>
            <a:pPr indent="0" lvl="0" marL="16510" marR="5080" rtl="0" algn="l">
              <a:lnSpc>
                <a:spcPct val="93181"/>
              </a:lnSpc>
              <a:spcBef>
                <a:spcPts val="0"/>
              </a:spcBef>
              <a:spcAft>
                <a:spcPts val="1600"/>
              </a:spcAft>
              <a:buNone/>
            </a:pPr>
            <a:r>
              <a:rPr lang="en-IN" sz="8800">
                <a:solidFill>
                  <a:srgbClr val="000000"/>
                </a:solidFill>
                <a:latin typeface="Arial"/>
                <a:ea typeface="Arial"/>
                <a:cs typeface="Arial"/>
                <a:sym typeface="Arial"/>
              </a:rPr>
              <a:t>Data Science Capstone  Project</a:t>
            </a:r>
            <a:endParaRPr/>
          </a:p>
        </p:txBody>
      </p:sp>
      <p:sp>
        <p:nvSpPr>
          <p:cNvPr id="88" name="Google Shape;88;p1"/>
          <p:cNvSpPr txBox="1"/>
          <p:nvPr/>
        </p:nvSpPr>
        <p:spPr>
          <a:xfrm>
            <a:off x="1176019" y="4300220"/>
            <a:ext cx="5885100" cy="1411500"/>
          </a:xfrm>
          <a:prstGeom prst="rect">
            <a:avLst/>
          </a:prstGeom>
          <a:noFill/>
          <a:ln>
            <a:noFill/>
          </a:ln>
        </p:spPr>
        <p:txBody>
          <a:bodyPr anchorCtr="0" anchor="t" bIns="0" lIns="0" spcFirstLastPara="1" rIns="0" wrap="square" tIns="108575">
            <a:spAutoFit/>
          </a:bodyPr>
          <a:lstStyle/>
          <a:p>
            <a:pPr indent="0" lvl="0" marL="12700" marR="0" rtl="0" algn="l">
              <a:lnSpc>
                <a:spcPct val="100000"/>
              </a:lnSpc>
              <a:spcBef>
                <a:spcPts val="755"/>
              </a:spcBef>
              <a:spcAft>
                <a:spcPts val="0"/>
              </a:spcAft>
              <a:buNone/>
            </a:pPr>
            <a:r>
              <a:rPr lang="en-IN" sz="2400">
                <a:solidFill>
                  <a:srgbClr val="616E52"/>
                </a:solidFill>
              </a:rPr>
              <a:t>Brayden Cho</a:t>
            </a:r>
            <a:endParaRPr sz="2400">
              <a:solidFill>
                <a:srgbClr val="616E52"/>
              </a:solidFill>
            </a:endParaRPr>
          </a:p>
          <a:p>
            <a:pPr indent="0" lvl="0" marL="12700" marR="0" rtl="0" algn="l">
              <a:lnSpc>
                <a:spcPct val="100000"/>
              </a:lnSpc>
              <a:spcBef>
                <a:spcPts val="755"/>
              </a:spcBef>
              <a:spcAft>
                <a:spcPts val="0"/>
              </a:spcAft>
              <a:buNone/>
            </a:pPr>
            <a:r>
              <a:rPr lang="en-IN" sz="2400">
                <a:solidFill>
                  <a:srgbClr val="616E52"/>
                </a:solidFill>
              </a:rPr>
              <a:t>8/13/24</a:t>
            </a:r>
            <a:endParaRPr sz="2400">
              <a:solidFill>
                <a:srgbClr val="616E52"/>
              </a:solidFill>
            </a:endParaRPr>
          </a:p>
          <a:p>
            <a:pPr indent="0" lvl="0" marL="12700" marR="0" rtl="0" algn="l">
              <a:lnSpc>
                <a:spcPct val="100000"/>
              </a:lnSpc>
              <a:spcBef>
                <a:spcPts val="755"/>
              </a:spcBef>
              <a:spcAft>
                <a:spcPts val="0"/>
              </a:spcAft>
              <a:buNone/>
            </a:pPr>
            <a:r>
              <a:t/>
            </a:r>
            <a:endParaRPr sz="2400">
              <a:solidFill>
                <a:srgbClr val="616E5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0"/>
          <p:cNvSpPr txBox="1"/>
          <p:nvPr>
            <p:ph type="title"/>
          </p:nvPr>
        </p:nvSpPr>
        <p:spPr>
          <a:xfrm>
            <a:off x="916635" y="615822"/>
            <a:ext cx="36888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Data Wrangling</a:t>
            </a:r>
            <a:endParaRPr/>
          </a:p>
        </p:txBody>
      </p:sp>
      <p:sp>
        <p:nvSpPr>
          <p:cNvPr id="251" name="Google Shape;251;p10"/>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252" name="Google Shape;252;p10"/>
          <p:cNvSpPr txBox="1"/>
          <p:nvPr>
            <p:ph idx="1" type="body"/>
          </p:nvPr>
        </p:nvSpPr>
        <p:spPr>
          <a:xfrm>
            <a:off x="467361" y="2091819"/>
            <a:ext cx="11734800" cy="4180200"/>
          </a:xfrm>
          <a:prstGeom prst="rect">
            <a:avLst/>
          </a:prstGeom>
          <a:noFill/>
          <a:ln>
            <a:noFill/>
          </a:ln>
        </p:spPr>
        <p:txBody>
          <a:bodyPr anchorCtr="0" anchor="t" bIns="0" lIns="0" spcFirstLastPara="1" rIns="0" wrap="square" tIns="162550">
            <a:spAutoFit/>
          </a:bodyPr>
          <a:lstStyle/>
          <a:p>
            <a:pPr indent="0" lvl="0" marL="16510" rtl="0" algn="l">
              <a:lnSpc>
                <a:spcPct val="100000"/>
              </a:lnSpc>
              <a:spcBef>
                <a:spcPts val="0"/>
              </a:spcBef>
              <a:spcAft>
                <a:spcPts val="0"/>
              </a:spcAft>
              <a:buNone/>
            </a:pPr>
            <a:r>
              <a:rPr lang="en-IN" sz="2000">
                <a:solidFill>
                  <a:srgbClr val="404040"/>
                </a:solidFill>
                <a:latin typeface="Carlito"/>
                <a:ea typeface="Carlito"/>
                <a:cs typeface="Carlito"/>
                <a:sym typeface="Carlito"/>
              </a:rPr>
              <a:t>Create a training label with landing outcomes where successful = 1 &amp; failure = 0.</a:t>
            </a:r>
            <a:endParaRPr sz="2000">
              <a:latin typeface="Carlito"/>
              <a:ea typeface="Carlito"/>
              <a:cs typeface="Carlito"/>
              <a:sym typeface="Carlito"/>
            </a:endParaRPr>
          </a:p>
          <a:p>
            <a:pPr indent="0" lvl="0" marL="16510" rtl="0" algn="l">
              <a:lnSpc>
                <a:spcPct val="100000"/>
              </a:lnSpc>
              <a:spcBef>
                <a:spcPts val="1175"/>
              </a:spcBef>
              <a:spcAft>
                <a:spcPts val="0"/>
              </a:spcAft>
              <a:buNone/>
            </a:pPr>
            <a:r>
              <a:rPr lang="en-IN" sz="2000">
                <a:solidFill>
                  <a:srgbClr val="404040"/>
                </a:solidFill>
                <a:latin typeface="Carlito"/>
                <a:ea typeface="Carlito"/>
                <a:cs typeface="Carlito"/>
                <a:sym typeface="Carlito"/>
              </a:rPr>
              <a:t>Outcome column has two components: ‘Mission Outcome’ ‘Landing Location’</a:t>
            </a:r>
            <a:endParaRPr sz="2000">
              <a:latin typeface="Carlito"/>
              <a:ea typeface="Carlito"/>
              <a:cs typeface="Carlito"/>
              <a:sym typeface="Carlito"/>
            </a:endParaRPr>
          </a:p>
          <a:p>
            <a:pPr indent="0" lvl="0" marL="16510" marR="5080" rtl="0" algn="l">
              <a:lnSpc>
                <a:spcPct val="150000"/>
              </a:lnSpc>
              <a:spcBef>
                <a:spcPts val="290"/>
              </a:spcBef>
              <a:spcAft>
                <a:spcPts val="0"/>
              </a:spcAft>
              <a:buNone/>
            </a:pPr>
            <a:r>
              <a:rPr lang="en-IN" sz="2000">
                <a:solidFill>
                  <a:srgbClr val="404040"/>
                </a:solidFill>
                <a:latin typeface="Carlito"/>
                <a:ea typeface="Carlito"/>
                <a:cs typeface="Carlito"/>
                <a:sym typeface="Carlito"/>
              </a:rPr>
              <a:t>New training label column ‘class’ with a value of 1 if ‘Mission Outcome’ is True and 0 otherwise.  </a:t>
            </a:r>
            <a:r>
              <a:rPr lang="en-IN" sz="2000" u="sng">
                <a:solidFill>
                  <a:srgbClr val="404040"/>
                </a:solidFill>
                <a:latin typeface="Carlito"/>
                <a:ea typeface="Carlito"/>
                <a:cs typeface="Carlito"/>
                <a:sym typeface="Carlito"/>
              </a:rPr>
              <a:t>Value Mapping:</a:t>
            </a:r>
            <a:endParaRPr sz="2000">
              <a:latin typeface="Carlito"/>
              <a:ea typeface="Carlito"/>
              <a:cs typeface="Carlito"/>
              <a:sym typeface="Carlito"/>
            </a:endParaRPr>
          </a:p>
          <a:p>
            <a:pPr indent="0" lvl="0" marL="16510" rtl="0" algn="l">
              <a:lnSpc>
                <a:spcPct val="100000"/>
              </a:lnSpc>
              <a:spcBef>
                <a:spcPts val="1275"/>
              </a:spcBef>
              <a:spcAft>
                <a:spcPts val="0"/>
              </a:spcAft>
              <a:buNone/>
            </a:pPr>
            <a:r>
              <a:rPr lang="en-IN" sz="2000">
                <a:solidFill>
                  <a:srgbClr val="404040"/>
                </a:solidFill>
                <a:latin typeface="Carlito"/>
                <a:ea typeface="Carlito"/>
                <a:cs typeface="Carlito"/>
                <a:sym typeface="Carlito"/>
              </a:rPr>
              <a:t>True ASDS, True RTLS, &amp; True Ocean – set to -&gt; 1</a:t>
            </a:r>
            <a:endParaRPr sz="2000">
              <a:latin typeface="Carlito"/>
              <a:ea typeface="Carlito"/>
              <a:cs typeface="Carlito"/>
              <a:sym typeface="Carlito"/>
            </a:endParaRPr>
          </a:p>
          <a:p>
            <a:pPr indent="0" lvl="0" marL="16510" rtl="0" algn="l">
              <a:lnSpc>
                <a:spcPct val="100000"/>
              </a:lnSpc>
              <a:spcBef>
                <a:spcPts val="1200"/>
              </a:spcBef>
              <a:spcAft>
                <a:spcPts val="0"/>
              </a:spcAft>
              <a:buNone/>
            </a:pPr>
            <a:r>
              <a:rPr lang="en-IN" sz="2000">
                <a:solidFill>
                  <a:srgbClr val="404040"/>
                </a:solidFill>
                <a:latin typeface="Carlito"/>
                <a:ea typeface="Carlito"/>
                <a:cs typeface="Carlito"/>
                <a:sym typeface="Carlito"/>
              </a:rPr>
              <a:t>None None, False ASDS, None ASDS, False Ocean, False RTLS – set to -&gt; 0</a:t>
            </a:r>
            <a:endParaRPr sz="2000">
              <a:latin typeface="Carlito"/>
              <a:ea typeface="Carlito"/>
              <a:cs typeface="Carlito"/>
              <a:sym typeface="Carlito"/>
            </a:endParaRPr>
          </a:p>
          <a:p>
            <a:pPr indent="0" lvl="0" marL="3810" rtl="0" algn="l">
              <a:lnSpc>
                <a:spcPct val="100000"/>
              </a:lnSpc>
              <a:spcBef>
                <a:spcPts val="5"/>
              </a:spcBef>
              <a:spcAft>
                <a:spcPts val="0"/>
              </a:spcAft>
              <a:buNone/>
            </a:pPr>
            <a:r>
              <a:t/>
            </a:r>
            <a:endParaRPr sz="2550">
              <a:latin typeface="Carlito"/>
              <a:ea typeface="Carlito"/>
              <a:cs typeface="Carlito"/>
              <a:sym typeface="Carlito"/>
            </a:endParaRPr>
          </a:p>
          <a:p>
            <a:pPr indent="0" lvl="0" marL="16510" marR="1900554" rtl="0" algn="l">
              <a:lnSpc>
                <a:spcPct val="148000"/>
              </a:lnSpc>
              <a:spcBef>
                <a:spcPts val="1600"/>
              </a:spcBef>
              <a:spcAft>
                <a:spcPts val="1600"/>
              </a:spcAft>
              <a:buNone/>
            </a:pPr>
            <a:r>
              <a:rPr lang="en-IN" sz="2000" u="sng">
                <a:solidFill>
                  <a:srgbClr val="404040"/>
                </a:solidFill>
                <a:latin typeface="Carlito"/>
                <a:ea typeface="Carlito"/>
                <a:cs typeface="Carlito"/>
                <a:sym typeface="Carlito"/>
              </a:rPr>
              <a:t>GitHub url: </a:t>
            </a:r>
            <a:r>
              <a:rPr lang="en-IN" sz="2000">
                <a:solidFill>
                  <a:srgbClr val="404040"/>
                </a:solidFill>
                <a:latin typeface="Carlito"/>
                <a:ea typeface="Carlito"/>
                <a:cs typeface="Carlito"/>
                <a:sym typeface="Carlito"/>
              </a:rPr>
              <a:t> </a:t>
            </a:r>
            <a:r>
              <a:rPr lang="en-IN" sz="2000" u="sng">
                <a:solidFill>
                  <a:srgbClr val="2996E1"/>
                </a:solidFill>
                <a:latin typeface="Carlito"/>
                <a:ea typeface="Carlito"/>
                <a:cs typeface="Carlito"/>
                <a:sym typeface="Carlito"/>
                <a:hlinkClick r:id="rId3">
                  <a:extLst>
                    <a:ext uri="{A12FA001-AC4F-418D-AE19-62706E023703}">
                      <ahyp:hlinkClr val="tx"/>
                    </a:ext>
                  </a:extLst>
                </a:hlinkClick>
              </a:rPr>
              <a:t>https://github.com/navassherif98/IBM_Data_Science_Professional_Certification/blob/master/10.Applied_Data_Science_Capstone/Week%201%20Introduction/Data%20wrangling%20.ipynb</a:t>
            </a:r>
            <a:endParaRPr sz="2000">
              <a:latin typeface="Carlito"/>
              <a:ea typeface="Carlito"/>
              <a:cs typeface="Carlito"/>
              <a:sym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1"/>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1"/>
          <p:cNvSpPr txBox="1"/>
          <p:nvPr>
            <p:ph type="title"/>
          </p:nvPr>
        </p:nvSpPr>
        <p:spPr>
          <a:xfrm>
            <a:off x="916635" y="543559"/>
            <a:ext cx="65343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EDA with Data Visualization</a:t>
            </a:r>
            <a:endParaRPr/>
          </a:p>
        </p:txBody>
      </p:sp>
      <p:sp>
        <p:nvSpPr>
          <p:cNvPr id="259" name="Google Shape;259;p11"/>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260" name="Google Shape;260;p11"/>
          <p:cNvSpPr txBox="1"/>
          <p:nvPr/>
        </p:nvSpPr>
        <p:spPr>
          <a:xfrm>
            <a:off x="1176019" y="1824608"/>
            <a:ext cx="9963150" cy="3583940"/>
          </a:xfrm>
          <a:prstGeom prst="rect">
            <a:avLst/>
          </a:prstGeom>
          <a:noFill/>
          <a:ln>
            <a:noFill/>
          </a:ln>
        </p:spPr>
        <p:txBody>
          <a:bodyPr anchorCtr="0" anchor="t" bIns="0" lIns="0" spcFirstLastPara="1" rIns="0" wrap="square" tIns="42525">
            <a:spAutoFit/>
          </a:bodyPr>
          <a:lstStyle/>
          <a:p>
            <a:pPr indent="0" lvl="0" marL="12700" marR="556260" rtl="0" algn="l">
              <a:lnSpc>
                <a:spcPct val="110500"/>
              </a:lnSpc>
              <a:spcBef>
                <a:spcPts val="0"/>
              </a:spcBef>
              <a:spcAft>
                <a:spcPts val="0"/>
              </a:spcAft>
              <a:buNone/>
            </a:pPr>
            <a:r>
              <a:rPr lang="en-IN" sz="2000">
                <a:solidFill>
                  <a:srgbClr val="404040"/>
                </a:solidFill>
                <a:latin typeface="Carlito"/>
                <a:ea typeface="Carlito"/>
                <a:cs typeface="Carlito"/>
                <a:sym typeface="Carlito"/>
              </a:rPr>
              <a:t>Exploratory Data Analysis performed on variables Flight Number, Payload Mass, Launch Site,  Orbit, Class and Year.</a:t>
            </a:r>
            <a:endParaRPr sz="2000">
              <a:solidFill>
                <a:schemeClr val="dk1"/>
              </a:solidFill>
              <a:latin typeface="Carlito"/>
              <a:ea typeface="Carlito"/>
              <a:cs typeface="Carlito"/>
              <a:sym typeface="Carlito"/>
            </a:endParaRPr>
          </a:p>
          <a:p>
            <a:pPr indent="0" lvl="0" marL="12700" marR="0" rtl="0" algn="l">
              <a:lnSpc>
                <a:spcPct val="100000"/>
              </a:lnSpc>
              <a:spcBef>
                <a:spcPts val="1050"/>
              </a:spcBef>
              <a:spcAft>
                <a:spcPts val="0"/>
              </a:spcAft>
              <a:buNone/>
            </a:pPr>
            <a:r>
              <a:rPr lang="en-IN" sz="2000" u="sng">
                <a:solidFill>
                  <a:srgbClr val="404040"/>
                </a:solidFill>
                <a:latin typeface="Carlito"/>
                <a:ea typeface="Carlito"/>
                <a:cs typeface="Carlito"/>
                <a:sym typeface="Carlito"/>
              </a:rPr>
              <a:t>Plots Used:</a:t>
            </a:r>
            <a:endParaRPr sz="2000">
              <a:solidFill>
                <a:schemeClr val="dk1"/>
              </a:solidFill>
              <a:latin typeface="Carlito"/>
              <a:ea typeface="Carlito"/>
              <a:cs typeface="Carlito"/>
              <a:sym typeface="Carlito"/>
            </a:endParaRPr>
          </a:p>
          <a:p>
            <a:pPr indent="0" lvl="0" marL="12700" marR="405765" rtl="0" algn="l">
              <a:lnSpc>
                <a:spcPct val="110500"/>
              </a:lnSpc>
              <a:spcBef>
                <a:spcPts val="1430"/>
              </a:spcBef>
              <a:spcAft>
                <a:spcPts val="0"/>
              </a:spcAft>
              <a:buNone/>
            </a:pPr>
            <a:r>
              <a:rPr lang="en-IN" sz="2000">
                <a:solidFill>
                  <a:srgbClr val="404040"/>
                </a:solidFill>
                <a:latin typeface="Carlito"/>
                <a:ea typeface="Carlito"/>
                <a:cs typeface="Carlito"/>
                <a:sym typeface="Carlito"/>
              </a:rPr>
              <a:t>Flight Number vs. Payload Mass, Flight Number vs. Launch Site, Payload Mass vs. Launch Site,  Orbit vs. Success Rate, Flight Number vs. Orbit, Payload vs Orbit, and Success Yearly Trend</a:t>
            </a:r>
            <a:endParaRPr sz="2000">
              <a:solidFill>
                <a:schemeClr val="dk1"/>
              </a:solidFill>
              <a:latin typeface="Carlito"/>
              <a:ea typeface="Carlito"/>
              <a:cs typeface="Carlito"/>
              <a:sym typeface="Carlito"/>
            </a:endParaRPr>
          </a:p>
          <a:p>
            <a:pPr indent="0" lvl="0" marL="12700" marR="0" rtl="0" algn="l">
              <a:lnSpc>
                <a:spcPct val="115000"/>
              </a:lnSpc>
              <a:spcBef>
                <a:spcPts val="1160"/>
              </a:spcBef>
              <a:spcAft>
                <a:spcPts val="0"/>
              </a:spcAft>
              <a:buNone/>
            </a:pPr>
            <a:r>
              <a:rPr lang="en-IN" sz="2000">
                <a:solidFill>
                  <a:srgbClr val="404040"/>
                </a:solidFill>
                <a:latin typeface="Carlito"/>
                <a:ea typeface="Carlito"/>
                <a:cs typeface="Carlito"/>
                <a:sym typeface="Carlito"/>
              </a:rPr>
              <a:t>Scatter plots, line charts, and bar plots were used to compare relationships between variables to</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decide if a relationship exists so that they could be used in training the machine learning model</a:t>
            </a:r>
            <a:endParaRPr sz="2000">
              <a:solidFill>
                <a:schemeClr val="dk1"/>
              </a:solidFill>
              <a:latin typeface="Carlito"/>
              <a:ea typeface="Carlito"/>
              <a:cs typeface="Carlito"/>
              <a:sym typeface="Carlito"/>
            </a:endParaRPr>
          </a:p>
          <a:p>
            <a:pPr indent="0" lvl="0" marL="12700" marR="5080" rtl="0" algn="l">
              <a:lnSpc>
                <a:spcPct val="100000"/>
              </a:lnSpc>
              <a:spcBef>
                <a:spcPts val="1105"/>
              </a:spcBef>
              <a:spcAft>
                <a:spcPts val="0"/>
              </a:spcAft>
              <a:buNone/>
            </a:pPr>
            <a:r>
              <a:rPr lang="en-IN" sz="2000" u="sng">
                <a:solidFill>
                  <a:srgbClr val="404040"/>
                </a:solidFill>
                <a:latin typeface="Carlito"/>
                <a:ea typeface="Carlito"/>
                <a:cs typeface="Carlito"/>
                <a:sym typeface="Carlito"/>
              </a:rPr>
              <a:t>GitHub url: </a:t>
            </a:r>
            <a:r>
              <a:rPr lang="en-IN" sz="2000">
                <a:solidFill>
                  <a:srgbClr val="404040"/>
                </a:solidFill>
                <a:latin typeface="Carlito"/>
                <a:ea typeface="Carlito"/>
                <a:cs typeface="Carlito"/>
                <a:sym typeface="Carlito"/>
              </a:rPr>
              <a:t> </a:t>
            </a:r>
            <a:r>
              <a:rPr lang="en-IN" sz="2000" u="sng">
                <a:solidFill>
                  <a:srgbClr val="2996E1"/>
                </a:solidFill>
                <a:latin typeface="Carlito"/>
                <a:ea typeface="Carlito"/>
                <a:cs typeface="Carlito"/>
                <a:sym typeface="Carlito"/>
                <a:hlinkClick r:id="rId3">
                  <a:extLst>
                    <a:ext uri="{A12FA001-AC4F-418D-AE19-62706E023703}">
                      <ahyp:hlinkClr val="tx"/>
                    </a:ext>
                  </a:extLst>
                </a:hlinkClick>
              </a:rPr>
              <a:t>https://github.com/navassherif98/IBM_Data_Science_Professional_Certification/blob/master/10.Applied_Data_Science_Capstone/Week%202%20EDA/EDA%20with%20Visualization.ipynb</a:t>
            </a:r>
            <a:endParaRPr sz="2000">
              <a:solidFill>
                <a:schemeClr val="dk1"/>
              </a:solidFill>
              <a:latin typeface="Carlito"/>
              <a:ea typeface="Carlito"/>
              <a:cs typeface="Carlito"/>
              <a:sym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2"/>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2"/>
          <p:cNvSpPr txBox="1"/>
          <p:nvPr>
            <p:ph type="title"/>
          </p:nvPr>
        </p:nvSpPr>
        <p:spPr>
          <a:xfrm>
            <a:off x="916635" y="543559"/>
            <a:ext cx="32454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EDA with SQL</a:t>
            </a:r>
            <a:endParaRPr/>
          </a:p>
        </p:txBody>
      </p:sp>
      <p:sp>
        <p:nvSpPr>
          <p:cNvPr id="267" name="Google Shape;267;p12"/>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268" name="Google Shape;268;p12"/>
          <p:cNvSpPr txBox="1"/>
          <p:nvPr/>
        </p:nvSpPr>
        <p:spPr>
          <a:xfrm>
            <a:off x="1176019" y="1622485"/>
            <a:ext cx="9687560" cy="3925570"/>
          </a:xfrm>
          <a:prstGeom prst="rect">
            <a:avLst/>
          </a:prstGeom>
          <a:noFill/>
          <a:ln>
            <a:noFill/>
          </a:ln>
        </p:spPr>
        <p:txBody>
          <a:bodyPr anchorCtr="0" anchor="t" bIns="0" lIns="0" spcFirstLastPara="1" rIns="0" wrap="square" tIns="16255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Loaded data set into IBM DB2 Database.</a:t>
            </a:r>
            <a:endParaRPr sz="2000">
              <a:solidFill>
                <a:schemeClr val="dk1"/>
              </a:solidFill>
              <a:latin typeface="Carlito"/>
              <a:ea typeface="Carlito"/>
              <a:cs typeface="Carlito"/>
              <a:sym typeface="Carlito"/>
            </a:endParaRPr>
          </a:p>
          <a:p>
            <a:pPr indent="0" lvl="0" marL="12700" marR="0" rtl="0" algn="l">
              <a:lnSpc>
                <a:spcPct val="100000"/>
              </a:lnSpc>
              <a:spcBef>
                <a:spcPts val="1175"/>
              </a:spcBef>
              <a:spcAft>
                <a:spcPts val="0"/>
              </a:spcAft>
              <a:buNone/>
            </a:pPr>
            <a:r>
              <a:rPr lang="en-IN" sz="2000">
                <a:solidFill>
                  <a:srgbClr val="404040"/>
                </a:solidFill>
                <a:latin typeface="Carlito"/>
                <a:ea typeface="Carlito"/>
                <a:cs typeface="Carlito"/>
                <a:sym typeface="Carlito"/>
              </a:rPr>
              <a:t>Queried using SQL Python integration.</a:t>
            </a:r>
            <a:endParaRPr sz="2000">
              <a:solidFill>
                <a:schemeClr val="dk1"/>
              </a:solidFill>
              <a:latin typeface="Carlito"/>
              <a:ea typeface="Carlito"/>
              <a:cs typeface="Carlito"/>
              <a:sym typeface="Carlito"/>
            </a:endParaRPr>
          </a:p>
          <a:p>
            <a:pPr indent="0" lvl="0" marL="12700" marR="0" rtl="0" algn="l">
              <a:lnSpc>
                <a:spcPct val="100000"/>
              </a:lnSpc>
              <a:spcBef>
                <a:spcPts val="1560"/>
              </a:spcBef>
              <a:spcAft>
                <a:spcPts val="0"/>
              </a:spcAft>
              <a:buNone/>
            </a:pPr>
            <a:r>
              <a:rPr lang="en-IN" sz="2000">
                <a:solidFill>
                  <a:srgbClr val="404040"/>
                </a:solidFill>
                <a:latin typeface="Carlito"/>
                <a:ea typeface="Carlito"/>
                <a:cs typeface="Carlito"/>
                <a:sym typeface="Carlito"/>
              </a:rPr>
              <a:t>Queries were made to get a better understanding of the dataset.</a:t>
            </a:r>
            <a:endParaRPr sz="2000">
              <a:solidFill>
                <a:schemeClr val="dk1"/>
              </a:solidFill>
              <a:latin typeface="Carlito"/>
              <a:ea typeface="Carlito"/>
              <a:cs typeface="Carlito"/>
              <a:sym typeface="Carlito"/>
            </a:endParaRPr>
          </a:p>
          <a:p>
            <a:pPr indent="0" lvl="0" marL="12700" marR="434975" rtl="0" algn="l">
              <a:lnSpc>
                <a:spcPct val="110000"/>
              </a:lnSpc>
              <a:spcBef>
                <a:spcPts val="1440"/>
              </a:spcBef>
              <a:spcAft>
                <a:spcPts val="0"/>
              </a:spcAft>
              <a:buNone/>
            </a:pPr>
            <a:r>
              <a:rPr lang="en-IN" sz="2000">
                <a:solidFill>
                  <a:srgbClr val="404040"/>
                </a:solidFill>
                <a:latin typeface="Carlito"/>
                <a:ea typeface="Carlito"/>
                <a:cs typeface="Carlito"/>
                <a:sym typeface="Carlito"/>
              </a:rPr>
              <a:t>Queried information about launch site names, mission outcomes, various pay load sizes of  customers and booster versions, and landing outcomes</a:t>
            </a:r>
            <a:endParaRPr sz="2000">
              <a:solidFill>
                <a:schemeClr val="dk1"/>
              </a:solidFill>
              <a:latin typeface="Carlito"/>
              <a:ea typeface="Carlito"/>
              <a:cs typeface="Carlito"/>
              <a:sym typeface="Carlito"/>
            </a:endParaRPr>
          </a:p>
          <a:p>
            <a:pPr indent="0" lvl="0" marL="0" marR="0" rtl="0" algn="l">
              <a:lnSpc>
                <a:spcPct val="100000"/>
              </a:lnSpc>
              <a:spcBef>
                <a:spcPts val="30"/>
              </a:spcBef>
              <a:spcAft>
                <a:spcPts val="0"/>
              </a:spcAft>
              <a:buNone/>
            </a:pPr>
            <a:r>
              <a:t/>
            </a:r>
            <a:endParaRPr sz="2450">
              <a:solidFill>
                <a:schemeClr val="dk1"/>
              </a:solidFill>
              <a:latin typeface="Carlito"/>
              <a:ea typeface="Carlito"/>
              <a:cs typeface="Carlito"/>
              <a:sym typeface="Carlito"/>
            </a:endParaRPr>
          </a:p>
          <a:p>
            <a:pPr indent="0" lvl="0" marL="12700" marR="5080" rtl="0" algn="l">
              <a:lnSpc>
                <a:spcPct val="149000"/>
              </a:lnSpc>
              <a:spcBef>
                <a:spcPts val="0"/>
              </a:spcBef>
              <a:spcAft>
                <a:spcPts val="0"/>
              </a:spcAft>
              <a:buNone/>
            </a:pPr>
            <a:r>
              <a:rPr lang="en-IN" sz="2000" u="sng">
                <a:solidFill>
                  <a:srgbClr val="404040"/>
                </a:solidFill>
                <a:latin typeface="Carlito"/>
                <a:ea typeface="Carlito"/>
                <a:cs typeface="Carlito"/>
                <a:sym typeface="Carlito"/>
              </a:rPr>
              <a:t>GitHub url: </a:t>
            </a:r>
            <a:r>
              <a:rPr lang="en-IN" sz="2000">
                <a:solidFill>
                  <a:srgbClr val="404040"/>
                </a:solidFill>
                <a:latin typeface="Carlito"/>
                <a:ea typeface="Carlito"/>
                <a:cs typeface="Carlito"/>
                <a:sym typeface="Carlito"/>
              </a:rPr>
              <a:t> </a:t>
            </a:r>
            <a:r>
              <a:rPr lang="en-IN" sz="2000" u="sng">
                <a:solidFill>
                  <a:srgbClr val="2996E1"/>
                </a:solidFill>
                <a:latin typeface="Carlito"/>
                <a:ea typeface="Carlito"/>
                <a:cs typeface="Carlito"/>
                <a:sym typeface="Carlito"/>
                <a:hlinkClick r:id="rId3">
                  <a:extLst>
                    <a:ext uri="{A12FA001-AC4F-418D-AE19-62706E023703}">
                      <ahyp:hlinkClr val="tx"/>
                    </a:ext>
                  </a:extLst>
                </a:hlinkClick>
              </a:rPr>
              <a:t>https://github.com/navassherif98/IBM_Data_Science_Professional_Certification/blob/master/10.Applied_Data_Science_Capstone/Week%202%20EDA/EDA%20with%20SQL.ipynb</a:t>
            </a:r>
            <a:endParaRPr sz="2000">
              <a:solidFill>
                <a:schemeClr val="dk1"/>
              </a:solidFill>
              <a:latin typeface="Carlito"/>
              <a:ea typeface="Carlito"/>
              <a:cs typeface="Carlito"/>
              <a:sym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3"/>
          <p:cNvSpPr txBox="1"/>
          <p:nvPr>
            <p:ph type="title"/>
          </p:nvPr>
        </p:nvSpPr>
        <p:spPr>
          <a:xfrm>
            <a:off x="916635" y="543559"/>
            <a:ext cx="87339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Build an interactive map with Folium</a:t>
            </a:r>
            <a:endParaRPr/>
          </a:p>
        </p:txBody>
      </p:sp>
      <p:sp>
        <p:nvSpPr>
          <p:cNvPr id="275" name="Google Shape;275;p13"/>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276" name="Google Shape;276;p13"/>
          <p:cNvSpPr txBox="1"/>
          <p:nvPr/>
        </p:nvSpPr>
        <p:spPr>
          <a:xfrm>
            <a:off x="1176019" y="1824608"/>
            <a:ext cx="9765665" cy="3162789"/>
          </a:xfrm>
          <a:prstGeom prst="rect">
            <a:avLst/>
          </a:prstGeom>
          <a:noFill/>
          <a:ln>
            <a:noFill/>
          </a:ln>
        </p:spPr>
        <p:txBody>
          <a:bodyPr anchorCtr="0" anchor="t" bIns="0" lIns="0" spcFirstLastPara="1" rIns="0" wrap="square" tIns="42525">
            <a:spAutoFit/>
          </a:bodyPr>
          <a:lstStyle/>
          <a:p>
            <a:pPr indent="0" lvl="0" marL="12700" marR="5080" rtl="0" algn="l">
              <a:lnSpc>
                <a:spcPct val="110500"/>
              </a:lnSpc>
              <a:spcBef>
                <a:spcPts val="0"/>
              </a:spcBef>
              <a:spcAft>
                <a:spcPts val="0"/>
              </a:spcAft>
              <a:buNone/>
            </a:pPr>
            <a:r>
              <a:rPr lang="en-IN" sz="2000">
                <a:solidFill>
                  <a:srgbClr val="404040"/>
                </a:solidFill>
                <a:latin typeface="Carlito"/>
                <a:ea typeface="Carlito"/>
                <a:cs typeface="Carlito"/>
                <a:sym typeface="Carlito"/>
              </a:rPr>
              <a:t>Folium maps mark Launch Sites, successful and unsuccessful landings, and a proximity example  to key locations: Railway, Highway, Coast, and City.</a:t>
            </a:r>
            <a:endParaRPr sz="2000">
              <a:solidFill>
                <a:schemeClr val="dk1"/>
              </a:solidFill>
              <a:latin typeface="Carlito"/>
              <a:ea typeface="Carlito"/>
              <a:cs typeface="Carlito"/>
              <a:sym typeface="Carlito"/>
            </a:endParaRPr>
          </a:p>
          <a:p>
            <a:pPr indent="0" lvl="0" marL="12700" marR="311150" rtl="0" algn="l">
              <a:lnSpc>
                <a:spcPct val="115000"/>
              </a:lnSpc>
              <a:spcBef>
                <a:spcPts val="1115"/>
              </a:spcBef>
              <a:spcAft>
                <a:spcPts val="0"/>
              </a:spcAft>
              <a:buNone/>
            </a:pPr>
            <a:r>
              <a:rPr lang="en-IN" sz="2000">
                <a:solidFill>
                  <a:srgbClr val="404040"/>
                </a:solidFill>
                <a:latin typeface="Carlito"/>
                <a:ea typeface="Carlito"/>
                <a:cs typeface="Carlito"/>
                <a:sym typeface="Carlito"/>
              </a:rPr>
              <a:t>This allows us to understand why launch sites may be located where they are. Also visualizes  successful landings relative to location.</a:t>
            </a:r>
            <a:endParaRPr sz="2000">
              <a:solidFill>
                <a:schemeClr val="dk1"/>
              </a:solidFill>
              <a:latin typeface="Carlito"/>
              <a:ea typeface="Carlito"/>
              <a:cs typeface="Carlito"/>
              <a:sym typeface="Carlito"/>
            </a:endParaRPr>
          </a:p>
          <a:p>
            <a:pPr indent="0" lvl="0" marL="12700" marR="0" rtl="0" algn="l">
              <a:lnSpc>
                <a:spcPct val="100000"/>
              </a:lnSpc>
              <a:spcBef>
                <a:spcPts val="1070"/>
              </a:spcBef>
              <a:spcAft>
                <a:spcPts val="0"/>
              </a:spcAft>
              <a:buNone/>
            </a:pPr>
            <a:r>
              <a:rPr lang="en-IN" sz="2000" u="sng">
                <a:solidFill>
                  <a:srgbClr val="404040"/>
                </a:solidFill>
                <a:latin typeface="Carlito"/>
                <a:ea typeface="Carlito"/>
                <a:cs typeface="Carlito"/>
                <a:sym typeface="Carlito"/>
              </a:rPr>
              <a:t>GitHub url:</a:t>
            </a:r>
            <a:endParaRPr sz="2000">
              <a:solidFill>
                <a:schemeClr val="dk1"/>
              </a:solidFill>
              <a:latin typeface="Carlito"/>
              <a:ea typeface="Carlito"/>
              <a:cs typeface="Carlito"/>
              <a:sym typeface="Carlito"/>
            </a:endParaRPr>
          </a:p>
          <a:p>
            <a:pPr indent="0" lvl="0" marL="12700" marR="7620" rtl="0" algn="l">
              <a:lnSpc>
                <a:spcPct val="150100"/>
              </a:lnSpc>
              <a:spcBef>
                <a:spcPts val="300"/>
              </a:spcBef>
              <a:spcAft>
                <a:spcPts val="0"/>
              </a:spcAft>
              <a:buNone/>
            </a:pPr>
            <a:r>
              <a:rPr lang="en-IN" sz="2000" u="sng">
                <a:solidFill>
                  <a:srgbClr val="2996E1"/>
                </a:solidFill>
                <a:latin typeface="Carlito"/>
                <a:ea typeface="Carlito"/>
                <a:cs typeface="Carlito"/>
                <a:sym typeface="Carlito"/>
                <a:hlinkClick r:id="rId3">
                  <a:extLst>
                    <a:ext uri="{A12FA001-AC4F-418D-AE19-62706E023703}">
                      <ahyp:hlinkClr val="tx"/>
                    </a:ext>
                  </a:extLst>
                </a:hlinkClick>
              </a:rPr>
              <a:t>https://github.com/navassherif98/IBM_Data_Science_Professional_Certification/blob/master/10.Applied_Data_Science_Capstone/Week%203%20Interactive%20Visual%20Analytics%20and%20Dashboard/Interactive%20Visual%20Analytics%20with%20Folium.ipynb</a:t>
            </a:r>
            <a:endParaRPr sz="2000">
              <a:solidFill>
                <a:schemeClr val="dk1"/>
              </a:solidFill>
              <a:latin typeface="Carlito"/>
              <a:ea typeface="Carlito"/>
              <a:cs typeface="Carlito"/>
              <a:sym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4"/>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14"/>
          <p:cNvSpPr txBox="1"/>
          <p:nvPr>
            <p:ph type="title"/>
          </p:nvPr>
        </p:nvSpPr>
        <p:spPr>
          <a:xfrm>
            <a:off x="916635" y="543559"/>
            <a:ext cx="83292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Build a Dashboard with Plotly Dash</a:t>
            </a:r>
            <a:endParaRPr/>
          </a:p>
        </p:txBody>
      </p:sp>
      <p:sp>
        <p:nvSpPr>
          <p:cNvPr id="283" name="Google Shape;283;p14"/>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284" name="Google Shape;284;p14"/>
          <p:cNvSpPr txBox="1"/>
          <p:nvPr/>
        </p:nvSpPr>
        <p:spPr>
          <a:xfrm>
            <a:off x="609600" y="1676247"/>
            <a:ext cx="11430000" cy="4658711"/>
          </a:xfrm>
          <a:prstGeom prst="rect">
            <a:avLst/>
          </a:prstGeom>
          <a:noFill/>
          <a:ln>
            <a:noFill/>
          </a:ln>
        </p:spPr>
        <p:txBody>
          <a:bodyPr anchorCtr="0" anchor="t" bIns="0" lIns="0" spcFirstLastPara="1" rIns="0" wrap="square" tIns="1524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Dashboard includes a pie chart and a scatter plot.</a:t>
            </a:r>
            <a:endParaRPr sz="2000">
              <a:solidFill>
                <a:schemeClr val="dk1"/>
              </a:solidFill>
              <a:latin typeface="Carlito"/>
              <a:ea typeface="Carlito"/>
              <a:cs typeface="Carlito"/>
              <a:sym typeface="Carlito"/>
            </a:endParaRPr>
          </a:p>
          <a:p>
            <a:pPr indent="0" lvl="0" marL="12700" marR="84455" rtl="0" algn="l">
              <a:lnSpc>
                <a:spcPct val="114500"/>
              </a:lnSpc>
              <a:spcBef>
                <a:spcPts val="1275"/>
              </a:spcBef>
              <a:spcAft>
                <a:spcPts val="0"/>
              </a:spcAft>
              <a:buNone/>
            </a:pPr>
            <a:r>
              <a:rPr lang="en-IN" sz="2000">
                <a:solidFill>
                  <a:srgbClr val="404040"/>
                </a:solidFill>
                <a:latin typeface="Carlito"/>
                <a:ea typeface="Carlito"/>
                <a:cs typeface="Carlito"/>
                <a:sym typeface="Carlito"/>
              </a:rPr>
              <a:t>Pie chart can be selected to show distribution of successful landings across all launch sites and  can be selected to show individual launch site success rates.</a:t>
            </a:r>
            <a:endParaRPr sz="2000">
              <a:solidFill>
                <a:schemeClr val="dk1"/>
              </a:solidFill>
              <a:latin typeface="Carlito"/>
              <a:ea typeface="Carlito"/>
              <a:cs typeface="Carlito"/>
              <a:sym typeface="Carlito"/>
            </a:endParaRPr>
          </a:p>
          <a:p>
            <a:pPr indent="0" lvl="0" marL="12700" marR="5080" rtl="0" algn="l">
              <a:lnSpc>
                <a:spcPct val="110500"/>
              </a:lnSpc>
              <a:spcBef>
                <a:spcPts val="1375"/>
              </a:spcBef>
              <a:spcAft>
                <a:spcPts val="0"/>
              </a:spcAft>
              <a:buNone/>
            </a:pPr>
            <a:r>
              <a:rPr lang="en-IN" sz="2000">
                <a:solidFill>
                  <a:srgbClr val="404040"/>
                </a:solidFill>
                <a:latin typeface="Carlito"/>
                <a:ea typeface="Carlito"/>
                <a:cs typeface="Carlito"/>
                <a:sym typeface="Carlito"/>
              </a:rPr>
              <a:t>Scatter plot takes two inputs: All sites or individual site and payload mass on a slider between 0  and 10000 kg.</a:t>
            </a:r>
            <a:endParaRPr sz="2000">
              <a:solidFill>
                <a:schemeClr val="dk1"/>
              </a:solidFill>
              <a:latin typeface="Carlito"/>
              <a:ea typeface="Carlito"/>
              <a:cs typeface="Carlito"/>
              <a:sym typeface="Carlito"/>
            </a:endParaRPr>
          </a:p>
          <a:p>
            <a:pPr indent="0" lvl="0" marL="12700" marR="0" rtl="0" algn="l">
              <a:lnSpc>
                <a:spcPct val="100000"/>
              </a:lnSpc>
              <a:spcBef>
                <a:spcPts val="1050"/>
              </a:spcBef>
              <a:spcAft>
                <a:spcPts val="0"/>
              </a:spcAft>
              <a:buNone/>
            </a:pPr>
            <a:r>
              <a:rPr lang="en-IN" sz="2000">
                <a:solidFill>
                  <a:srgbClr val="404040"/>
                </a:solidFill>
                <a:latin typeface="Carlito"/>
                <a:ea typeface="Carlito"/>
                <a:cs typeface="Carlito"/>
                <a:sym typeface="Carlito"/>
              </a:rPr>
              <a:t>The pie chart is used to visualize launch site success rate.</a:t>
            </a:r>
            <a:endParaRPr sz="2000">
              <a:solidFill>
                <a:schemeClr val="dk1"/>
              </a:solidFill>
              <a:latin typeface="Carlito"/>
              <a:ea typeface="Carlito"/>
              <a:cs typeface="Carlito"/>
              <a:sym typeface="Carlito"/>
            </a:endParaRPr>
          </a:p>
          <a:p>
            <a:pPr indent="0" lvl="0" marL="12700" marR="0" rtl="0" algn="l">
              <a:lnSpc>
                <a:spcPct val="117499"/>
              </a:lnSpc>
              <a:spcBef>
                <a:spcPts val="1105"/>
              </a:spcBef>
              <a:spcAft>
                <a:spcPts val="0"/>
              </a:spcAft>
              <a:buNone/>
            </a:pPr>
            <a:r>
              <a:rPr lang="en-IN" sz="2000">
                <a:solidFill>
                  <a:srgbClr val="404040"/>
                </a:solidFill>
                <a:latin typeface="Carlito"/>
                <a:ea typeface="Carlito"/>
                <a:cs typeface="Carlito"/>
                <a:sym typeface="Carlito"/>
              </a:rPr>
              <a:t>The scatter plot can help us see how success varies across launch sites, payload mass, and</a:t>
            </a:r>
            <a:endParaRPr sz="2000">
              <a:solidFill>
                <a:schemeClr val="dk1"/>
              </a:solidFill>
              <a:latin typeface="Carlito"/>
              <a:ea typeface="Carlito"/>
              <a:cs typeface="Carlito"/>
              <a:sym typeface="Carlito"/>
            </a:endParaRPr>
          </a:p>
          <a:p>
            <a:pPr indent="0" lvl="0" marL="12700" marR="0" rtl="0" algn="l">
              <a:lnSpc>
                <a:spcPct val="117499"/>
              </a:lnSpc>
              <a:spcBef>
                <a:spcPts val="0"/>
              </a:spcBef>
              <a:spcAft>
                <a:spcPts val="0"/>
              </a:spcAft>
              <a:buNone/>
            </a:pPr>
            <a:r>
              <a:rPr lang="en-IN" sz="2000">
                <a:solidFill>
                  <a:srgbClr val="404040"/>
                </a:solidFill>
                <a:latin typeface="Carlito"/>
                <a:ea typeface="Carlito"/>
                <a:cs typeface="Carlito"/>
                <a:sym typeface="Carlito"/>
              </a:rPr>
              <a:t>booster version category.</a:t>
            </a:r>
            <a:endParaRPr sz="2000">
              <a:solidFill>
                <a:schemeClr val="dk1"/>
              </a:solidFill>
              <a:latin typeface="Carlito"/>
              <a:ea typeface="Carlito"/>
              <a:cs typeface="Carlito"/>
              <a:sym typeface="Carlito"/>
            </a:endParaRPr>
          </a:p>
          <a:p>
            <a:pPr indent="0" lvl="0" marL="12700" marR="0" rtl="0" algn="l">
              <a:lnSpc>
                <a:spcPct val="100000"/>
              </a:lnSpc>
              <a:spcBef>
                <a:spcPts val="925"/>
              </a:spcBef>
              <a:spcAft>
                <a:spcPts val="0"/>
              </a:spcAft>
              <a:buNone/>
            </a:pPr>
            <a:r>
              <a:rPr lang="en-IN" sz="2000" u="sng">
                <a:solidFill>
                  <a:srgbClr val="404040"/>
                </a:solidFill>
                <a:latin typeface="Carlito"/>
                <a:ea typeface="Carlito"/>
                <a:cs typeface="Carlito"/>
                <a:sym typeface="Carlito"/>
              </a:rPr>
              <a:t>GitHub url:</a:t>
            </a:r>
            <a:endParaRPr sz="2000">
              <a:solidFill>
                <a:schemeClr val="dk1"/>
              </a:solidFill>
              <a:latin typeface="Carlito"/>
              <a:ea typeface="Carlito"/>
              <a:cs typeface="Carlito"/>
              <a:sym typeface="Carlito"/>
            </a:endParaRPr>
          </a:p>
          <a:p>
            <a:pPr indent="0" lvl="0" marL="12700" marR="1557020" rtl="0" algn="l">
              <a:lnSpc>
                <a:spcPct val="150000"/>
              </a:lnSpc>
              <a:spcBef>
                <a:spcPts val="95"/>
              </a:spcBef>
              <a:spcAft>
                <a:spcPts val="0"/>
              </a:spcAft>
              <a:buNone/>
            </a:pPr>
            <a:r>
              <a:rPr lang="en-IN" sz="2000" u="sng">
                <a:solidFill>
                  <a:srgbClr val="2996E1"/>
                </a:solidFill>
                <a:latin typeface="Carlito"/>
                <a:ea typeface="Carlito"/>
                <a:cs typeface="Carlito"/>
                <a:sym typeface="Carlito"/>
                <a:hlinkClick r:id="rId3">
                  <a:extLst>
                    <a:ext uri="{A12FA001-AC4F-418D-AE19-62706E023703}">
                      <ahyp:hlinkClr val="tx"/>
                    </a:ext>
                  </a:extLst>
                </a:hlinkClick>
              </a:rPr>
              <a:t>https://github.com/navassherif98/IBM_Data_Science_Professional_Certification/blob/master/10.Applied_Data_Science_Capstone/Week%203%20Interactive%20Visual%20Analytics%20and%20Dashboard/spacex_dash_app.py</a:t>
            </a:r>
            <a:endParaRPr sz="2000">
              <a:solidFill>
                <a:schemeClr val="dk1"/>
              </a:solidFill>
              <a:latin typeface="Carlito"/>
              <a:ea typeface="Carlito"/>
              <a:cs typeface="Carlito"/>
              <a:sym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15"/>
          <p:cNvSpPr txBox="1"/>
          <p:nvPr>
            <p:ph type="title"/>
          </p:nvPr>
        </p:nvSpPr>
        <p:spPr>
          <a:xfrm>
            <a:off x="916635" y="543559"/>
            <a:ext cx="79191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Predictive analysis (Classification)</a:t>
            </a:r>
            <a:endParaRPr/>
          </a:p>
        </p:txBody>
      </p:sp>
      <p:sp>
        <p:nvSpPr>
          <p:cNvPr id="291" name="Google Shape;291;p15"/>
          <p:cNvSpPr txBox="1"/>
          <p:nvPr/>
        </p:nvSpPr>
        <p:spPr>
          <a:xfrm>
            <a:off x="533401" y="2472309"/>
            <a:ext cx="3061208" cy="2796278"/>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2000" u="sng">
                <a:solidFill>
                  <a:srgbClr val="404040"/>
                </a:solidFill>
                <a:latin typeface="Carlito"/>
                <a:ea typeface="Carlito"/>
                <a:cs typeface="Carlito"/>
                <a:sym typeface="Carlito"/>
              </a:rPr>
              <a:t>GitHub url:</a:t>
            </a:r>
            <a:endParaRPr sz="2000" u="sng">
              <a:solidFill>
                <a:srgbClr val="404040"/>
              </a:solidFill>
              <a:latin typeface="Carlito"/>
              <a:ea typeface="Carlito"/>
              <a:cs typeface="Carlito"/>
              <a:sym typeface="Carlito"/>
            </a:endParaRPr>
          </a:p>
          <a:p>
            <a:pPr indent="0" lvl="0" marL="12700" marR="0" rtl="0" algn="l">
              <a:lnSpc>
                <a:spcPct val="100000"/>
              </a:lnSpc>
              <a:spcBef>
                <a:spcPts val="105"/>
              </a:spcBef>
              <a:spcAft>
                <a:spcPts val="0"/>
              </a:spcAft>
              <a:buNone/>
            </a:pPr>
            <a:r>
              <a:rPr lang="en-IN" sz="2000" u="sng">
                <a:solidFill>
                  <a:schemeClr val="dk1"/>
                </a:solidFill>
                <a:latin typeface="Carlito"/>
                <a:ea typeface="Carlito"/>
                <a:cs typeface="Carlito"/>
                <a:sym typeface="Carlito"/>
                <a:hlinkClick r:id="rId3">
                  <a:extLst>
                    <a:ext uri="{A12FA001-AC4F-418D-AE19-62706E023703}">
                      <ahyp:hlinkClr val="tx"/>
                    </a:ext>
                  </a:extLst>
                </a:hlinkClick>
              </a:rPr>
              <a:t>https://github.com/navassherif98/IBM_Data_Science_Professional_Certification/blob/master/10.Applied_Data_Science_Capstone/Week%204%20Predictive%20Analysis%20(Classification)/Machine%20Learning%20Prediction.ipynb</a:t>
            </a:r>
            <a:endParaRPr sz="2000">
              <a:solidFill>
                <a:schemeClr val="dk1"/>
              </a:solidFill>
              <a:latin typeface="Carlito"/>
              <a:ea typeface="Carlito"/>
              <a:cs typeface="Carlito"/>
              <a:sym typeface="Carlito"/>
            </a:endParaRPr>
          </a:p>
        </p:txBody>
      </p:sp>
      <p:grpSp>
        <p:nvGrpSpPr>
          <p:cNvPr id="292" name="Google Shape;292;p15"/>
          <p:cNvGrpSpPr/>
          <p:nvPr/>
        </p:nvGrpSpPr>
        <p:grpSpPr>
          <a:xfrm>
            <a:off x="3829811" y="1941575"/>
            <a:ext cx="1923414" cy="1720596"/>
            <a:chOff x="3829811" y="1941575"/>
            <a:chExt cx="1923414" cy="1720596"/>
          </a:xfrm>
        </p:grpSpPr>
        <p:sp>
          <p:nvSpPr>
            <p:cNvPr id="293" name="Google Shape;293;p15"/>
            <p:cNvSpPr/>
            <p:nvPr/>
          </p:nvSpPr>
          <p:spPr>
            <a:xfrm>
              <a:off x="4133087" y="2229611"/>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5"/>
            <p:cNvSpPr/>
            <p:nvPr/>
          </p:nvSpPr>
          <p:spPr>
            <a:xfrm>
              <a:off x="3829811" y="1941575"/>
              <a:ext cx="1923414" cy="1153795"/>
            </a:xfrm>
            <a:custGeom>
              <a:rect b="b" l="l" r="r" t="t"/>
              <a:pathLst>
                <a:path extrusionOk="0" h="1153795" w="1923414">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15"/>
            <p:cNvSpPr/>
            <p:nvPr/>
          </p:nvSpPr>
          <p:spPr>
            <a:xfrm>
              <a:off x="3829811" y="1941575"/>
              <a:ext cx="1923414" cy="1153795"/>
            </a:xfrm>
            <a:custGeom>
              <a:rect b="b" l="l" r="r" t="t"/>
              <a:pathLst>
                <a:path extrusionOk="0" h="1153795" w="1923414">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6" name="Google Shape;296;p15"/>
          <p:cNvSpPr txBox="1"/>
          <p:nvPr/>
        </p:nvSpPr>
        <p:spPr>
          <a:xfrm>
            <a:off x="3998721" y="2219960"/>
            <a:ext cx="156845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Split label column</a:t>
            </a:r>
            <a:endParaRPr sz="1700">
              <a:solidFill>
                <a:schemeClr val="dk1"/>
              </a:solidFill>
              <a:latin typeface="Carlito"/>
              <a:ea typeface="Carlito"/>
              <a:cs typeface="Carlito"/>
              <a:sym typeface="Carlito"/>
            </a:endParaRPr>
          </a:p>
        </p:txBody>
      </p:sp>
      <p:sp>
        <p:nvSpPr>
          <p:cNvPr id="297" name="Google Shape;297;p15"/>
          <p:cNvSpPr txBox="1"/>
          <p:nvPr/>
        </p:nvSpPr>
        <p:spPr>
          <a:xfrm>
            <a:off x="3917950" y="2456180"/>
            <a:ext cx="172275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‘Class’ from dataset</a:t>
            </a:r>
            <a:endParaRPr sz="1700">
              <a:solidFill>
                <a:schemeClr val="dk1"/>
              </a:solidFill>
              <a:latin typeface="Carlito"/>
              <a:ea typeface="Carlito"/>
              <a:cs typeface="Carlito"/>
              <a:sym typeface="Carlito"/>
            </a:endParaRPr>
          </a:p>
        </p:txBody>
      </p:sp>
      <p:grpSp>
        <p:nvGrpSpPr>
          <p:cNvPr id="298" name="Google Shape;298;p15"/>
          <p:cNvGrpSpPr/>
          <p:nvPr/>
        </p:nvGrpSpPr>
        <p:grpSpPr>
          <a:xfrm>
            <a:off x="3829811" y="3383279"/>
            <a:ext cx="1923414" cy="1722120"/>
            <a:chOff x="3829811" y="3383279"/>
            <a:chExt cx="1923414" cy="1722120"/>
          </a:xfrm>
        </p:grpSpPr>
        <p:sp>
          <p:nvSpPr>
            <p:cNvPr id="299" name="Google Shape;299;p15"/>
            <p:cNvSpPr/>
            <p:nvPr/>
          </p:nvSpPr>
          <p:spPr>
            <a:xfrm>
              <a:off x="4133087" y="3672839"/>
              <a:ext cx="173990" cy="1432560"/>
            </a:xfrm>
            <a:custGeom>
              <a:rect b="b" l="l" r="r" t="t"/>
              <a:pathLst>
                <a:path extrusionOk="0" h="1432560" w="173989">
                  <a:moveTo>
                    <a:pt x="173482" y="0"/>
                  </a:moveTo>
                  <a:lnTo>
                    <a:pt x="0" y="0"/>
                  </a:lnTo>
                  <a:lnTo>
                    <a:pt x="0" y="1432560"/>
                  </a:lnTo>
                  <a:lnTo>
                    <a:pt x="173482" y="1432560"/>
                  </a:lnTo>
                  <a:lnTo>
                    <a:pt x="173482"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15"/>
            <p:cNvSpPr/>
            <p:nvPr/>
          </p:nvSpPr>
          <p:spPr>
            <a:xfrm>
              <a:off x="3829811" y="3383279"/>
              <a:ext cx="1923414" cy="1155065"/>
            </a:xfrm>
            <a:custGeom>
              <a:rect b="b" l="l" r="r" t="t"/>
              <a:pathLst>
                <a:path extrusionOk="0" h="1155064" w="192341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15"/>
            <p:cNvSpPr/>
            <p:nvPr/>
          </p:nvSpPr>
          <p:spPr>
            <a:xfrm>
              <a:off x="3829811" y="3383279"/>
              <a:ext cx="1923414" cy="1155065"/>
            </a:xfrm>
            <a:custGeom>
              <a:rect b="b" l="l" r="r" t="t"/>
              <a:pathLst>
                <a:path extrusionOk="0" h="1155064" w="192341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2" name="Google Shape;302;p15"/>
          <p:cNvSpPr txBox="1"/>
          <p:nvPr/>
        </p:nvSpPr>
        <p:spPr>
          <a:xfrm>
            <a:off x="4010914" y="3544315"/>
            <a:ext cx="152463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Fit and Transform</a:t>
            </a:r>
            <a:endParaRPr sz="1700">
              <a:solidFill>
                <a:schemeClr val="dk1"/>
              </a:solidFill>
              <a:latin typeface="Carlito"/>
              <a:ea typeface="Carlito"/>
              <a:cs typeface="Carlito"/>
              <a:sym typeface="Carlito"/>
            </a:endParaRPr>
          </a:p>
        </p:txBody>
      </p:sp>
      <p:sp>
        <p:nvSpPr>
          <p:cNvPr id="303" name="Google Shape;303;p15"/>
          <p:cNvSpPr txBox="1"/>
          <p:nvPr/>
        </p:nvSpPr>
        <p:spPr>
          <a:xfrm>
            <a:off x="4145026" y="3780282"/>
            <a:ext cx="128143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Features using</a:t>
            </a:r>
            <a:endParaRPr sz="1700">
              <a:solidFill>
                <a:schemeClr val="dk1"/>
              </a:solidFill>
              <a:latin typeface="Carlito"/>
              <a:ea typeface="Carlito"/>
              <a:cs typeface="Carlito"/>
              <a:sym typeface="Carlito"/>
            </a:endParaRPr>
          </a:p>
        </p:txBody>
      </p:sp>
      <p:sp>
        <p:nvSpPr>
          <p:cNvPr id="304" name="Google Shape;304;p15"/>
          <p:cNvSpPr txBox="1"/>
          <p:nvPr/>
        </p:nvSpPr>
        <p:spPr>
          <a:xfrm>
            <a:off x="4097782" y="4018026"/>
            <a:ext cx="136779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Standard Scaler</a:t>
            </a:r>
            <a:endParaRPr sz="1700">
              <a:solidFill>
                <a:schemeClr val="dk1"/>
              </a:solidFill>
              <a:latin typeface="Carlito"/>
              <a:ea typeface="Carlito"/>
              <a:cs typeface="Carlito"/>
              <a:sym typeface="Carlito"/>
            </a:endParaRPr>
          </a:p>
        </p:txBody>
      </p:sp>
      <p:grpSp>
        <p:nvGrpSpPr>
          <p:cNvPr id="305" name="Google Shape;305;p15"/>
          <p:cNvGrpSpPr/>
          <p:nvPr/>
        </p:nvGrpSpPr>
        <p:grpSpPr>
          <a:xfrm>
            <a:off x="3829811" y="4826508"/>
            <a:ext cx="2942971" cy="1153795"/>
            <a:chOff x="3829811" y="4826508"/>
            <a:chExt cx="2942971" cy="1153795"/>
          </a:xfrm>
        </p:grpSpPr>
        <p:sp>
          <p:nvSpPr>
            <p:cNvPr id="306" name="Google Shape;306;p15"/>
            <p:cNvSpPr/>
            <p:nvPr/>
          </p:nvSpPr>
          <p:spPr>
            <a:xfrm>
              <a:off x="4224527" y="5023104"/>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15"/>
            <p:cNvSpPr/>
            <p:nvPr/>
          </p:nvSpPr>
          <p:spPr>
            <a:xfrm>
              <a:off x="3829811" y="4826508"/>
              <a:ext cx="1923414" cy="1153795"/>
            </a:xfrm>
            <a:custGeom>
              <a:rect b="b" l="l" r="r" t="t"/>
              <a:pathLst>
                <a:path extrusionOk="0" h="1153795" w="1923414">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15"/>
            <p:cNvSpPr/>
            <p:nvPr/>
          </p:nvSpPr>
          <p:spPr>
            <a:xfrm>
              <a:off x="3829811" y="4826508"/>
              <a:ext cx="1923414" cy="1153795"/>
            </a:xfrm>
            <a:custGeom>
              <a:rect b="b" l="l" r="r" t="t"/>
              <a:pathLst>
                <a:path extrusionOk="0" h="1153795" w="1923414">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9" name="Google Shape;309;p15"/>
          <p:cNvSpPr txBox="1"/>
          <p:nvPr/>
        </p:nvSpPr>
        <p:spPr>
          <a:xfrm>
            <a:off x="4103878" y="5104841"/>
            <a:ext cx="1344930" cy="2857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Train_test_split</a:t>
            </a:r>
            <a:endParaRPr sz="1700">
              <a:solidFill>
                <a:schemeClr val="dk1"/>
              </a:solidFill>
              <a:latin typeface="Carlito"/>
              <a:ea typeface="Carlito"/>
              <a:cs typeface="Carlito"/>
              <a:sym typeface="Carlito"/>
            </a:endParaRPr>
          </a:p>
        </p:txBody>
      </p:sp>
      <p:sp>
        <p:nvSpPr>
          <p:cNvPr id="310" name="Google Shape;310;p15"/>
          <p:cNvSpPr txBox="1"/>
          <p:nvPr/>
        </p:nvSpPr>
        <p:spPr>
          <a:xfrm>
            <a:off x="4583938" y="5341747"/>
            <a:ext cx="41148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data</a:t>
            </a:r>
            <a:endParaRPr sz="1700">
              <a:solidFill>
                <a:schemeClr val="dk1"/>
              </a:solidFill>
              <a:latin typeface="Carlito"/>
              <a:ea typeface="Carlito"/>
              <a:cs typeface="Carlito"/>
              <a:sym typeface="Carlito"/>
            </a:endParaRPr>
          </a:p>
        </p:txBody>
      </p:sp>
      <p:grpSp>
        <p:nvGrpSpPr>
          <p:cNvPr id="311" name="Google Shape;311;p15"/>
          <p:cNvGrpSpPr/>
          <p:nvPr/>
        </p:nvGrpSpPr>
        <p:grpSpPr>
          <a:xfrm>
            <a:off x="6388608" y="3672840"/>
            <a:ext cx="1923414" cy="2307463"/>
            <a:chOff x="6388608" y="3672840"/>
            <a:chExt cx="1923414" cy="2307463"/>
          </a:xfrm>
        </p:grpSpPr>
        <p:sp>
          <p:nvSpPr>
            <p:cNvPr id="312" name="Google Shape;312;p15"/>
            <p:cNvSpPr/>
            <p:nvPr/>
          </p:nvSpPr>
          <p:spPr>
            <a:xfrm>
              <a:off x="6691884" y="3672840"/>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15"/>
            <p:cNvSpPr/>
            <p:nvPr/>
          </p:nvSpPr>
          <p:spPr>
            <a:xfrm>
              <a:off x="6388608" y="4826508"/>
              <a:ext cx="1923414" cy="1153795"/>
            </a:xfrm>
            <a:custGeom>
              <a:rect b="b" l="l" r="r" t="t"/>
              <a:pathLst>
                <a:path extrusionOk="0" h="1153795" w="192341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15"/>
            <p:cNvSpPr/>
            <p:nvPr/>
          </p:nvSpPr>
          <p:spPr>
            <a:xfrm>
              <a:off x="6388608" y="4826508"/>
              <a:ext cx="1923414" cy="1153795"/>
            </a:xfrm>
            <a:custGeom>
              <a:rect b="b" l="l" r="r" t="t"/>
              <a:pathLst>
                <a:path extrusionOk="0" h="1153795" w="192341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5" name="Google Shape;315;p15"/>
          <p:cNvSpPr txBox="1"/>
          <p:nvPr/>
        </p:nvSpPr>
        <p:spPr>
          <a:xfrm>
            <a:off x="6735826" y="4986909"/>
            <a:ext cx="121983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GridSearchCV</a:t>
            </a:r>
            <a:endParaRPr sz="1700">
              <a:solidFill>
                <a:schemeClr val="dk1"/>
              </a:solidFill>
              <a:latin typeface="Carlito"/>
              <a:ea typeface="Carlito"/>
              <a:cs typeface="Carlito"/>
              <a:sym typeface="Carlito"/>
            </a:endParaRPr>
          </a:p>
        </p:txBody>
      </p:sp>
      <p:sp>
        <p:nvSpPr>
          <p:cNvPr id="316" name="Google Shape;316;p15"/>
          <p:cNvSpPr txBox="1"/>
          <p:nvPr/>
        </p:nvSpPr>
        <p:spPr>
          <a:xfrm>
            <a:off x="6485890" y="5217033"/>
            <a:ext cx="1732280" cy="539750"/>
          </a:xfrm>
          <a:prstGeom prst="rect">
            <a:avLst/>
          </a:prstGeom>
          <a:noFill/>
          <a:ln>
            <a:noFill/>
          </a:ln>
        </p:spPr>
        <p:txBody>
          <a:bodyPr anchorCtr="0" anchor="t" bIns="0" lIns="0" spcFirstLastPara="1" rIns="0" wrap="square" tIns="25400">
            <a:spAutoFit/>
          </a:bodyPr>
          <a:lstStyle/>
          <a:p>
            <a:pPr indent="223520" lvl="0" marL="12700" marR="5080" rtl="0" algn="l">
              <a:lnSpc>
                <a:spcPct val="117647"/>
              </a:lnSpc>
              <a:spcBef>
                <a:spcPts val="0"/>
              </a:spcBef>
              <a:spcAft>
                <a:spcPts val="0"/>
              </a:spcAft>
              <a:buNone/>
            </a:pPr>
            <a:r>
              <a:rPr lang="en-IN" sz="1700">
                <a:solidFill>
                  <a:srgbClr val="FFFFFF"/>
                </a:solidFill>
                <a:latin typeface="Carlito"/>
                <a:ea typeface="Carlito"/>
                <a:cs typeface="Carlito"/>
                <a:sym typeface="Carlito"/>
              </a:rPr>
              <a:t>(cv=10) to find  optimal parameters</a:t>
            </a:r>
            <a:endParaRPr sz="1700">
              <a:solidFill>
                <a:schemeClr val="dk1"/>
              </a:solidFill>
              <a:latin typeface="Carlito"/>
              <a:ea typeface="Carlito"/>
              <a:cs typeface="Carlito"/>
              <a:sym typeface="Carlito"/>
            </a:endParaRPr>
          </a:p>
        </p:txBody>
      </p:sp>
      <p:grpSp>
        <p:nvGrpSpPr>
          <p:cNvPr id="317" name="Google Shape;317;p15"/>
          <p:cNvGrpSpPr/>
          <p:nvPr/>
        </p:nvGrpSpPr>
        <p:grpSpPr>
          <a:xfrm>
            <a:off x="6388608" y="2229611"/>
            <a:ext cx="1923414" cy="2308733"/>
            <a:chOff x="6388608" y="2229611"/>
            <a:chExt cx="1923414" cy="2308733"/>
          </a:xfrm>
        </p:grpSpPr>
        <p:sp>
          <p:nvSpPr>
            <p:cNvPr id="318" name="Google Shape;318;p15"/>
            <p:cNvSpPr/>
            <p:nvPr/>
          </p:nvSpPr>
          <p:spPr>
            <a:xfrm>
              <a:off x="6691884" y="2229611"/>
              <a:ext cx="172085" cy="1432560"/>
            </a:xfrm>
            <a:custGeom>
              <a:rect b="b" l="l" r="r" t="t"/>
              <a:pathLst>
                <a:path extrusionOk="0" h="1432560" w="172084">
                  <a:moveTo>
                    <a:pt x="171703" y="0"/>
                  </a:moveTo>
                  <a:lnTo>
                    <a:pt x="0" y="0"/>
                  </a:lnTo>
                  <a:lnTo>
                    <a:pt x="0" y="1432560"/>
                  </a:lnTo>
                  <a:lnTo>
                    <a:pt x="171703" y="1432560"/>
                  </a:lnTo>
                  <a:lnTo>
                    <a:pt x="171703"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15"/>
            <p:cNvSpPr/>
            <p:nvPr/>
          </p:nvSpPr>
          <p:spPr>
            <a:xfrm>
              <a:off x="6388608" y="3383279"/>
              <a:ext cx="1923414" cy="1155065"/>
            </a:xfrm>
            <a:custGeom>
              <a:rect b="b" l="l" r="r" t="t"/>
              <a:pathLst>
                <a:path extrusionOk="0" h="1155064" w="1923415">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15"/>
            <p:cNvSpPr/>
            <p:nvPr/>
          </p:nvSpPr>
          <p:spPr>
            <a:xfrm>
              <a:off x="6388608" y="3383279"/>
              <a:ext cx="1923414" cy="1155065"/>
            </a:xfrm>
            <a:custGeom>
              <a:rect b="b" l="l" r="r" t="t"/>
              <a:pathLst>
                <a:path extrusionOk="0" h="1155064" w="1923415">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1" name="Google Shape;321;p15"/>
          <p:cNvSpPr txBox="1"/>
          <p:nvPr/>
        </p:nvSpPr>
        <p:spPr>
          <a:xfrm>
            <a:off x="6546595" y="3425444"/>
            <a:ext cx="159385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Use GridSearchCV</a:t>
            </a:r>
            <a:endParaRPr sz="1700">
              <a:solidFill>
                <a:schemeClr val="dk1"/>
              </a:solidFill>
              <a:latin typeface="Carlito"/>
              <a:ea typeface="Carlito"/>
              <a:cs typeface="Carlito"/>
              <a:sym typeface="Carlito"/>
            </a:endParaRPr>
          </a:p>
        </p:txBody>
      </p:sp>
      <p:sp>
        <p:nvSpPr>
          <p:cNvPr id="322" name="Google Shape;322;p15"/>
          <p:cNvSpPr txBox="1"/>
          <p:nvPr/>
        </p:nvSpPr>
        <p:spPr>
          <a:xfrm>
            <a:off x="6602983" y="3661028"/>
            <a:ext cx="148399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on LogReg, SVM,</a:t>
            </a:r>
            <a:endParaRPr sz="1700">
              <a:solidFill>
                <a:schemeClr val="dk1"/>
              </a:solidFill>
              <a:latin typeface="Carlito"/>
              <a:ea typeface="Carlito"/>
              <a:cs typeface="Carlito"/>
              <a:sym typeface="Carlito"/>
            </a:endParaRPr>
          </a:p>
        </p:txBody>
      </p:sp>
      <p:sp>
        <p:nvSpPr>
          <p:cNvPr id="323" name="Google Shape;323;p15"/>
          <p:cNvSpPr txBox="1"/>
          <p:nvPr/>
        </p:nvSpPr>
        <p:spPr>
          <a:xfrm>
            <a:off x="6535928" y="3899408"/>
            <a:ext cx="1602740"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Decision Tree, and</a:t>
            </a:r>
            <a:endParaRPr sz="1700">
              <a:solidFill>
                <a:schemeClr val="dk1"/>
              </a:solidFill>
              <a:latin typeface="Carlito"/>
              <a:ea typeface="Carlito"/>
              <a:cs typeface="Carlito"/>
              <a:sym typeface="Carlito"/>
            </a:endParaRPr>
          </a:p>
        </p:txBody>
      </p:sp>
      <p:sp>
        <p:nvSpPr>
          <p:cNvPr id="324" name="Google Shape;324;p15"/>
          <p:cNvSpPr txBox="1"/>
          <p:nvPr/>
        </p:nvSpPr>
        <p:spPr>
          <a:xfrm>
            <a:off x="6795261" y="4135627"/>
            <a:ext cx="1100455" cy="2851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KNN models</a:t>
            </a:r>
            <a:endParaRPr sz="1700">
              <a:solidFill>
                <a:schemeClr val="dk1"/>
              </a:solidFill>
              <a:latin typeface="Carlito"/>
              <a:ea typeface="Carlito"/>
              <a:cs typeface="Carlito"/>
              <a:sym typeface="Carlito"/>
            </a:endParaRPr>
          </a:p>
        </p:txBody>
      </p:sp>
      <p:grpSp>
        <p:nvGrpSpPr>
          <p:cNvPr id="325" name="Google Shape;325;p15"/>
          <p:cNvGrpSpPr/>
          <p:nvPr/>
        </p:nvGrpSpPr>
        <p:grpSpPr>
          <a:xfrm>
            <a:off x="6388608" y="1941575"/>
            <a:ext cx="2942971" cy="1153795"/>
            <a:chOff x="6388608" y="1941575"/>
            <a:chExt cx="2942971" cy="1153795"/>
          </a:xfrm>
        </p:grpSpPr>
        <p:sp>
          <p:nvSpPr>
            <p:cNvPr id="326" name="Google Shape;326;p15"/>
            <p:cNvSpPr/>
            <p:nvPr/>
          </p:nvSpPr>
          <p:spPr>
            <a:xfrm>
              <a:off x="6783324" y="2138171"/>
              <a:ext cx="2548255" cy="173990"/>
            </a:xfrm>
            <a:custGeom>
              <a:rect b="b" l="l" r="r" t="t"/>
              <a:pathLst>
                <a:path extrusionOk="0" h="173989" w="2548254">
                  <a:moveTo>
                    <a:pt x="2548001" y="0"/>
                  </a:moveTo>
                  <a:lnTo>
                    <a:pt x="0" y="0"/>
                  </a:lnTo>
                  <a:lnTo>
                    <a:pt x="0" y="173482"/>
                  </a:lnTo>
                  <a:lnTo>
                    <a:pt x="2548001" y="173482"/>
                  </a:lnTo>
                  <a:lnTo>
                    <a:pt x="254800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15"/>
            <p:cNvSpPr/>
            <p:nvPr/>
          </p:nvSpPr>
          <p:spPr>
            <a:xfrm>
              <a:off x="6388608" y="1941575"/>
              <a:ext cx="1923414" cy="1153795"/>
            </a:xfrm>
            <a:custGeom>
              <a:rect b="b" l="l" r="r" t="t"/>
              <a:pathLst>
                <a:path extrusionOk="0" h="1153795" w="192341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15"/>
            <p:cNvSpPr/>
            <p:nvPr/>
          </p:nvSpPr>
          <p:spPr>
            <a:xfrm>
              <a:off x="6388608" y="1941575"/>
              <a:ext cx="1923414" cy="1153795"/>
            </a:xfrm>
            <a:custGeom>
              <a:rect b="b" l="l" r="r" t="t"/>
              <a:pathLst>
                <a:path extrusionOk="0" h="1153795" w="192341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9" name="Google Shape;329;p15"/>
          <p:cNvSpPr txBox="1"/>
          <p:nvPr/>
        </p:nvSpPr>
        <p:spPr>
          <a:xfrm>
            <a:off x="6613906" y="2219960"/>
            <a:ext cx="145542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Score models on</a:t>
            </a:r>
            <a:endParaRPr sz="1700">
              <a:solidFill>
                <a:schemeClr val="dk1"/>
              </a:solidFill>
              <a:latin typeface="Carlito"/>
              <a:ea typeface="Carlito"/>
              <a:cs typeface="Carlito"/>
              <a:sym typeface="Carlito"/>
            </a:endParaRPr>
          </a:p>
        </p:txBody>
      </p:sp>
      <p:sp>
        <p:nvSpPr>
          <p:cNvPr id="330" name="Google Shape;330;p15"/>
          <p:cNvSpPr txBox="1"/>
          <p:nvPr/>
        </p:nvSpPr>
        <p:spPr>
          <a:xfrm>
            <a:off x="6805930" y="2456180"/>
            <a:ext cx="107188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split test set</a:t>
            </a:r>
            <a:endParaRPr sz="1700">
              <a:solidFill>
                <a:schemeClr val="dk1"/>
              </a:solidFill>
              <a:latin typeface="Carlito"/>
              <a:ea typeface="Carlito"/>
              <a:cs typeface="Carlito"/>
              <a:sym typeface="Carlito"/>
            </a:endParaRPr>
          </a:p>
        </p:txBody>
      </p:sp>
      <p:grpSp>
        <p:nvGrpSpPr>
          <p:cNvPr id="331" name="Google Shape;331;p15"/>
          <p:cNvGrpSpPr/>
          <p:nvPr/>
        </p:nvGrpSpPr>
        <p:grpSpPr>
          <a:xfrm>
            <a:off x="8945879" y="1941575"/>
            <a:ext cx="1923414" cy="1720596"/>
            <a:chOff x="8945879" y="1941575"/>
            <a:chExt cx="1923414" cy="1720596"/>
          </a:xfrm>
        </p:grpSpPr>
        <p:sp>
          <p:nvSpPr>
            <p:cNvPr id="332" name="Google Shape;332;p15"/>
            <p:cNvSpPr/>
            <p:nvPr/>
          </p:nvSpPr>
          <p:spPr>
            <a:xfrm>
              <a:off x="9249155" y="2229611"/>
              <a:ext cx="173990" cy="1432560"/>
            </a:xfrm>
            <a:custGeom>
              <a:rect b="b" l="l" r="r" t="t"/>
              <a:pathLst>
                <a:path extrusionOk="0" h="1432560" w="173990">
                  <a:moveTo>
                    <a:pt x="173481" y="0"/>
                  </a:moveTo>
                  <a:lnTo>
                    <a:pt x="0" y="0"/>
                  </a:lnTo>
                  <a:lnTo>
                    <a:pt x="0" y="1432560"/>
                  </a:lnTo>
                  <a:lnTo>
                    <a:pt x="173481" y="1432560"/>
                  </a:lnTo>
                  <a:lnTo>
                    <a:pt x="173481" y="0"/>
                  </a:lnTo>
                  <a:close/>
                </a:path>
              </a:pathLst>
            </a:custGeom>
            <a:solidFill>
              <a:srgbClr val="EDC1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15"/>
            <p:cNvSpPr/>
            <p:nvPr/>
          </p:nvSpPr>
          <p:spPr>
            <a:xfrm>
              <a:off x="8945879" y="1941575"/>
              <a:ext cx="1923414" cy="1153795"/>
            </a:xfrm>
            <a:custGeom>
              <a:rect b="b" l="l" r="r" t="t"/>
              <a:pathLst>
                <a:path extrusionOk="0" h="1153795" w="192341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15"/>
            <p:cNvSpPr/>
            <p:nvPr/>
          </p:nvSpPr>
          <p:spPr>
            <a:xfrm>
              <a:off x="8945879" y="1941575"/>
              <a:ext cx="1923414" cy="1153795"/>
            </a:xfrm>
            <a:custGeom>
              <a:rect b="b" l="l" r="r" t="t"/>
              <a:pathLst>
                <a:path extrusionOk="0" h="1153795" w="192341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5" name="Google Shape;335;p15"/>
          <p:cNvSpPr txBox="1"/>
          <p:nvPr/>
        </p:nvSpPr>
        <p:spPr>
          <a:xfrm>
            <a:off x="9140697" y="2219960"/>
            <a:ext cx="1519555"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Confusion Matrix</a:t>
            </a:r>
            <a:endParaRPr sz="1700">
              <a:solidFill>
                <a:schemeClr val="dk1"/>
              </a:solidFill>
              <a:latin typeface="Carlito"/>
              <a:ea typeface="Carlito"/>
              <a:cs typeface="Carlito"/>
              <a:sym typeface="Carlito"/>
            </a:endParaRPr>
          </a:p>
        </p:txBody>
      </p:sp>
      <p:sp>
        <p:nvSpPr>
          <p:cNvPr id="336" name="Google Shape;336;p15"/>
          <p:cNvSpPr txBox="1"/>
          <p:nvPr/>
        </p:nvSpPr>
        <p:spPr>
          <a:xfrm>
            <a:off x="9299193" y="2456180"/>
            <a:ext cx="1202690" cy="2851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1700">
                <a:solidFill>
                  <a:srgbClr val="FFFFFF"/>
                </a:solidFill>
                <a:latin typeface="Carlito"/>
                <a:ea typeface="Carlito"/>
                <a:cs typeface="Carlito"/>
                <a:sym typeface="Carlito"/>
              </a:rPr>
              <a:t>for all models</a:t>
            </a:r>
            <a:endParaRPr sz="1700">
              <a:solidFill>
                <a:schemeClr val="dk1"/>
              </a:solidFill>
              <a:latin typeface="Carlito"/>
              <a:ea typeface="Carlito"/>
              <a:cs typeface="Carlito"/>
              <a:sym typeface="Carlito"/>
            </a:endParaRPr>
          </a:p>
        </p:txBody>
      </p:sp>
      <p:grpSp>
        <p:nvGrpSpPr>
          <p:cNvPr id="337" name="Google Shape;337;p15"/>
          <p:cNvGrpSpPr/>
          <p:nvPr/>
        </p:nvGrpSpPr>
        <p:grpSpPr>
          <a:xfrm>
            <a:off x="8945879" y="3383279"/>
            <a:ext cx="1923414" cy="1155065"/>
            <a:chOff x="8945879" y="3383279"/>
            <a:chExt cx="1923414" cy="1155065"/>
          </a:xfrm>
        </p:grpSpPr>
        <p:sp>
          <p:nvSpPr>
            <p:cNvPr id="338" name="Google Shape;338;p15"/>
            <p:cNvSpPr/>
            <p:nvPr/>
          </p:nvSpPr>
          <p:spPr>
            <a:xfrm>
              <a:off x="8945879" y="3383279"/>
              <a:ext cx="1923414" cy="1155065"/>
            </a:xfrm>
            <a:custGeom>
              <a:rect b="b" l="l" r="r" t="t"/>
              <a:pathLst>
                <a:path extrusionOk="0" h="1155064" w="1923415">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15"/>
            <p:cNvSpPr/>
            <p:nvPr/>
          </p:nvSpPr>
          <p:spPr>
            <a:xfrm>
              <a:off x="8945879" y="3383279"/>
              <a:ext cx="1923414" cy="1155065"/>
            </a:xfrm>
            <a:custGeom>
              <a:rect b="b" l="l" r="r" t="t"/>
              <a:pathLst>
                <a:path extrusionOk="0" h="1155064" w="1923415">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noFill/>
            <a:ln cap="flat" cmpd="sng" w="152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0" name="Google Shape;340;p15"/>
          <p:cNvSpPr txBox="1"/>
          <p:nvPr/>
        </p:nvSpPr>
        <p:spPr>
          <a:xfrm>
            <a:off x="9055354" y="3656457"/>
            <a:ext cx="1709420" cy="539750"/>
          </a:xfrm>
          <a:prstGeom prst="rect">
            <a:avLst/>
          </a:prstGeom>
          <a:noFill/>
          <a:ln>
            <a:noFill/>
          </a:ln>
        </p:spPr>
        <p:txBody>
          <a:bodyPr anchorCtr="0" anchor="t" bIns="0" lIns="0" spcFirstLastPara="1" rIns="0" wrap="square" tIns="25400">
            <a:spAutoFit/>
          </a:bodyPr>
          <a:lstStyle/>
          <a:p>
            <a:pPr indent="-111760" lvl="0" marL="123825" marR="5080" rtl="0" algn="l">
              <a:lnSpc>
                <a:spcPct val="117647"/>
              </a:lnSpc>
              <a:spcBef>
                <a:spcPts val="0"/>
              </a:spcBef>
              <a:spcAft>
                <a:spcPts val="0"/>
              </a:spcAft>
              <a:buNone/>
            </a:pPr>
            <a:r>
              <a:rPr lang="en-IN" sz="1700">
                <a:solidFill>
                  <a:srgbClr val="FFFFFF"/>
                </a:solidFill>
                <a:latin typeface="Carlito"/>
                <a:ea typeface="Carlito"/>
                <a:cs typeface="Carlito"/>
                <a:sym typeface="Carlito"/>
              </a:rPr>
              <a:t>Barplot to compare  scores of models</a:t>
            </a:r>
            <a:endParaRPr sz="1700">
              <a:solidFill>
                <a:schemeClr val="dk1"/>
              </a:solidFill>
              <a:latin typeface="Carlito"/>
              <a:ea typeface="Carlito"/>
              <a:cs typeface="Carlito"/>
              <a:sym typeface="Carlito"/>
            </a:endParaRPr>
          </a:p>
        </p:txBody>
      </p:sp>
      <p:sp>
        <p:nvSpPr>
          <p:cNvPr id="341" name="Google Shape;341;p15"/>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6"/>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Results	</a:t>
            </a:r>
            <a:endParaRPr/>
          </a:p>
        </p:txBody>
      </p:sp>
      <p:sp>
        <p:nvSpPr>
          <p:cNvPr id="347" name="Google Shape;347;p16"/>
          <p:cNvSpPr txBox="1"/>
          <p:nvPr/>
        </p:nvSpPr>
        <p:spPr>
          <a:xfrm>
            <a:off x="1328166" y="5183504"/>
            <a:ext cx="9043035" cy="84899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rgbClr val="BB562C"/>
                </a:solidFill>
                <a:latin typeface="Carlito"/>
                <a:ea typeface="Carlito"/>
                <a:cs typeface="Carlito"/>
                <a:sym typeface="Carlito"/>
              </a:rPr>
              <a:t>This is a preview of the Plotly dashboard. The following sides will show the results of EDA with  visualization, EDA with SQL, Interactive Map with Folium, and finally the results of our model with  about 83% accuracy.</a:t>
            </a:r>
            <a:endParaRPr sz="1800">
              <a:solidFill>
                <a:schemeClr val="dk1"/>
              </a:solidFill>
              <a:latin typeface="Carlito"/>
              <a:ea typeface="Carlito"/>
              <a:cs typeface="Carlito"/>
              <a:sym typeface="Carlito"/>
            </a:endParaRPr>
          </a:p>
        </p:txBody>
      </p:sp>
      <p:sp>
        <p:nvSpPr>
          <p:cNvPr id="348" name="Google Shape;348;p16"/>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pic>
        <p:nvPicPr>
          <p:cNvPr id="349" name="Google Shape;349;p16"/>
          <p:cNvPicPr preferRelativeResize="0"/>
          <p:nvPr/>
        </p:nvPicPr>
        <p:blipFill rotWithShape="1">
          <a:blip r:embed="rId3">
            <a:alphaModFix/>
          </a:blip>
          <a:srcRect b="0" l="0" r="0" t="0"/>
          <a:stretch/>
        </p:blipFill>
        <p:spPr>
          <a:xfrm>
            <a:off x="2971800" y="1735136"/>
            <a:ext cx="5963918" cy="33547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7"/>
          <p:cNvSpPr txBox="1"/>
          <p:nvPr/>
        </p:nvSpPr>
        <p:spPr>
          <a:xfrm>
            <a:off x="1176019" y="2927985"/>
            <a:ext cx="8888095" cy="1121461"/>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7200">
                <a:solidFill>
                  <a:srgbClr val="242424"/>
                </a:solidFill>
                <a:latin typeface="Arial"/>
                <a:ea typeface="Arial"/>
                <a:cs typeface="Arial"/>
                <a:sym typeface="Arial"/>
              </a:rPr>
              <a:t>E   D  A    with Visualization</a:t>
            </a:r>
            <a:endParaRPr sz="7200">
              <a:solidFill>
                <a:schemeClr val="dk1"/>
              </a:solidFill>
              <a:latin typeface="Arial"/>
              <a:ea typeface="Arial"/>
              <a:cs typeface="Arial"/>
              <a:sym typeface="Arial"/>
            </a:endParaRPr>
          </a:p>
        </p:txBody>
      </p:sp>
      <p:sp>
        <p:nvSpPr>
          <p:cNvPr id="355" name="Google Shape;355;p17"/>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356" name="Google Shape;356;p17"/>
          <p:cNvSpPr txBox="1"/>
          <p:nvPr/>
        </p:nvSpPr>
        <p:spPr>
          <a:xfrm>
            <a:off x="1176019" y="4411726"/>
            <a:ext cx="737362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400">
                <a:solidFill>
                  <a:srgbClr val="616E52"/>
                </a:solidFill>
                <a:latin typeface="Arial"/>
                <a:ea typeface="Arial"/>
                <a:cs typeface="Arial"/>
                <a:sym typeface="Arial"/>
              </a:rPr>
              <a:t>EXPLORATORY	DATA   ANALYSIS	WITH	SEABORN	PLOTS</a:t>
            </a:r>
            <a:endParaRPr sz="24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0" name="Shape 360"/>
        <p:cNvGrpSpPr/>
        <p:nvPr/>
      </p:nvGrpSpPr>
      <p:grpSpPr>
        <a:xfrm>
          <a:off x="0" y="0"/>
          <a:ext cx="0" cy="0"/>
          <a:chOff x="0" y="0"/>
          <a:chExt cx="0" cy="0"/>
        </a:xfrm>
      </p:grpSpPr>
      <p:grpSp>
        <p:nvGrpSpPr>
          <p:cNvPr id="361" name="Google Shape;361;p18"/>
          <p:cNvGrpSpPr/>
          <p:nvPr/>
        </p:nvGrpSpPr>
        <p:grpSpPr>
          <a:xfrm>
            <a:off x="0" y="4914901"/>
            <a:ext cx="12188825" cy="1942969"/>
            <a:chOff x="0" y="4914901"/>
            <a:chExt cx="12188825" cy="1942969"/>
          </a:xfrm>
        </p:grpSpPr>
        <p:sp>
          <p:nvSpPr>
            <p:cNvPr id="362" name="Google Shape;362;p18"/>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18"/>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4" name="Google Shape;364;p18"/>
          <p:cNvSpPr txBox="1"/>
          <p:nvPr>
            <p:ph type="title"/>
          </p:nvPr>
        </p:nvSpPr>
        <p:spPr>
          <a:xfrm>
            <a:off x="806907" y="456438"/>
            <a:ext cx="51627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Flight Number vs. Launch Site</a:t>
            </a:r>
            <a:endParaRPr sz="3600"/>
          </a:p>
        </p:txBody>
      </p:sp>
      <p:sp>
        <p:nvSpPr>
          <p:cNvPr id="365" name="Google Shape;365;p18"/>
          <p:cNvSpPr txBox="1"/>
          <p:nvPr/>
        </p:nvSpPr>
        <p:spPr>
          <a:xfrm>
            <a:off x="806907" y="5146750"/>
            <a:ext cx="6850380" cy="911225"/>
          </a:xfrm>
          <a:prstGeom prst="rect">
            <a:avLst/>
          </a:prstGeom>
          <a:noFill/>
          <a:ln>
            <a:noFill/>
          </a:ln>
        </p:spPr>
        <p:txBody>
          <a:bodyPr anchorCtr="0" anchor="t" bIns="0" lIns="0" spcFirstLastPara="1" rIns="0" wrap="square" tIns="13325">
            <a:spAutoFit/>
          </a:bodyPr>
          <a:lstStyle/>
          <a:p>
            <a:pPr indent="0" lvl="0" marL="12700" marR="5080" rtl="0" algn="just">
              <a:lnSpc>
                <a:spcPct val="120900"/>
              </a:lnSpc>
              <a:spcBef>
                <a:spcPts val="0"/>
              </a:spcBef>
              <a:spcAft>
                <a:spcPts val="0"/>
              </a:spcAft>
              <a:buNone/>
            </a:pPr>
            <a:r>
              <a:rPr lang="en-IN" sz="1600">
                <a:solidFill>
                  <a:srgbClr val="FFFFFF"/>
                </a:solidFill>
                <a:latin typeface="Carlito"/>
                <a:ea typeface="Carlito"/>
                <a:cs typeface="Carlito"/>
                <a:sym typeface="Carlito"/>
              </a:rPr>
              <a:t>Graphic suggests an increase in success rate over time (indicated in Flight Number).  Likely a big breakthrough around flight 20 which significantly increased success rate.  CCAFS appears to be the main launch site as it has the most volume.</a:t>
            </a:r>
            <a:endParaRPr sz="1600">
              <a:solidFill>
                <a:schemeClr val="dk1"/>
              </a:solidFill>
              <a:latin typeface="Carlito"/>
              <a:ea typeface="Carlito"/>
              <a:cs typeface="Carlito"/>
              <a:sym typeface="Carlito"/>
            </a:endParaRPr>
          </a:p>
        </p:txBody>
      </p:sp>
      <p:sp>
        <p:nvSpPr>
          <p:cNvPr id="366" name="Google Shape;366;p18"/>
          <p:cNvSpPr/>
          <p:nvPr/>
        </p:nvSpPr>
        <p:spPr>
          <a:xfrm>
            <a:off x="39623" y="1632204"/>
            <a:ext cx="12100560" cy="23774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18"/>
          <p:cNvSpPr txBox="1"/>
          <p:nvPr/>
        </p:nvSpPr>
        <p:spPr>
          <a:xfrm>
            <a:off x="977900"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68" name="Google Shape;368;p18"/>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2" name="Shape 372"/>
        <p:cNvGrpSpPr/>
        <p:nvPr/>
      </p:nvGrpSpPr>
      <p:grpSpPr>
        <a:xfrm>
          <a:off x="0" y="0"/>
          <a:ext cx="0" cy="0"/>
          <a:chOff x="0" y="0"/>
          <a:chExt cx="0" cy="0"/>
        </a:xfrm>
      </p:grpSpPr>
      <p:grpSp>
        <p:nvGrpSpPr>
          <p:cNvPr id="373" name="Google Shape;373;p19"/>
          <p:cNvGrpSpPr/>
          <p:nvPr/>
        </p:nvGrpSpPr>
        <p:grpSpPr>
          <a:xfrm>
            <a:off x="0" y="4914901"/>
            <a:ext cx="12188825" cy="1942969"/>
            <a:chOff x="0" y="4914901"/>
            <a:chExt cx="12188825" cy="1942969"/>
          </a:xfrm>
        </p:grpSpPr>
        <p:sp>
          <p:nvSpPr>
            <p:cNvPr id="374" name="Google Shape;374;p19"/>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19"/>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6" name="Google Shape;376;p19"/>
          <p:cNvSpPr txBox="1"/>
          <p:nvPr>
            <p:ph type="title"/>
          </p:nvPr>
        </p:nvSpPr>
        <p:spPr>
          <a:xfrm>
            <a:off x="902614" y="506095"/>
            <a:ext cx="40254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Payload vs. Launch Site</a:t>
            </a:r>
            <a:endParaRPr sz="3600"/>
          </a:p>
        </p:txBody>
      </p:sp>
      <p:sp>
        <p:nvSpPr>
          <p:cNvPr id="377" name="Google Shape;377;p19"/>
          <p:cNvSpPr txBox="1"/>
          <p:nvPr/>
        </p:nvSpPr>
        <p:spPr>
          <a:xfrm>
            <a:off x="902614" y="5103774"/>
            <a:ext cx="5099050" cy="617220"/>
          </a:xfrm>
          <a:prstGeom prst="rect">
            <a:avLst/>
          </a:prstGeom>
          <a:noFill/>
          <a:ln>
            <a:noFill/>
          </a:ln>
        </p:spPr>
        <p:txBody>
          <a:bodyPr anchorCtr="0" anchor="t" bIns="0" lIns="0" spcFirstLastPara="1" rIns="0" wrap="square" tIns="12700">
            <a:spAutoFit/>
          </a:bodyPr>
          <a:lstStyle/>
          <a:p>
            <a:pPr indent="0" lvl="0" marL="12700" marR="5080" rtl="0" algn="l">
              <a:lnSpc>
                <a:spcPct val="121400"/>
              </a:lnSpc>
              <a:spcBef>
                <a:spcPts val="0"/>
              </a:spcBef>
              <a:spcAft>
                <a:spcPts val="0"/>
              </a:spcAft>
              <a:buNone/>
            </a:pPr>
            <a:r>
              <a:rPr lang="en-IN" sz="1600">
                <a:solidFill>
                  <a:srgbClr val="FFFFFF"/>
                </a:solidFill>
                <a:latin typeface="Carlito"/>
                <a:ea typeface="Carlito"/>
                <a:cs typeface="Carlito"/>
                <a:sym typeface="Carlito"/>
              </a:rPr>
              <a:t>Payload mass appears to fall mostly between 0-6000 kg.  Different launch sites also seem to use different payload mass.</a:t>
            </a:r>
            <a:endParaRPr sz="1600">
              <a:solidFill>
                <a:schemeClr val="dk1"/>
              </a:solidFill>
              <a:latin typeface="Carlito"/>
              <a:ea typeface="Carlito"/>
              <a:cs typeface="Carlito"/>
              <a:sym typeface="Carlito"/>
            </a:endParaRPr>
          </a:p>
        </p:txBody>
      </p:sp>
      <p:sp>
        <p:nvSpPr>
          <p:cNvPr id="378" name="Google Shape;378;p19"/>
          <p:cNvSpPr/>
          <p:nvPr/>
        </p:nvSpPr>
        <p:spPr>
          <a:xfrm>
            <a:off x="39623" y="1653539"/>
            <a:ext cx="12100560" cy="23774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19"/>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380" name="Google Shape;380;p19"/>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Outline	</a:t>
            </a:r>
            <a:endParaRPr/>
          </a:p>
        </p:txBody>
      </p:sp>
      <p:sp>
        <p:nvSpPr>
          <p:cNvPr id="94" name="Google Shape;94;p2"/>
          <p:cNvSpPr/>
          <p:nvPr/>
        </p:nvSpPr>
        <p:spPr>
          <a:xfrm>
            <a:off x="1566672" y="2470404"/>
            <a:ext cx="2968752" cy="23042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2"/>
          <p:cNvSpPr txBox="1"/>
          <p:nvPr/>
        </p:nvSpPr>
        <p:spPr>
          <a:xfrm>
            <a:off x="6288404" y="2168423"/>
            <a:ext cx="2814320" cy="2569845"/>
          </a:xfrm>
          <a:prstGeom prst="rect">
            <a:avLst/>
          </a:prstGeom>
          <a:noFill/>
          <a:ln>
            <a:noFill/>
          </a:ln>
        </p:spPr>
        <p:txBody>
          <a:bodyPr anchorCtr="0" anchor="t" bIns="0" lIns="0" spcFirstLastPara="1" rIns="0" wrap="square" tIns="100950">
            <a:spAutoFit/>
          </a:bodyPr>
          <a:lstStyle/>
          <a:p>
            <a:pPr indent="-228600" lvl="0" marL="241300" marR="0" rtl="0" algn="l">
              <a:lnSpc>
                <a:spcPct val="10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Executive Summary (3)</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Introduction (4)</a:t>
            </a:r>
            <a:endParaRPr sz="2200">
              <a:solidFill>
                <a:schemeClr val="dk1"/>
              </a:solidFill>
              <a:latin typeface="Carlito"/>
              <a:ea typeface="Carlito"/>
              <a:cs typeface="Carlito"/>
              <a:sym typeface="Carlito"/>
            </a:endParaRPr>
          </a:p>
          <a:p>
            <a:pPr indent="-228600" lvl="0" marL="241300" marR="0" rtl="0" algn="l">
              <a:lnSpc>
                <a:spcPct val="100000"/>
              </a:lnSpc>
              <a:spcBef>
                <a:spcPts val="7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Methodology (6)</a:t>
            </a:r>
            <a:endParaRPr sz="2200">
              <a:solidFill>
                <a:schemeClr val="dk1"/>
              </a:solidFill>
              <a:latin typeface="Carlito"/>
              <a:ea typeface="Carlito"/>
              <a:cs typeface="Carlito"/>
              <a:sym typeface="Carlito"/>
            </a:endParaRPr>
          </a:p>
          <a:p>
            <a:pPr indent="-228600" lvl="0" marL="241300" marR="0" rtl="0" algn="l">
              <a:lnSpc>
                <a:spcPct val="100000"/>
              </a:lnSpc>
              <a:spcBef>
                <a:spcPts val="71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Results (16)</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Conclusion (46)</a:t>
            </a:r>
            <a:endParaRPr sz="2200">
              <a:solidFill>
                <a:schemeClr val="dk1"/>
              </a:solidFill>
              <a:latin typeface="Carlito"/>
              <a:ea typeface="Carlito"/>
              <a:cs typeface="Carlito"/>
              <a:sym typeface="Carlito"/>
            </a:endParaRPr>
          </a:p>
          <a:p>
            <a:pPr indent="-228600" lvl="0" marL="241300"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Appendix (47)</a:t>
            </a:r>
            <a:endParaRPr sz="2200">
              <a:solidFill>
                <a:schemeClr val="dk1"/>
              </a:solidFill>
              <a:latin typeface="Carlito"/>
              <a:ea typeface="Carlito"/>
              <a:cs typeface="Carlito"/>
              <a:sym typeface="Carlito"/>
            </a:endParaRPr>
          </a:p>
        </p:txBody>
      </p:sp>
      <p:sp>
        <p:nvSpPr>
          <p:cNvPr id="96" name="Google Shape;96;p2"/>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4" name="Shape 384"/>
        <p:cNvGrpSpPr/>
        <p:nvPr/>
      </p:nvGrpSpPr>
      <p:grpSpPr>
        <a:xfrm>
          <a:off x="0" y="0"/>
          <a:ext cx="0" cy="0"/>
          <a:chOff x="0" y="0"/>
          <a:chExt cx="0" cy="0"/>
        </a:xfrm>
      </p:grpSpPr>
      <p:grpSp>
        <p:nvGrpSpPr>
          <p:cNvPr id="385" name="Google Shape;385;p20"/>
          <p:cNvGrpSpPr/>
          <p:nvPr/>
        </p:nvGrpSpPr>
        <p:grpSpPr>
          <a:xfrm>
            <a:off x="0" y="4914901"/>
            <a:ext cx="12188825" cy="1942969"/>
            <a:chOff x="0" y="4914901"/>
            <a:chExt cx="12188825" cy="1942969"/>
          </a:xfrm>
        </p:grpSpPr>
        <p:sp>
          <p:nvSpPr>
            <p:cNvPr id="386" name="Google Shape;386;p20"/>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20"/>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8" name="Google Shape;388;p20"/>
          <p:cNvSpPr txBox="1"/>
          <p:nvPr>
            <p:ph type="title"/>
          </p:nvPr>
        </p:nvSpPr>
        <p:spPr>
          <a:xfrm>
            <a:off x="723391" y="488696"/>
            <a:ext cx="45738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Success rate vs. Orbit type</a:t>
            </a:r>
            <a:endParaRPr sz="3600"/>
          </a:p>
        </p:txBody>
      </p:sp>
      <p:sp>
        <p:nvSpPr>
          <p:cNvPr id="389" name="Google Shape;389;p20"/>
          <p:cNvSpPr txBox="1"/>
          <p:nvPr/>
        </p:nvSpPr>
        <p:spPr>
          <a:xfrm>
            <a:off x="1177848" y="4915179"/>
            <a:ext cx="6502400" cy="1499870"/>
          </a:xfrm>
          <a:prstGeom prst="rect">
            <a:avLst/>
          </a:prstGeom>
          <a:noFill/>
          <a:ln>
            <a:noFill/>
          </a:ln>
        </p:spPr>
        <p:txBody>
          <a:bodyPr anchorCtr="0" anchor="t" bIns="0" lIns="0" spcFirstLastPara="1" rIns="0" wrap="square" tIns="12700">
            <a:spAutoFit/>
          </a:bodyPr>
          <a:lstStyle/>
          <a:p>
            <a:pPr indent="0" lvl="0" marL="12700" marR="5080" rtl="0" algn="l">
              <a:lnSpc>
                <a:spcPct val="120800"/>
              </a:lnSpc>
              <a:spcBef>
                <a:spcPts val="0"/>
              </a:spcBef>
              <a:spcAft>
                <a:spcPts val="0"/>
              </a:spcAft>
              <a:buNone/>
            </a:pPr>
            <a:r>
              <a:rPr lang="en-IN" sz="1600">
                <a:solidFill>
                  <a:srgbClr val="FFFFFF"/>
                </a:solidFill>
                <a:latin typeface="Carlito"/>
                <a:ea typeface="Carlito"/>
                <a:cs typeface="Carlito"/>
                <a:sym typeface="Carlito"/>
              </a:rPr>
              <a:t>ES-L1 (1), GEO (1), HEO (1) have 100% success rate (sample sizes in parenthesis)  SSO (5) has 100% success rate</a:t>
            </a:r>
            <a:endParaRPr sz="1600">
              <a:solidFill>
                <a:schemeClr val="dk1"/>
              </a:solidFill>
              <a:latin typeface="Carlito"/>
              <a:ea typeface="Carlito"/>
              <a:cs typeface="Carlito"/>
              <a:sym typeface="Carlito"/>
            </a:endParaRPr>
          </a:p>
          <a:p>
            <a:pPr indent="0" lvl="0" marL="12700" marR="0" rtl="0" algn="l">
              <a:lnSpc>
                <a:spcPct val="100000"/>
              </a:lnSpc>
              <a:spcBef>
                <a:spcPts val="250"/>
              </a:spcBef>
              <a:spcAft>
                <a:spcPts val="0"/>
              </a:spcAft>
              <a:buNone/>
            </a:pPr>
            <a:r>
              <a:rPr lang="en-IN" sz="1600">
                <a:solidFill>
                  <a:srgbClr val="FFFFFF"/>
                </a:solidFill>
                <a:latin typeface="Carlito"/>
                <a:ea typeface="Carlito"/>
                <a:cs typeface="Carlito"/>
                <a:sym typeface="Carlito"/>
              </a:rPr>
              <a:t>VLEO (14) has decent success rate and attempts</a:t>
            </a:r>
            <a:endParaRPr sz="1600">
              <a:solidFill>
                <a:schemeClr val="dk1"/>
              </a:solidFill>
              <a:latin typeface="Carlito"/>
              <a:ea typeface="Carlito"/>
              <a:cs typeface="Carlito"/>
              <a:sym typeface="Carlito"/>
            </a:endParaRPr>
          </a:p>
          <a:p>
            <a:pPr indent="0" lvl="0" marL="12700" marR="0" rtl="0" algn="l">
              <a:lnSpc>
                <a:spcPct val="100000"/>
              </a:lnSpc>
              <a:spcBef>
                <a:spcPts val="395"/>
              </a:spcBef>
              <a:spcAft>
                <a:spcPts val="0"/>
              </a:spcAft>
              <a:buNone/>
            </a:pPr>
            <a:r>
              <a:rPr lang="en-IN" sz="1600">
                <a:solidFill>
                  <a:srgbClr val="FFFFFF"/>
                </a:solidFill>
                <a:latin typeface="Carlito"/>
                <a:ea typeface="Carlito"/>
                <a:cs typeface="Carlito"/>
                <a:sym typeface="Carlito"/>
              </a:rPr>
              <a:t>SO (1) has 0% success rate</a:t>
            </a:r>
            <a:endParaRPr sz="1600">
              <a:solidFill>
                <a:schemeClr val="dk1"/>
              </a:solidFill>
              <a:latin typeface="Carlito"/>
              <a:ea typeface="Carlito"/>
              <a:cs typeface="Carlito"/>
              <a:sym typeface="Carlito"/>
            </a:endParaRPr>
          </a:p>
          <a:p>
            <a:pPr indent="0" lvl="0" marL="12700" marR="0" rtl="0" algn="l">
              <a:lnSpc>
                <a:spcPct val="100000"/>
              </a:lnSpc>
              <a:spcBef>
                <a:spcPts val="565"/>
              </a:spcBef>
              <a:spcAft>
                <a:spcPts val="0"/>
              </a:spcAft>
              <a:buNone/>
            </a:pPr>
            <a:r>
              <a:rPr lang="en-IN" sz="1600">
                <a:solidFill>
                  <a:srgbClr val="FFFFFF"/>
                </a:solidFill>
                <a:latin typeface="Carlito"/>
                <a:ea typeface="Carlito"/>
                <a:cs typeface="Carlito"/>
                <a:sym typeface="Carlito"/>
              </a:rPr>
              <a:t>GTO (27) has the around 50% success rate but largest sample</a:t>
            </a:r>
            <a:endParaRPr sz="1600">
              <a:solidFill>
                <a:schemeClr val="dk1"/>
              </a:solidFill>
              <a:latin typeface="Carlito"/>
              <a:ea typeface="Carlito"/>
              <a:cs typeface="Carlito"/>
              <a:sym typeface="Carlito"/>
            </a:endParaRPr>
          </a:p>
        </p:txBody>
      </p:sp>
      <p:sp>
        <p:nvSpPr>
          <p:cNvPr id="390" name="Google Shape;390;p20"/>
          <p:cNvSpPr/>
          <p:nvPr/>
        </p:nvSpPr>
        <p:spPr>
          <a:xfrm>
            <a:off x="2321051" y="1185672"/>
            <a:ext cx="5430011" cy="35143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20"/>
          <p:cNvSpPr txBox="1"/>
          <p:nvPr/>
        </p:nvSpPr>
        <p:spPr>
          <a:xfrm>
            <a:off x="8403463" y="3387597"/>
            <a:ext cx="2179320"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N" sz="1800">
                <a:solidFill>
                  <a:schemeClr val="dk1"/>
                </a:solidFill>
                <a:latin typeface="Carlito"/>
                <a:ea typeface="Carlito"/>
                <a:cs typeface="Carlito"/>
                <a:sym typeface="Carlito"/>
              </a:rPr>
              <a:t>Success Rate Scale with  0 as 0%</a:t>
            </a:r>
            <a:endParaRPr sz="1800">
              <a:solidFill>
                <a:schemeClr val="dk1"/>
              </a:solidFill>
              <a:latin typeface="Carlito"/>
              <a:ea typeface="Carlito"/>
              <a:cs typeface="Carlito"/>
              <a:sym typeface="Carlito"/>
            </a:endParaRPr>
          </a:p>
          <a:p>
            <a:pPr indent="0" lvl="0" marL="12700" marR="1182370" rtl="0" algn="l">
              <a:lnSpc>
                <a:spcPct val="100000"/>
              </a:lnSpc>
              <a:spcBef>
                <a:spcPts val="0"/>
              </a:spcBef>
              <a:spcAft>
                <a:spcPts val="0"/>
              </a:spcAft>
              <a:buNone/>
            </a:pPr>
            <a:r>
              <a:rPr lang="en-IN" sz="1800">
                <a:solidFill>
                  <a:schemeClr val="dk1"/>
                </a:solidFill>
                <a:latin typeface="Carlito"/>
                <a:ea typeface="Carlito"/>
                <a:cs typeface="Carlito"/>
                <a:sym typeface="Carlito"/>
              </a:rPr>
              <a:t>0.6 as 60%  1 as 100%</a:t>
            </a:r>
            <a:endParaRPr sz="1800">
              <a:solidFill>
                <a:schemeClr val="dk1"/>
              </a:solidFill>
              <a:latin typeface="Carlito"/>
              <a:ea typeface="Carlito"/>
              <a:cs typeface="Carlito"/>
              <a:sym typeface="Carlito"/>
            </a:endParaRPr>
          </a:p>
        </p:txBody>
      </p:sp>
      <p:sp>
        <p:nvSpPr>
          <p:cNvPr id="392" name="Google Shape;392;p20"/>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6" name="Shape 396"/>
        <p:cNvGrpSpPr/>
        <p:nvPr/>
      </p:nvGrpSpPr>
      <p:grpSpPr>
        <a:xfrm>
          <a:off x="0" y="0"/>
          <a:ext cx="0" cy="0"/>
          <a:chOff x="0" y="0"/>
          <a:chExt cx="0" cy="0"/>
        </a:xfrm>
      </p:grpSpPr>
      <p:grpSp>
        <p:nvGrpSpPr>
          <p:cNvPr id="397" name="Google Shape;397;p21"/>
          <p:cNvGrpSpPr/>
          <p:nvPr/>
        </p:nvGrpSpPr>
        <p:grpSpPr>
          <a:xfrm>
            <a:off x="0" y="4914901"/>
            <a:ext cx="12188825" cy="1942969"/>
            <a:chOff x="0" y="4914901"/>
            <a:chExt cx="12188825" cy="1942969"/>
          </a:xfrm>
        </p:grpSpPr>
        <p:sp>
          <p:nvSpPr>
            <p:cNvPr id="398" name="Google Shape;398;p21"/>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21"/>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0" name="Google Shape;400;p21"/>
          <p:cNvSpPr txBox="1"/>
          <p:nvPr>
            <p:ph type="title"/>
          </p:nvPr>
        </p:nvSpPr>
        <p:spPr>
          <a:xfrm>
            <a:off x="902614" y="642620"/>
            <a:ext cx="49416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Flight Number vs. Orbit type</a:t>
            </a:r>
            <a:endParaRPr sz="3600"/>
          </a:p>
        </p:txBody>
      </p:sp>
      <p:sp>
        <p:nvSpPr>
          <p:cNvPr id="401" name="Google Shape;401;p21"/>
          <p:cNvSpPr txBox="1"/>
          <p:nvPr/>
        </p:nvSpPr>
        <p:spPr>
          <a:xfrm>
            <a:off x="1118108" y="5003952"/>
            <a:ext cx="8640445" cy="1207135"/>
          </a:xfrm>
          <a:prstGeom prst="rect">
            <a:avLst/>
          </a:prstGeom>
          <a:noFill/>
          <a:ln>
            <a:noFill/>
          </a:ln>
        </p:spPr>
        <p:txBody>
          <a:bodyPr anchorCtr="0" anchor="t" bIns="0" lIns="0" spcFirstLastPara="1" rIns="0" wrap="square" tIns="12700">
            <a:spAutoFit/>
          </a:bodyPr>
          <a:lstStyle/>
          <a:p>
            <a:pPr indent="0" lvl="0" marL="12700" marR="3951604" rtl="0" algn="l">
              <a:lnSpc>
                <a:spcPct val="121200"/>
              </a:lnSpc>
              <a:spcBef>
                <a:spcPts val="0"/>
              </a:spcBef>
              <a:spcAft>
                <a:spcPts val="0"/>
              </a:spcAft>
              <a:buNone/>
            </a:pPr>
            <a:r>
              <a:rPr lang="en-IN" sz="1600">
                <a:solidFill>
                  <a:srgbClr val="FFFFFF"/>
                </a:solidFill>
                <a:latin typeface="Carlito"/>
                <a:ea typeface="Carlito"/>
                <a:cs typeface="Carlito"/>
                <a:sym typeface="Carlito"/>
              </a:rPr>
              <a:t>Launch Orbit preferences changed over Flight Number.  Launch Outcome seems to correlate with this preference.</a:t>
            </a:r>
            <a:endParaRPr sz="1600">
              <a:solidFill>
                <a:schemeClr val="dk1"/>
              </a:solidFill>
              <a:latin typeface="Carlito"/>
              <a:ea typeface="Carlito"/>
              <a:cs typeface="Carlito"/>
              <a:sym typeface="Carlito"/>
            </a:endParaRPr>
          </a:p>
          <a:p>
            <a:pPr indent="0" lvl="0" marL="12700" marR="5080" rtl="0" algn="l">
              <a:lnSpc>
                <a:spcPct val="145625"/>
              </a:lnSpc>
              <a:spcBef>
                <a:spcPts val="135"/>
              </a:spcBef>
              <a:spcAft>
                <a:spcPts val="0"/>
              </a:spcAft>
              <a:buNone/>
            </a:pPr>
            <a:r>
              <a:rPr lang="en-IN" sz="1600">
                <a:solidFill>
                  <a:srgbClr val="FFFFFF"/>
                </a:solidFill>
                <a:latin typeface="Carlito"/>
                <a:ea typeface="Carlito"/>
                <a:cs typeface="Carlito"/>
                <a:sym typeface="Carlito"/>
              </a:rPr>
              <a:t>SpaceX started with LEO orbits which saw moderate success LEO and returned to VLEO in recent launches  SpaceX appears to perform better in lower orbits or Sun-synchronous orbits</a:t>
            </a:r>
            <a:endParaRPr sz="1600">
              <a:solidFill>
                <a:schemeClr val="dk1"/>
              </a:solidFill>
              <a:latin typeface="Carlito"/>
              <a:ea typeface="Carlito"/>
              <a:cs typeface="Carlito"/>
              <a:sym typeface="Carlito"/>
            </a:endParaRPr>
          </a:p>
        </p:txBody>
      </p:sp>
      <p:sp>
        <p:nvSpPr>
          <p:cNvPr id="402" name="Google Shape;402;p21"/>
          <p:cNvSpPr/>
          <p:nvPr/>
        </p:nvSpPr>
        <p:spPr>
          <a:xfrm>
            <a:off x="45719" y="1644395"/>
            <a:ext cx="12094464" cy="23759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21"/>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404" name="Google Shape;404;p21"/>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8" name="Shape 408"/>
        <p:cNvGrpSpPr/>
        <p:nvPr/>
      </p:nvGrpSpPr>
      <p:grpSpPr>
        <a:xfrm>
          <a:off x="0" y="0"/>
          <a:ext cx="0" cy="0"/>
          <a:chOff x="0" y="0"/>
          <a:chExt cx="0" cy="0"/>
        </a:xfrm>
      </p:grpSpPr>
      <p:grpSp>
        <p:nvGrpSpPr>
          <p:cNvPr id="409" name="Google Shape;409;p22"/>
          <p:cNvGrpSpPr/>
          <p:nvPr/>
        </p:nvGrpSpPr>
        <p:grpSpPr>
          <a:xfrm>
            <a:off x="0" y="4914901"/>
            <a:ext cx="12188825" cy="1942969"/>
            <a:chOff x="0" y="4914901"/>
            <a:chExt cx="12188825" cy="1942969"/>
          </a:xfrm>
        </p:grpSpPr>
        <p:sp>
          <p:nvSpPr>
            <p:cNvPr id="410" name="Google Shape;410;p22"/>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22"/>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2" name="Google Shape;412;p22"/>
          <p:cNvSpPr txBox="1"/>
          <p:nvPr>
            <p:ph type="title"/>
          </p:nvPr>
        </p:nvSpPr>
        <p:spPr>
          <a:xfrm>
            <a:off x="1118108" y="808990"/>
            <a:ext cx="38043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Payload vs. Orbit type</a:t>
            </a:r>
            <a:endParaRPr sz="3600"/>
          </a:p>
        </p:txBody>
      </p:sp>
      <p:sp>
        <p:nvSpPr>
          <p:cNvPr id="413" name="Google Shape;413;p22"/>
          <p:cNvSpPr txBox="1"/>
          <p:nvPr/>
        </p:nvSpPr>
        <p:spPr>
          <a:xfrm>
            <a:off x="1118108" y="5044185"/>
            <a:ext cx="7989570" cy="909955"/>
          </a:xfrm>
          <a:prstGeom prst="rect">
            <a:avLst/>
          </a:prstGeom>
          <a:noFill/>
          <a:ln>
            <a:noFill/>
          </a:ln>
        </p:spPr>
        <p:txBody>
          <a:bodyPr anchorCtr="0" anchor="t" bIns="0" lIns="0" spcFirstLastPara="1" rIns="0" wrap="square" tIns="62850">
            <a:spAutoFit/>
          </a:bodyPr>
          <a:lstStyle/>
          <a:p>
            <a:pPr indent="0" lvl="0" marL="12700" marR="0" rtl="0" algn="l">
              <a:lnSpc>
                <a:spcPct val="100000"/>
              </a:lnSpc>
              <a:spcBef>
                <a:spcPts val="0"/>
              </a:spcBef>
              <a:spcAft>
                <a:spcPts val="0"/>
              </a:spcAft>
              <a:buNone/>
            </a:pPr>
            <a:r>
              <a:rPr lang="en-IN" sz="1600">
                <a:solidFill>
                  <a:srgbClr val="FFFFFF"/>
                </a:solidFill>
                <a:latin typeface="Carlito"/>
                <a:ea typeface="Carlito"/>
                <a:cs typeface="Carlito"/>
                <a:sym typeface="Carlito"/>
              </a:rPr>
              <a:t>Payload mass seems to correlate with orbit</a:t>
            </a:r>
            <a:endParaRPr sz="1600">
              <a:solidFill>
                <a:schemeClr val="dk1"/>
              </a:solidFill>
              <a:latin typeface="Carlito"/>
              <a:ea typeface="Carlito"/>
              <a:cs typeface="Carlito"/>
              <a:sym typeface="Carlito"/>
            </a:endParaRPr>
          </a:p>
          <a:p>
            <a:pPr indent="0" lvl="0" marL="12700" marR="0" rtl="0" algn="l">
              <a:lnSpc>
                <a:spcPct val="100000"/>
              </a:lnSpc>
              <a:spcBef>
                <a:spcPts val="395"/>
              </a:spcBef>
              <a:spcAft>
                <a:spcPts val="0"/>
              </a:spcAft>
              <a:buNone/>
            </a:pPr>
            <a:r>
              <a:rPr lang="en-IN" sz="1600">
                <a:solidFill>
                  <a:srgbClr val="FFFFFF"/>
                </a:solidFill>
                <a:latin typeface="Carlito"/>
                <a:ea typeface="Carlito"/>
                <a:cs typeface="Carlito"/>
                <a:sym typeface="Carlito"/>
              </a:rPr>
              <a:t>LEO and SSO seem to have relatively low payload mass</a:t>
            </a:r>
            <a:endParaRPr sz="1600">
              <a:solidFill>
                <a:schemeClr val="dk1"/>
              </a:solidFill>
              <a:latin typeface="Carlito"/>
              <a:ea typeface="Carlito"/>
              <a:cs typeface="Carlito"/>
              <a:sym typeface="Carlito"/>
            </a:endParaRPr>
          </a:p>
          <a:p>
            <a:pPr indent="0" lvl="0" marL="12700" marR="0" rtl="0" algn="l">
              <a:lnSpc>
                <a:spcPct val="100000"/>
              </a:lnSpc>
              <a:spcBef>
                <a:spcPts val="409"/>
              </a:spcBef>
              <a:spcAft>
                <a:spcPts val="0"/>
              </a:spcAft>
              <a:buNone/>
            </a:pPr>
            <a:r>
              <a:rPr lang="en-IN" sz="1600">
                <a:solidFill>
                  <a:srgbClr val="FFFFFF"/>
                </a:solidFill>
                <a:latin typeface="Carlito"/>
                <a:ea typeface="Carlito"/>
                <a:cs typeface="Carlito"/>
                <a:sym typeface="Carlito"/>
              </a:rPr>
              <a:t>The other most successful orbit VLEO only has payload mass values in the higher end of the range</a:t>
            </a:r>
            <a:endParaRPr sz="1600">
              <a:solidFill>
                <a:schemeClr val="dk1"/>
              </a:solidFill>
              <a:latin typeface="Carlito"/>
              <a:ea typeface="Carlito"/>
              <a:cs typeface="Carlito"/>
              <a:sym typeface="Carlito"/>
            </a:endParaRPr>
          </a:p>
        </p:txBody>
      </p:sp>
      <p:sp>
        <p:nvSpPr>
          <p:cNvPr id="414" name="Google Shape;414;p22"/>
          <p:cNvSpPr/>
          <p:nvPr/>
        </p:nvSpPr>
        <p:spPr>
          <a:xfrm>
            <a:off x="45719" y="1615439"/>
            <a:ext cx="12094464" cy="23759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22"/>
          <p:cNvSpPr txBox="1"/>
          <p:nvPr/>
        </p:nvSpPr>
        <p:spPr>
          <a:xfrm>
            <a:off x="902614" y="4346194"/>
            <a:ext cx="5862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1600">
                <a:solidFill>
                  <a:schemeClr val="dk1"/>
                </a:solidFill>
                <a:latin typeface="Carlito"/>
                <a:ea typeface="Carlito"/>
                <a:cs typeface="Carlito"/>
                <a:sym typeface="Carlito"/>
              </a:rPr>
              <a:t>Green indicates successful launch; Purple indicates unsuccessful launch.</a:t>
            </a:r>
            <a:endParaRPr sz="1600">
              <a:solidFill>
                <a:schemeClr val="dk1"/>
              </a:solidFill>
              <a:latin typeface="Carlito"/>
              <a:ea typeface="Carlito"/>
              <a:cs typeface="Carlito"/>
              <a:sym typeface="Carlito"/>
            </a:endParaRPr>
          </a:p>
        </p:txBody>
      </p:sp>
      <p:sp>
        <p:nvSpPr>
          <p:cNvPr id="416" name="Google Shape;416;p22"/>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0" name="Shape 420"/>
        <p:cNvGrpSpPr/>
        <p:nvPr/>
      </p:nvGrpSpPr>
      <p:grpSpPr>
        <a:xfrm>
          <a:off x="0" y="0"/>
          <a:ext cx="0" cy="0"/>
          <a:chOff x="0" y="0"/>
          <a:chExt cx="0" cy="0"/>
        </a:xfrm>
      </p:grpSpPr>
      <p:grpSp>
        <p:nvGrpSpPr>
          <p:cNvPr id="421" name="Google Shape;421;p23"/>
          <p:cNvGrpSpPr/>
          <p:nvPr/>
        </p:nvGrpSpPr>
        <p:grpSpPr>
          <a:xfrm>
            <a:off x="0" y="4914901"/>
            <a:ext cx="12188825" cy="1942969"/>
            <a:chOff x="0" y="4914901"/>
            <a:chExt cx="12188825" cy="1942969"/>
          </a:xfrm>
        </p:grpSpPr>
        <p:sp>
          <p:nvSpPr>
            <p:cNvPr id="422" name="Google Shape;422;p23"/>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23"/>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24" name="Google Shape;424;p23"/>
          <p:cNvSpPr txBox="1"/>
          <p:nvPr>
            <p:ph type="title"/>
          </p:nvPr>
        </p:nvSpPr>
        <p:spPr>
          <a:xfrm>
            <a:off x="1176019" y="503682"/>
            <a:ext cx="49275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Launch Success Yearly Trend</a:t>
            </a:r>
            <a:endParaRPr sz="3600"/>
          </a:p>
        </p:txBody>
      </p:sp>
      <p:sp>
        <p:nvSpPr>
          <p:cNvPr id="425" name="Google Shape;425;p23"/>
          <p:cNvSpPr txBox="1"/>
          <p:nvPr/>
        </p:nvSpPr>
        <p:spPr>
          <a:xfrm>
            <a:off x="1176019" y="5031310"/>
            <a:ext cx="5977890" cy="616585"/>
          </a:xfrm>
          <a:prstGeom prst="rect">
            <a:avLst/>
          </a:prstGeom>
          <a:noFill/>
          <a:ln>
            <a:noFill/>
          </a:ln>
        </p:spPr>
        <p:txBody>
          <a:bodyPr anchorCtr="0" anchor="t" bIns="0" lIns="0" spcFirstLastPara="1" rIns="0" wrap="square" tIns="64125">
            <a:spAutoFit/>
          </a:bodyPr>
          <a:lstStyle/>
          <a:p>
            <a:pPr indent="0" lvl="0" marL="12700" marR="0" rtl="0" algn="l">
              <a:lnSpc>
                <a:spcPct val="100000"/>
              </a:lnSpc>
              <a:spcBef>
                <a:spcPts val="0"/>
              </a:spcBef>
              <a:spcAft>
                <a:spcPts val="0"/>
              </a:spcAft>
              <a:buNone/>
            </a:pPr>
            <a:r>
              <a:rPr lang="en-IN" sz="1600">
                <a:solidFill>
                  <a:srgbClr val="FFFFFF"/>
                </a:solidFill>
                <a:latin typeface="Carlito"/>
                <a:ea typeface="Carlito"/>
                <a:cs typeface="Carlito"/>
                <a:sym typeface="Carlito"/>
              </a:rPr>
              <a:t>Success generally increases over time since 2013 with a slight dip in 2018</a:t>
            </a:r>
            <a:endParaRPr sz="1600">
              <a:solidFill>
                <a:schemeClr val="dk1"/>
              </a:solidFill>
              <a:latin typeface="Carlito"/>
              <a:ea typeface="Carlito"/>
              <a:cs typeface="Carlito"/>
              <a:sym typeface="Carlito"/>
            </a:endParaRPr>
          </a:p>
          <a:p>
            <a:pPr indent="0" lvl="0" marL="12700" marR="0" rtl="0" algn="l">
              <a:lnSpc>
                <a:spcPct val="100000"/>
              </a:lnSpc>
              <a:spcBef>
                <a:spcPts val="405"/>
              </a:spcBef>
              <a:spcAft>
                <a:spcPts val="0"/>
              </a:spcAft>
              <a:buNone/>
            </a:pPr>
            <a:r>
              <a:rPr lang="en-IN" sz="1600">
                <a:solidFill>
                  <a:srgbClr val="FFFFFF"/>
                </a:solidFill>
                <a:latin typeface="Carlito"/>
                <a:ea typeface="Carlito"/>
                <a:cs typeface="Carlito"/>
                <a:sym typeface="Carlito"/>
              </a:rPr>
              <a:t>Success in recent years at around 80%</a:t>
            </a:r>
            <a:endParaRPr sz="1600">
              <a:solidFill>
                <a:schemeClr val="dk1"/>
              </a:solidFill>
              <a:latin typeface="Carlito"/>
              <a:ea typeface="Carlito"/>
              <a:cs typeface="Carlito"/>
              <a:sym typeface="Carlito"/>
            </a:endParaRPr>
          </a:p>
        </p:txBody>
      </p:sp>
      <p:sp>
        <p:nvSpPr>
          <p:cNvPr id="426" name="Google Shape;426;p23"/>
          <p:cNvSpPr/>
          <p:nvPr/>
        </p:nvSpPr>
        <p:spPr>
          <a:xfrm>
            <a:off x="2564892" y="1484375"/>
            <a:ext cx="4565904" cy="30495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23"/>
          <p:cNvSpPr txBox="1"/>
          <p:nvPr/>
        </p:nvSpPr>
        <p:spPr>
          <a:xfrm>
            <a:off x="7418578" y="2750057"/>
            <a:ext cx="1974214" cy="513080"/>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lang="en-IN" sz="1600">
                <a:solidFill>
                  <a:schemeClr val="dk1"/>
                </a:solidFill>
                <a:latin typeface="Carlito"/>
                <a:ea typeface="Carlito"/>
                <a:cs typeface="Carlito"/>
                <a:sym typeface="Carlito"/>
              </a:rPr>
              <a:t>95% confidence interval  (light blue shading)</a:t>
            </a:r>
            <a:endParaRPr sz="1600">
              <a:solidFill>
                <a:schemeClr val="dk1"/>
              </a:solidFill>
              <a:latin typeface="Carlito"/>
              <a:ea typeface="Carlito"/>
              <a:cs typeface="Carlito"/>
              <a:sym typeface="Carlito"/>
            </a:endParaRPr>
          </a:p>
        </p:txBody>
      </p:sp>
      <p:sp>
        <p:nvSpPr>
          <p:cNvPr id="428" name="Google Shape;428;p23"/>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4"/>
          <p:cNvSpPr txBox="1"/>
          <p:nvPr/>
        </p:nvSpPr>
        <p:spPr>
          <a:xfrm>
            <a:off x="1176019" y="2927985"/>
            <a:ext cx="5426075" cy="12452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8000">
                <a:solidFill>
                  <a:srgbClr val="242424"/>
                </a:solidFill>
                <a:latin typeface="Arial"/>
                <a:ea typeface="Arial"/>
                <a:cs typeface="Arial"/>
                <a:sym typeface="Arial"/>
              </a:rPr>
              <a:t>EDA with SQL</a:t>
            </a:r>
            <a:endParaRPr sz="8000">
              <a:solidFill>
                <a:schemeClr val="dk1"/>
              </a:solidFill>
              <a:latin typeface="Arial"/>
              <a:ea typeface="Arial"/>
              <a:cs typeface="Arial"/>
              <a:sym typeface="Arial"/>
            </a:endParaRPr>
          </a:p>
        </p:txBody>
      </p:sp>
      <p:sp>
        <p:nvSpPr>
          <p:cNvPr id="434" name="Google Shape;434;p24"/>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435" name="Google Shape;435;p24"/>
          <p:cNvSpPr txBox="1"/>
          <p:nvPr/>
        </p:nvSpPr>
        <p:spPr>
          <a:xfrm>
            <a:off x="1176019" y="4221854"/>
            <a:ext cx="6306820" cy="1044575"/>
          </a:xfrm>
          <a:prstGeom prst="rect">
            <a:avLst/>
          </a:prstGeom>
          <a:noFill/>
          <a:ln>
            <a:noFill/>
          </a:ln>
        </p:spPr>
        <p:txBody>
          <a:bodyPr anchorCtr="0" anchor="t" bIns="0" lIns="0" spcFirstLastPara="1" rIns="0" wrap="square" tIns="156200">
            <a:spAutoFit/>
          </a:bodyPr>
          <a:lstStyle/>
          <a:p>
            <a:pPr indent="0" lvl="0" marL="12700" marR="0" rtl="0" algn="l">
              <a:lnSpc>
                <a:spcPct val="100000"/>
              </a:lnSpc>
              <a:spcBef>
                <a:spcPts val="0"/>
              </a:spcBef>
              <a:spcAft>
                <a:spcPts val="0"/>
              </a:spcAft>
              <a:buNone/>
            </a:pPr>
            <a:r>
              <a:rPr lang="en-IN" sz="2400">
                <a:solidFill>
                  <a:srgbClr val="616E52"/>
                </a:solidFill>
                <a:latin typeface="Arial"/>
                <a:ea typeface="Arial"/>
                <a:cs typeface="Arial"/>
                <a:sym typeface="Arial"/>
              </a:rPr>
              <a:t>EXPLORATORY	DATA  ANALYSIS	WITH	SQL	DB2</a:t>
            </a:r>
            <a:endParaRPr sz="2400">
              <a:solidFill>
                <a:schemeClr val="dk1"/>
              </a:solidFill>
              <a:latin typeface="Arial"/>
              <a:ea typeface="Arial"/>
              <a:cs typeface="Arial"/>
              <a:sym typeface="Arial"/>
            </a:endParaRPr>
          </a:p>
          <a:p>
            <a:pPr indent="0" lvl="0" marL="12700" marR="0" rtl="0" algn="l">
              <a:lnSpc>
                <a:spcPct val="100000"/>
              </a:lnSpc>
              <a:spcBef>
                <a:spcPts val="1130"/>
              </a:spcBef>
              <a:spcAft>
                <a:spcPts val="0"/>
              </a:spcAft>
              <a:buNone/>
            </a:pPr>
            <a:r>
              <a:rPr lang="en-IN" sz="2400">
                <a:solidFill>
                  <a:srgbClr val="616E52"/>
                </a:solidFill>
                <a:latin typeface="Arial"/>
                <a:ea typeface="Arial"/>
                <a:cs typeface="Arial"/>
                <a:sym typeface="Arial"/>
              </a:rPr>
              <a:t>INTEGRATED	IN	PYTHON	WITH	SQLALCHEMY</a:t>
            </a:r>
            <a:endParaRPr sz="24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5"/>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25"/>
          <p:cNvSpPr txBox="1"/>
          <p:nvPr>
            <p:ph type="title"/>
          </p:nvPr>
        </p:nvSpPr>
        <p:spPr>
          <a:xfrm>
            <a:off x="916635" y="543559"/>
            <a:ext cx="51816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All Launch Site Names</a:t>
            </a:r>
            <a:endParaRPr/>
          </a:p>
        </p:txBody>
      </p:sp>
      <p:sp>
        <p:nvSpPr>
          <p:cNvPr id="442" name="Google Shape;442;p25"/>
          <p:cNvSpPr txBox="1"/>
          <p:nvPr/>
        </p:nvSpPr>
        <p:spPr>
          <a:xfrm>
            <a:off x="4725415" y="1810867"/>
            <a:ext cx="6174740" cy="2526665"/>
          </a:xfrm>
          <a:prstGeom prst="rect">
            <a:avLst/>
          </a:prstGeom>
          <a:noFill/>
          <a:ln>
            <a:noFill/>
          </a:ln>
        </p:spPr>
        <p:txBody>
          <a:bodyPr anchorCtr="0" anchor="t" bIns="0" lIns="0" spcFirstLastPara="1" rIns="0" wrap="square" tIns="1651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Query unique launch site names from database.</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CCAFS SLC-40 and CCAFSSLC-40 likely all represent the same</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launch site with data entry errors.</a:t>
            </a:r>
            <a:endParaRPr sz="2000">
              <a:solidFill>
                <a:schemeClr val="dk1"/>
              </a:solidFill>
              <a:latin typeface="Carlito"/>
              <a:ea typeface="Carlito"/>
              <a:cs typeface="Carlito"/>
              <a:sym typeface="Carlito"/>
            </a:endParaRPr>
          </a:p>
          <a:p>
            <a:pPr indent="0" lvl="0" marL="12700" marR="2114550" rtl="0" algn="l">
              <a:lnSpc>
                <a:spcPct val="141500"/>
              </a:lnSpc>
              <a:spcBef>
                <a:spcPts val="110"/>
              </a:spcBef>
              <a:spcAft>
                <a:spcPts val="0"/>
              </a:spcAft>
              <a:buNone/>
            </a:pPr>
            <a:r>
              <a:rPr lang="en-IN" sz="2000">
                <a:solidFill>
                  <a:srgbClr val="404040"/>
                </a:solidFill>
                <a:latin typeface="Carlito"/>
                <a:ea typeface="Carlito"/>
                <a:cs typeface="Carlito"/>
                <a:sym typeface="Carlito"/>
              </a:rPr>
              <a:t>CCAFS LC-40 was the previous name.  Likely only 3 unique launch_site values:  CCAFS SLC-40, KSC LC-39A, VAFB SLC-4E</a:t>
            </a:r>
            <a:endParaRPr sz="2000">
              <a:solidFill>
                <a:schemeClr val="dk1"/>
              </a:solidFill>
              <a:latin typeface="Carlito"/>
              <a:ea typeface="Carlito"/>
              <a:cs typeface="Carlito"/>
              <a:sym typeface="Carlito"/>
            </a:endParaRPr>
          </a:p>
        </p:txBody>
      </p:sp>
      <p:sp>
        <p:nvSpPr>
          <p:cNvPr id="443" name="Google Shape;443;p25"/>
          <p:cNvSpPr/>
          <p:nvPr/>
        </p:nvSpPr>
        <p:spPr>
          <a:xfrm>
            <a:off x="1182624" y="2010155"/>
            <a:ext cx="3220212" cy="27630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25"/>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6"/>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26"/>
          <p:cNvSpPr txBox="1"/>
          <p:nvPr>
            <p:ph type="title"/>
          </p:nvPr>
        </p:nvSpPr>
        <p:spPr>
          <a:xfrm>
            <a:off x="1012037" y="838911"/>
            <a:ext cx="94965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Launch Site Names Beginning with `CCA`</a:t>
            </a:r>
            <a:endParaRPr/>
          </a:p>
        </p:txBody>
      </p:sp>
      <p:sp>
        <p:nvSpPr>
          <p:cNvPr id="451" name="Google Shape;451;p26"/>
          <p:cNvSpPr txBox="1"/>
          <p:nvPr/>
        </p:nvSpPr>
        <p:spPr>
          <a:xfrm>
            <a:off x="9341611" y="2469007"/>
            <a:ext cx="1837689" cy="1428750"/>
          </a:xfrm>
          <a:prstGeom prst="rect">
            <a:avLst/>
          </a:prstGeom>
          <a:noFill/>
          <a:ln>
            <a:noFill/>
          </a:ln>
        </p:spPr>
        <p:txBody>
          <a:bodyPr anchorCtr="0" anchor="t" bIns="0" lIns="0" spcFirstLastPara="1" rIns="0" wrap="square" tIns="47625">
            <a:spAutoFit/>
          </a:bodyPr>
          <a:lstStyle/>
          <a:p>
            <a:pPr indent="0" lvl="0" marL="12700" marR="5080" rtl="0" algn="l">
              <a:lnSpc>
                <a:spcPct val="108000"/>
              </a:lnSpc>
              <a:spcBef>
                <a:spcPts val="0"/>
              </a:spcBef>
              <a:spcAft>
                <a:spcPts val="0"/>
              </a:spcAft>
              <a:buNone/>
            </a:pPr>
            <a:r>
              <a:rPr lang="en-IN" sz="2000">
                <a:solidFill>
                  <a:srgbClr val="404040"/>
                </a:solidFill>
                <a:latin typeface="Carlito"/>
                <a:ea typeface="Carlito"/>
                <a:cs typeface="Carlito"/>
                <a:sym typeface="Carlito"/>
              </a:rPr>
              <a:t>First five entries  in database with  Launch Site name  beginning with  CCA.</a:t>
            </a:r>
            <a:endParaRPr sz="2000">
              <a:solidFill>
                <a:schemeClr val="dk1"/>
              </a:solidFill>
              <a:latin typeface="Carlito"/>
              <a:ea typeface="Carlito"/>
              <a:cs typeface="Carlito"/>
              <a:sym typeface="Carlito"/>
            </a:endParaRPr>
          </a:p>
        </p:txBody>
      </p:sp>
      <p:sp>
        <p:nvSpPr>
          <p:cNvPr id="452" name="Google Shape;452;p26"/>
          <p:cNvSpPr/>
          <p:nvPr/>
        </p:nvSpPr>
        <p:spPr>
          <a:xfrm>
            <a:off x="873252" y="1853183"/>
            <a:ext cx="8272272" cy="33314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26"/>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27"/>
          <p:cNvSpPr txBox="1"/>
          <p:nvPr>
            <p:ph type="title"/>
          </p:nvPr>
        </p:nvSpPr>
        <p:spPr>
          <a:xfrm>
            <a:off x="916635" y="543559"/>
            <a:ext cx="71379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Total Payload Mass from NASA</a:t>
            </a:r>
            <a:endParaRPr/>
          </a:p>
        </p:txBody>
      </p:sp>
      <p:sp>
        <p:nvSpPr>
          <p:cNvPr id="460" name="Google Shape;460;p27"/>
          <p:cNvSpPr txBox="1"/>
          <p:nvPr/>
        </p:nvSpPr>
        <p:spPr>
          <a:xfrm>
            <a:off x="7737475" y="2219960"/>
            <a:ext cx="3489325" cy="2430145"/>
          </a:xfrm>
          <a:prstGeom prst="rect">
            <a:avLst/>
          </a:prstGeom>
          <a:noFill/>
          <a:ln>
            <a:noFill/>
          </a:ln>
        </p:spPr>
        <p:txBody>
          <a:bodyPr anchorCtr="0" anchor="t" bIns="0" lIns="0" spcFirstLastPara="1" rIns="0" wrap="square" tIns="47625">
            <a:spAutoFit/>
          </a:bodyPr>
          <a:lstStyle/>
          <a:p>
            <a:pPr indent="0" lvl="0" marL="12700" marR="5715" rtl="0" algn="l">
              <a:lnSpc>
                <a:spcPct val="108000"/>
              </a:lnSpc>
              <a:spcBef>
                <a:spcPts val="0"/>
              </a:spcBef>
              <a:spcAft>
                <a:spcPts val="0"/>
              </a:spcAft>
              <a:buNone/>
            </a:pPr>
            <a:r>
              <a:rPr lang="en-IN" sz="2000">
                <a:solidFill>
                  <a:srgbClr val="404040"/>
                </a:solidFill>
                <a:latin typeface="Carlito"/>
                <a:ea typeface="Carlito"/>
                <a:cs typeface="Carlito"/>
                <a:sym typeface="Carlito"/>
              </a:rPr>
              <a:t>This query sums the total payload  mass in kg where NASA was the  customer.</a:t>
            </a:r>
            <a:endParaRPr sz="2000">
              <a:solidFill>
                <a:schemeClr val="dk1"/>
              </a:solidFill>
              <a:latin typeface="Carlito"/>
              <a:ea typeface="Carlito"/>
              <a:cs typeface="Carlito"/>
              <a:sym typeface="Carlito"/>
            </a:endParaRPr>
          </a:p>
          <a:p>
            <a:pPr indent="0" lvl="0" marL="12700" marR="5080" rtl="0" algn="l">
              <a:lnSpc>
                <a:spcPct val="90000"/>
              </a:lnSpc>
              <a:spcBef>
                <a:spcPts val="1370"/>
              </a:spcBef>
              <a:spcAft>
                <a:spcPts val="0"/>
              </a:spcAft>
              <a:buNone/>
            </a:pPr>
            <a:r>
              <a:rPr lang="en-IN" sz="2000">
                <a:solidFill>
                  <a:srgbClr val="404040"/>
                </a:solidFill>
                <a:latin typeface="Carlito"/>
                <a:ea typeface="Carlito"/>
                <a:cs typeface="Carlito"/>
                <a:sym typeface="Carlito"/>
              </a:rPr>
              <a:t>CRS stands for Commercial  Resupply Services which indicates  that these payloads were sent to  the International Space Station  (ISS).</a:t>
            </a:r>
            <a:endParaRPr sz="2000">
              <a:solidFill>
                <a:schemeClr val="dk1"/>
              </a:solidFill>
              <a:latin typeface="Carlito"/>
              <a:ea typeface="Carlito"/>
              <a:cs typeface="Carlito"/>
              <a:sym typeface="Carlito"/>
            </a:endParaRPr>
          </a:p>
        </p:txBody>
      </p:sp>
      <p:sp>
        <p:nvSpPr>
          <p:cNvPr id="461" name="Google Shape;461;p27"/>
          <p:cNvSpPr/>
          <p:nvPr/>
        </p:nvSpPr>
        <p:spPr>
          <a:xfrm>
            <a:off x="1274063" y="2263139"/>
            <a:ext cx="5687568" cy="25542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27"/>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8"/>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28"/>
          <p:cNvSpPr txBox="1"/>
          <p:nvPr>
            <p:ph type="title"/>
          </p:nvPr>
        </p:nvSpPr>
        <p:spPr>
          <a:xfrm>
            <a:off x="916635" y="543559"/>
            <a:ext cx="77223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Average Payload Mass by F9 v1.1</a:t>
            </a:r>
            <a:endParaRPr/>
          </a:p>
        </p:txBody>
      </p:sp>
      <p:sp>
        <p:nvSpPr>
          <p:cNvPr id="469" name="Google Shape;469;p28"/>
          <p:cNvSpPr txBox="1"/>
          <p:nvPr/>
        </p:nvSpPr>
        <p:spPr>
          <a:xfrm>
            <a:off x="8291830" y="2060575"/>
            <a:ext cx="2723515" cy="2186305"/>
          </a:xfrm>
          <a:prstGeom prst="rect">
            <a:avLst/>
          </a:prstGeom>
          <a:noFill/>
          <a:ln>
            <a:noFill/>
          </a:ln>
        </p:spPr>
        <p:txBody>
          <a:bodyPr anchorCtr="0" anchor="t" bIns="0" lIns="0" spcFirstLastPara="1" rIns="0" wrap="square" tIns="38100">
            <a:spAutoFit/>
          </a:bodyPr>
          <a:lstStyle/>
          <a:p>
            <a:pPr indent="0" lvl="0" marL="12700" marR="172085" rtl="0" algn="l">
              <a:lnSpc>
                <a:spcPct val="91700"/>
              </a:lnSpc>
              <a:spcBef>
                <a:spcPts val="0"/>
              </a:spcBef>
              <a:spcAft>
                <a:spcPts val="0"/>
              </a:spcAft>
              <a:buNone/>
            </a:pPr>
            <a:r>
              <a:rPr lang="en-IN" sz="2000">
                <a:solidFill>
                  <a:srgbClr val="404040"/>
                </a:solidFill>
                <a:latin typeface="Carlito"/>
                <a:ea typeface="Carlito"/>
                <a:cs typeface="Carlito"/>
                <a:sym typeface="Carlito"/>
              </a:rPr>
              <a:t>This query calculates the  average payload mass or  launches which used  booster version F9 v1.1</a:t>
            </a:r>
            <a:endParaRPr sz="2000">
              <a:solidFill>
                <a:schemeClr val="dk1"/>
              </a:solidFill>
              <a:latin typeface="Carlito"/>
              <a:ea typeface="Carlito"/>
              <a:cs typeface="Carlito"/>
              <a:sym typeface="Carlito"/>
            </a:endParaRPr>
          </a:p>
          <a:p>
            <a:pPr indent="0" lvl="0" marL="12700" marR="5080" rtl="0" algn="l">
              <a:lnSpc>
                <a:spcPct val="91800"/>
              </a:lnSpc>
              <a:spcBef>
                <a:spcPts val="1400"/>
              </a:spcBef>
              <a:spcAft>
                <a:spcPts val="0"/>
              </a:spcAft>
              <a:buNone/>
            </a:pPr>
            <a:r>
              <a:rPr lang="en-IN" sz="2000">
                <a:solidFill>
                  <a:srgbClr val="404040"/>
                </a:solidFill>
                <a:latin typeface="Carlito"/>
                <a:ea typeface="Carlito"/>
                <a:cs typeface="Carlito"/>
                <a:sym typeface="Carlito"/>
              </a:rPr>
              <a:t>Average payload mass of  F9 1.1 is on the low end of  our payload mass range</a:t>
            </a:r>
            <a:endParaRPr sz="2000">
              <a:solidFill>
                <a:schemeClr val="dk1"/>
              </a:solidFill>
              <a:latin typeface="Carlito"/>
              <a:ea typeface="Carlito"/>
              <a:cs typeface="Carlito"/>
              <a:sym typeface="Carlito"/>
            </a:endParaRPr>
          </a:p>
        </p:txBody>
      </p:sp>
      <p:sp>
        <p:nvSpPr>
          <p:cNvPr id="470" name="Google Shape;470;p28"/>
          <p:cNvSpPr/>
          <p:nvPr/>
        </p:nvSpPr>
        <p:spPr>
          <a:xfrm>
            <a:off x="1208532" y="2127504"/>
            <a:ext cx="6364224" cy="28696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p28"/>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9"/>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29"/>
          <p:cNvSpPr txBox="1"/>
          <p:nvPr>
            <p:ph type="title"/>
          </p:nvPr>
        </p:nvSpPr>
        <p:spPr>
          <a:xfrm>
            <a:off x="916635" y="543559"/>
            <a:ext cx="96552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First Successful Ground Pad Landing Date</a:t>
            </a:r>
            <a:endParaRPr/>
          </a:p>
        </p:txBody>
      </p:sp>
      <p:sp>
        <p:nvSpPr>
          <p:cNvPr id="478" name="Google Shape;478;p29"/>
          <p:cNvSpPr txBox="1"/>
          <p:nvPr/>
        </p:nvSpPr>
        <p:spPr>
          <a:xfrm>
            <a:off x="7521067" y="2172462"/>
            <a:ext cx="3239770" cy="2364740"/>
          </a:xfrm>
          <a:prstGeom prst="rect">
            <a:avLst/>
          </a:prstGeom>
          <a:noFill/>
          <a:ln>
            <a:noFill/>
          </a:ln>
        </p:spPr>
        <p:txBody>
          <a:bodyPr anchorCtr="0" anchor="t" bIns="0" lIns="0" spcFirstLastPara="1" rIns="0" wrap="square" tIns="38100">
            <a:spAutoFit/>
          </a:bodyPr>
          <a:lstStyle/>
          <a:p>
            <a:pPr indent="0" lvl="0" marL="12700" marR="135255" rtl="0" algn="l">
              <a:lnSpc>
                <a:spcPct val="91800"/>
              </a:lnSpc>
              <a:spcBef>
                <a:spcPts val="0"/>
              </a:spcBef>
              <a:spcAft>
                <a:spcPts val="0"/>
              </a:spcAft>
              <a:buNone/>
            </a:pPr>
            <a:r>
              <a:rPr lang="en-IN" sz="2000">
                <a:solidFill>
                  <a:srgbClr val="404040"/>
                </a:solidFill>
                <a:latin typeface="Carlito"/>
                <a:ea typeface="Carlito"/>
                <a:cs typeface="Carlito"/>
                <a:sym typeface="Carlito"/>
              </a:rPr>
              <a:t>This query returns the first  successful ground pad landing  date.</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First ground pad landing wasn’t</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until the end of 2015.</a:t>
            </a:r>
            <a:endParaRPr sz="2000">
              <a:solidFill>
                <a:schemeClr val="dk1"/>
              </a:solidFill>
              <a:latin typeface="Carlito"/>
              <a:ea typeface="Carlito"/>
              <a:cs typeface="Carlito"/>
              <a:sym typeface="Carlito"/>
            </a:endParaRPr>
          </a:p>
          <a:p>
            <a:pPr indent="0" lvl="0" marL="12700" marR="0" rtl="0" algn="l">
              <a:lnSpc>
                <a:spcPct val="115250"/>
              </a:lnSpc>
              <a:spcBef>
                <a:spcPts val="1200"/>
              </a:spcBef>
              <a:spcAft>
                <a:spcPts val="0"/>
              </a:spcAft>
              <a:buNone/>
            </a:pPr>
            <a:r>
              <a:rPr lang="en-IN" sz="2000">
                <a:solidFill>
                  <a:srgbClr val="404040"/>
                </a:solidFill>
                <a:latin typeface="Carlito"/>
                <a:ea typeface="Carlito"/>
                <a:cs typeface="Carlito"/>
                <a:sym typeface="Carlito"/>
              </a:rPr>
              <a:t>Successful landings in general</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appear starting 2014.</a:t>
            </a:r>
            <a:endParaRPr sz="2000">
              <a:solidFill>
                <a:schemeClr val="dk1"/>
              </a:solidFill>
              <a:latin typeface="Carlito"/>
              <a:ea typeface="Carlito"/>
              <a:cs typeface="Carlito"/>
              <a:sym typeface="Carlito"/>
            </a:endParaRPr>
          </a:p>
        </p:txBody>
      </p:sp>
      <p:sp>
        <p:nvSpPr>
          <p:cNvPr id="479" name="Google Shape;479;p29"/>
          <p:cNvSpPr/>
          <p:nvPr/>
        </p:nvSpPr>
        <p:spPr>
          <a:xfrm>
            <a:off x="1153667" y="2223516"/>
            <a:ext cx="5780532" cy="28605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29"/>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Executive Summary	</a:t>
            </a:r>
            <a:endParaRPr/>
          </a:p>
        </p:txBody>
      </p:sp>
      <p:sp>
        <p:nvSpPr>
          <p:cNvPr id="102" name="Google Shape;102;p3"/>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103" name="Google Shape;103;p3"/>
          <p:cNvSpPr txBox="1"/>
          <p:nvPr/>
        </p:nvSpPr>
        <p:spPr>
          <a:xfrm>
            <a:off x="1020267" y="2220213"/>
            <a:ext cx="10164445" cy="3639185"/>
          </a:xfrm>
          <a:prstGeom prst="rect">
            <a:avLst/>
          </a:prstGeom>
          <a:noFill/>
          <a:ln>
            <a:noFill/>
          </a:ln>
        </p:spPr>
        <p:txBody>
          <a:bodyPr anchorCtr="0" anchor="t" bIns="0" lIns="0" spcFirstLastPara="1" rIns="0" wrap="square" tIns="45700">
            <a:spAutoFit/>
          </a:bodyPr>
          <a:lstStyle/>
          <a:p>
            <a:pPr indent="-228600" lvl="0" marL="241300" marR="142875" rtl="0" algn="l">
              <a:lnSpc>
                <a:spcPct val="9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GridSearchCV to find best parameters for machine learning  models. Visualize accuracy score of all models.</a:t>
            </a:r>
            <a:endParaRPr sz="2200">
              <a:solidFill>
                <a:schemeClr val="dk1"/>
              </a:solidFill>
              <a:latin typeface="Carlito"/>
              <a:ea typeface="Carlito"/>
              <a:cs typeface="Carlito"/>
              <a:sym typeface="Carlito"/>
            </a:endParaRPr>
          </a:p>
          <a:p>
            <a:pPr indent="0" lvl="0" marL="0" marR="0" rtl="0" algn="l">
              <a:lnSpc>
                <a:spcPct val="100000"/>
              </a:lnSpc>
              <a:spcBef>
                <a:spcPts val="0"/>
              </a:spcBef>
              <a:spcAft>
                <a:spcPts val="0"/>
              </a:spcAft>
              <a:buClr>
                <a:srgbClr val="BB562C"/>
              </a:buClr>
              <a:buSzPts val="2200"/>
              <a:buFont typeface="Arial"/>
              <a:buNone/>
            </a:pPr>
            <a:r>
              <a:t/>
            </a:r>
            <a:endParaRPr sz="2200">
              <a:solidFill>
                <a:schemeClr val="dk1"/>
              </a:solidFill>
              <a:latin typeface="Carlito"/>
              <a:ea typeface="Carlito"/>
              <a:cs typeface="Carlito"/>
              <a:sym typeface="Carlito"/>
            </a:endParaRPr>
          </a:p>
          <a:p>
            <a:pPr indent="-228600" lvl="0" marL="241300" marR="5080" rtl="0" algn="l">
              <a:lnSpc>
                <a:spcPct val="90900"/>
              </a:lnSpc>
              <a:spcBef>
                <a:spcPts val="164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endParaRPr sz="2200">
              <a:solidFill>
                <a:schemeClr val="dk1"/>
              </a:solidFill>
              <a:latin typeface="Carlito"/>
              <a:ea typeface="Carlito"/>
              <a:cs typeface="Carlito"/>
              <a:sym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0"/>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30"/>
          <p:cNvSpPr txBox="1"/>
          <p:nvPr>
            <p:ph type="title"/>
          </p:nvPr>
        </p:nvSpPr>
        <p:spPr>
          <a:xfrm>
            <a:off x="916635" y="368935"/>
            <a:ext cx="9105300" cy="1451400"/>
          </a:xfrm>
          <a:prstGeom prst="rect">
            <a:avLst/>
          </a:prstGeom>
          <a:noFill/>
          <a:ln>
            <a:noFill/>
          </a:ln>
        </p:spPr>
        <p:txBody>
          <a:bodyPr anchorCtr="0" anchor="t" bIns="0" lIns="0" spcFirstLastPara="1" rIns="0" wrap="square" tIns="111125">
            <a:spAutoFit/>
          </a:bodyPr>
          <a:lstStyle/>
          <a:p>
            <a:pPr indent="0" lvl="0" marL="12700" marR="5080" rtl="0" algn="l">
              <a:lnSpc>
                <a:spcPct val="102325"/>
              </a:lnSpc>
              <a:spcBef>
                <a:spcPts val="0"/>
              </a:spcBef>
              <a:spcAft>
                <a:spcPts val="0"/>
              </a:spcAft>
              <a:buNone/>
            </a:pPr>
            <a:r>
              <a:rPr lang="en-IN" sz="4300"/>
              <a:t>Successful Drone Ship Landing with Payload  Between 4000 and 6000</a:t>
            </a:r>
            <a:endParaRPr sz="4300"/>
          </a:p>
        </p:txBody>
      </p:sp>
      <p:sp>
        <p:nvSpPr>
          <p:cNvPr id="487" name="Google Shape;487;p30"/>
          <p:cNvSpPr txBox="1"/>
          <p:nvPr/>
        </p:nvSpPr>
        <p:spPr>
          <a:xfrm>
            <a:off x="7904226" y="2630170"/>
            <a:ext cx="3121025" cy="1449705"/>
          </a:xfrm>
          <a:prstGeom prst="rect">
            <a:avLst/>
          </a:prstGeom>
          <a:noFill/>
          <a:ln>
            <a:noFill/>
          </a:ln>
        </p:spPr>
        <p:txBody>
          <a:bodyPr anchorCtr="0" anchor="t" bIns="0" lIns="0" spcFirstLastPara="1" rIns="0" wrap="square" tIns="38100">
            <a:spAutoFit/>
          </a:bodyPr>
          <a:lstStyle/>
          <a:p>
            <a:pPr indent="0" lvl="0" marL="12700" marR="5080" rtl="0" algn="l">
              <a:lnSpc>
                <a:spcPct val="91700"/>
              </a:lnSpc>
              <a:spcBef>
                <a:spcPts val="0"/>
              </a:spcBef>
              <a:spcAft>
                <a:spcPts val="0"/>
              </a:spcAft>
              <a:buNone/>
            </a:pPr>
            <a:r>
              <a:rPr lang="en-IN" sz="2000">
                <a:solidFill>
                  <a:srgbClr val="404040"/>
                </a:solidFill>
                <a:latin typeface="Carlito"/>
                <a:ea typeface="Carlito"/>
                <a:cs typeface="Carlito"/>
                <a:sym typeface="Carlito"/>
              </a:rPr>
              <a:t>This query returns the four  booster versions that had  successful drone ship landings  and a payload mass between  4000 and 6000 noninclusively.</a:t>
            </a:r>
            <a:endParaRPr sz="2000">
              <a:solidFill>
                <a:schemeClr val="dk1"/>
              </a:solidFill>
              <a:latin typeface="Carlito"/>
              <a:ea typeface="Carlito"/>
              <a:cs typeface="Carlito"/>
              <a:sym typeface="Carlito"/>
            </a:endParaRPr>
          </a:p>
        </p:txBody>
      </p:sp>
      <p:sp>
        <p:nvSpPr>
          <p:cNvPr id="488" name="Google Shape;488;p30"/>
          <p:cNvSpPr/>
          <p:nvPr/>
        </p:nvSpPr>
        <p:spPr>
          <a:xfrm>
            <a:off x="838200" y="2183892"/>
            <a:ext cx="6886956" cy="26380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30"/>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1"/>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31"/>
          <p:cNvSpPr txBox="1"/>
          <p:nvPr>
            <p:ph type="title"/>
          </p:nvPr>
        </p:nvSpPr>
        <p:spPr>
          <a:xfrm>
            <a:off x="952906" y="751459"/>
            <a:ext cx="93105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Total Number of Each Mission Outcome</a:t>
            </a:r>
            <a:endParaRPr/>
          </a:p>
        </p:txBody>
      </p:sp>
      <p:sp>
        <p:nvSpPr>
          <p:cNvPr id="496" name="Google Shape;496;p31"/>
          <p:cNvSpPr txBox="1"/>
          <p:nvPr/>
        </p:nvSpPr>
        <p:spPr>
          <a:xfrm>
            <a:off x="7211694" y="2030983"/>
            <a:ext cx="3716020" cy="3379470"/>
          </a:xfrm>
          <a:prstGeom prst="rect">
            <a:avLst/>
          </a:prstGeom>
          <a:noFill/>
          <a:ln>
            <a:noFill/>
          </a:ln>
        </p:spPr>
        <p:txBody>
          <a:bodyPr anchorCtr="0" anchor="t" bIns="0" lIns="0" spcFirstLastPara="1" rIns="0" wrap="square" tIns="13325">
            <a:spAutoFit/>
          </a:bodyPr>
          <a:lstStyle/>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This query returns a count of each</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mission outcome.</a:t>
            </a:r>
            <a:endParaRPr sz="2000">
              <a:solidFill>
                <a:schemeClr val="dk1"/>
              </a:solidFill>
              <a:latin typeface="Carlito"/>
              <a:ea typeface="Carlito"/>
              <a:cs typeface="Carlito"/>
              <a:sym typeface="Carlito"/>
            </a:endParaRPr>
          </a:p>
          <a:p>
            <a:pPr indent="0" lvl="0" marL="12700" marR="83820" rtl="0" algn="l">
              <a:lnSpc>
                <a:spcPct val="110000"/>
              </a:lnSpc>
              <a:spcBef>
                <a:spcPts val="1440"/>
              </a:spcBef>
              <a:spcAft>
                <a:spcPts val="0"/>
              </a:spcAft>
              <a:buNone/>
            </a:pPr>
            <a:r>
              <a:rPr lang="en-IN" sz="2000">
                <a:solidFill>
                  <a:srgbClr val="404040"/>
                </a:solidFill>
                <a:latin typeface="Carlito"/>
                <a:ea typeface="Carlito"/>
                <a:cs typeface="Carlito"/>
                <a:sym typeface="Carlito"/>
              </a:rPr>
              <a:t>SpaceX appears to achieve its  mission outcome nearly 99% of the  time.</a:t>
            </a:r>
            <a:endParaRPr sz="2000">
              <a:solidFill>
                <a:schemeClr val="dk1"/>
              </a:solidFill>
              <a:latin typeface="Carlito"/>
              <a:ea typeface="Carlito"/>
              <a:cs typeface="Carlito"/>
              <a:sym typeface="Carlito"/>
            </a:endParaRPr>
          </a:p>
          <a:p>
            <a:pPr indent="0" lvl="0" marL="12700" marR="0" rtl="0" algn="l">
              <a:lnSpc>
                <a:spcPct val="115250"/>
              </a:lnSpc>
              <a:spcBef>
                <a:spcPts val="1150"/>
              </a:spcBef>
              <a:spcAft>
                <a:spcPts val="0"/>
              </a:spcAft>
              <a:buNone/>
            </a:pPr>
            <a:r>
              <a:rPr lang="en-IN" sz="2000">
                <a:solidFill>
                  <a:srgbClr val="404040"/>
                </a:solidFill>
                <a:latin typeface="Carlito"/>
                <a:ea typeface="Carlito"/>
                <a:cs typeface="Carlito"/>
                <a:sym typeface="Carlito"/>
              </a:rPr>
              <a:t>This means that most of the landing</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failures are intended.</a:t>
            </a:r>
            <a:endParaRPr sz="2000">
              <a:solidFill>
                <a:schemeClr val="dk1"/>
              </a:solidFill>
              <a:latin typeface="Carlito"/>
              <a:ea typeface="Carlito"/>
              <a:cs typeface="Carlito"/>
              <a:sym typeface="Carlito"/>
            </a:endParaRPr>
          </a:p>
          <a:p>
            <a:pPr indent="0" lvl="0" marL="12700" marR="337185" rtl="0" algn="l">
              <a:lnSpc>
                <a:spcPct val="110000"/>
              </a:lnSpc>
              <a:spcBef>
                <a:spcPts val="1440"/>
              </a:spcBef>
              <a:spcAft>
                <a:spcPts val="0"/>
              </a:spcAft>
              <a:buNone/>
            </a:pPr>
            <a:r>
              <a:rPr lang="en-IN" sz="2000">
                <a:solidFill>
                  <a:srgbClr val="404040"/>
                </a:solidFill>
                <a:latin typeface="Carlito"/>
                <a:ea typeface="Carlito"/>
                <a:cs typeface="Carlito"/>
                <a:sym typeface="Carlito"/>
              </a:rPr>
              <a:t>Interestingly, one launch has an  unclear payload status and  unfortunately one failed in flight.</a:t>
            </a:r>
            <a:endParaRPr sz="2000">
              <a:solidFill>
                <a:schemeClr val="dk1"/>
              </a:solidFill>
              <a:latin typeface="Carlito"/>
              <a:ea typeface="Carlito"/>
              <a:cs typeface="Carlito"/>
              <a:sym typeface="Carlito"/>
            </a:endParaRPr>
          </a:p>
        </p:txBody>
      </p:sp>
      <p:sp>
        <p:nvSpPr>
          <p:cNvPr id="497" name="Google Shape;497;p31"/>
          <p:cNvSpPr/>
          <p:nvPr/>
        </p:nvSpPr>
        <p:spPr>
          <a:xfrm>
            <a:off x="1289303" y="2026920"/>
            <a:ext cx="5138928" cy="344119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Google Shape;498;p31"/>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2"/>
          <p:cNvSpPr/>
          <p:nvPr/>
        </p:nvSpPr>
        <p:spPr>
          <a:xfrm>
            <a:off x="838200" y="1755648"/>
            <a:ext cx="5811011" cy="48859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32"/>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32"/>
          <p:cNvSpPr txBox="1"/>
          <p:nvPr>
            <p:ph type="title"/>
          </p:nvPr>
        </p:nvSpPr>
        <p:spPr>
          <a:xfrm>
            <a:off x="916635" y="823721"/>
            <a:ext cx="94386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Boosters that Carried Maximum Payload</a:t>
            </a:r>
            <a:endParaRPr/>
          </a:p>
        </p:txBody>
      </p:sp>
      <p:sp>
        <p:nvSpPr>
          <p:cNvPr id="506" name="Google Shape;506;p32"/>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507" name="Google Shape;507;p32"/>
          <p:cNvSpPr txBox="1"/>
          <p:nvPr/>
        </p:nvSpPr>
        <p:spPr>
          <a:xfrm>
            <a:off x="6986778" y="2105609"/>
            <a:ext cx="4516120" cy="2354580"/>
          </a:xfrm>
          <a:prstGeom prst="rect">
            <a:avLst/>
          </a:prstGeom>
          <a:noFill/>
          <a:ln>
            <a:noFill/>
          </a:ln>
        </p:spPr>
        <p:txBody>
          <a:bodyPr anchorCtr="0" anchor="t" bIns="0" lIns="0" spcFirstLastPara="1" rIns="0" wrap="square" tIns="43175">
            <a:spAutoFit/>
          </a:bodyPr>
          <a:lstStyle/>
          <a:p>
            <a:pPr indent="0" lvl="0" marL="12700" marR="5080" rtl="0" algn="l">
              <a:lnSpc>
                <a:spcPct val="90100"/>
              </a:lnSpc>
              <a:spcBef>
                <a:spcPts val="0"/>
              </a:spcBef>
              <a:spcAft>
                <a:spcPts val="0"/>
              </a:spcAft>
              <a:buNone/>
            </a:pPr>
            <a:r>
              <a:rPr lang="en-IN" sz="2000">
                <a:solidFill>
                  <a:srgbClr val="404040"/>
                </a:solidFill>
                <a:latin typeface="Carlito"/>
                <a:ea typeface="Carlito"/>
                <a:cs typeface="Carlito"/>
                <a:sym typeface="Carlito"/>
              </a:rPr>
              <a:t>This query returns the booster versions that  carried the highest payload mass of 15600  kg.</a:t>
            </a:r>
            <a:endParaRPr sz="2000">
              <a:solidFill>
                <a:schemeClr val="dk1"/>
              </a:solidFill>
              <a:latin typeface="Carlito"/>
              <a:ea typeface="Carlito"/>
              <a:cs typeface="Carlito"/>
              <a:sym typeface="Carlito"/>
            </a:endParaRPr>
          </a:p>
          <a:p>
            <a:pPr indent="0" lvl="0" marL="12700" marR="71120" rtl="0" algn="l">
              <a:lnSpc>
                <a:spcPct val="110000"/>
              </a:lnSpc>
              <a:spcBef>
                <a:spcPts val="1440"/>
              </a:spcBef>
              <a:spcAft>
                <a:spcPts val="0"/>
              </a:spcAft>
              <a:buNone/>
            </a:pPr>
            <a:r>
              <a:rPr lang="en-IN" sz="2000">
                <a:solidFill>
                  <a:srgbClr val="404040"/>
                </a:solidFill>
                <a:latin typeface="Carlito"/>
                <a:ea typeface="Carlito"/>
                <a:cs typeface="Carlito"/>
                <a:sym typeface="Carlito"/>
              </a:rPr>
              <a:t>These booster versions are very similar and  all are of the F9 B5 B10xx.x variety.</a:t>
            </a:r>
            <a:endParaRPr sz="2000">
              <a:solidFill>
                <a:schemeClr val="dk1"/>
              </a:solidFill>
              <a:latin typeface="Carlito"/>
              <a:ea typeface="Carlito"/>
              <a:cs typeface="Carlito"/>
              <a:sym typeface="Carlito"/>
            </a:endParaRPr>
          </a:p>
          <a:p>
            <a:pPr indent="0" lvl="0" marL="12700" marR="27305" rtl="0" algn="l">
              <a:lnSpc>
                <a:spcPct val="110500"/>
              </a:lnSpc>
              <a:spcBef>
                <a:spcPts val="1395"/>
              </a:spcBef>
              <a:spcAft>
                <a:spcPts val="0"/>
              </a:spcAft>
              <a:buNone/>
            </a:pPr>
            <a:r>
              <a:rPr lang="en-IN" sz="2000">
                <a:solidFill>
                  <a:srgbClr val="404040"/>
                </a:solidFill>
                <a:latin typeface="Carlito"/>
                <a:ea typeface="Carlito"/>
                <a:cs typeface="Carlito"/>
                <a:sym typeface="Carlito"/>
              </a:rPr>
              <a:t>This likely indicates payload mass correlates  with the booster version that is used.</a:t>
            </a:r>
            <a:endParaRPr sz="2000">
              <a:solidFill>
                <a:schemeClr val="dk1"/>
              </a:solidFill>
              <a:latin typeface="Carlito"/>
              <a:ea typeface="Carlito"/>
              <a:cs typeface="Carlito"/>
              <a:sym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3"/>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33"/>
          <p:cNvSpPr txBox="1"/>
          <p:nvPr>
            <p:ph type="title"/>
          </p:nvPr>
        </p:nvSpPr>
        <p:spPr>
          <a:xfrm>
            <a:off x="934923" y="751713"/>
            <a:ext cx="93840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2015 Failed Drone Ship Landing Records</a:t>
            </a:r>
            <a:endParaRPr/>
          </a:p>
        </p:txBody>
      </p:sp>
      <p:sp>
        <p:nvSpPr>
          <p:cNvPr id="514" name="Google Shape;514;p33"/>
          <p:cNvSpPr txBox="1"/>
          <p:nvPr/>
        </p:nvSpPr>
        <p:spPr>
          <a:xfrm>
            <a:off x="7584693" y="2591562"/>
            <a:ext cx="3983354" cy="1885950"/>
          </a:xfrm>
          <a:prstGeom prst="rect">
            <a:avLst/>
          </a:prstGeom>
          <a:noFill/>
          <a:ln>
            <a:noFill/>
          </a:ln>
        </p:spPr>
        <p:txBody>
          <a:bodyPr anchorCtr="0" anchor="t" bIns="0" lIns="0" spcFirstLastPara="1" rIns="0" wrap="square" tIns="43175">
            <a:spAutoFit/>
          </a:bodyPr>
          <a:lstStyle/>
          <a:p>
            <a:pPr indent="0" lvl="0" marL="12700" marR="5080" rtl="0" algn="l">
              <a:lnSpc>
                <a:spcPct val="90000"/>
              </a:lnSpc>
              <a:spcBef>
                <a:spcPts val="0"/>
              </a:spcBef>
              <a:spcAft>
                <a:spcPts val="0"/>
              </a:spcAft>
              <a:buNone/>
            </a:pPr>
            <a:r>
              <a:rPr lang="en-IN" sz="2000">
                <a:solidFill>
                  <a:srgbClr val="404040"/>
                </a:solidFill>
                <a:latin typeface="Carlito"/>
                <a:ea typeface="Carlito"/>
                <a:cs typeface="Carlito"/>
                <a:sym typeface="Carlito"/>
              </a:rPr>
              <a:t>This query returns the Month, Landing  Outcome, Booster Version, Payload  Mass (kg), and Launch site of 2015  launches where stage 1 failed to land  on a drone ship.</a:t>
            </a:r>
            <a:endParaRPr sz="2000">
              <a:solidFill>
                <a:schemeClr val="dk1"/>
              </a:solidFill>
              <a:latin typeface="Carlito"/>
              <a:ea typeface="Carlito"/>
              <a:cs typeface="Carlito"/>
              <a:sym typeface="Carlito"/>
            </a:endParaRPr>
          </a:p>
          <a:p>
            <a:pPr indent="0" lvl="0" marL="12700" marR="0" rtl="0" algn="l">
              <a:lnSpc>
                <a:spcPct val="100000"/>
              </a:lnSpc>
              <a:spcBef>
                <a:spcPts val="1200"/>
              </a:spcBef>
              <a:spcAft>
                <a:spcPts val="0"/>
              </a:spcAft>
              <a:buNone/>
            </a:pPr>
            <a:r>
              <a:rPr lang="en-IN" sz="2000">
                <a:solidFill>
                  <a:srgbClr val="404040"/>
                </a:solidFill>
                <a:latin typeface="Carlito"/>
                <a:ea typeface="Carlito"/>
                <a:cs typeface="Carlito"/>
                <a:sym typeface="Carlito"/>
              </a:rPr>
              <a:t>There were two such occurrences.</a:t>
            </a:r>
            <a:endParaRPr sz="2000">
              <a:solidFill>
                <a:schemeClr val="dk1"/>
              </a:solidFill>
              <a:latin typeface="Carlito"/>
              <a:ea typeface="Carlito"/>
              <a:cs typeface="Carlito"/>
              <a:sym typeface="Carlito"/>
            </a:endParaRPr>
          </a:p>
        </p:txBody>
      </p:sp>
      <p:sp>
        <p:nvSpPr>
          <p:cNvPr id="515" name="Google Shape;515;p33"/>
          <p:cNvSpPr/>
          <p:nvPr/>
        </p:nvSpPr>
        <p:spPr>
          <a:xfrm>
            <a:off x="135636" y="2630423"/>
            <a:ext cx="7306056" cy="20772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33"/>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4"/>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34"/>
          <p:cNvSpPr txBox="1"/>
          <p:nvPr>
            <p:ph type="title"/>
          </p:nvPr>
        </p:nvSpPr>
        <p:spPr>
          <a:xfrm>
            <a:off x="916635" y="341122"/>
            <a:ext cx="8011800" cy="2128500"/>
          </a:xfrm>
          <a:prstGeom prst="rect">
            <a:avLst/>
          </a:prstGeom>
          <a:noFill/>
          <a:ln>
            <a:noFill/>
          </a:ln>
        </p:spPr>
        <p:txBody>
          <a:bodyPr anchorCtr="0" anchor="t" bIns="0" lIns="0" spcFirstLastPara="1" rIns="0" wrap="square" tIns="111125">
            <a:spAutoFit/>
          </a:bodyPr>
          <a:lstStyle/>
          <a:p>
            <a:pPr indent="0" lvl="0" marL="12700" marR="5080" rtl="0" algn="l">
              <a:lnSpc>
                <a:spcPct val="102325"/>
              </a:lnSpc>
              <a:spcBef>
                <a:spcPts val="0"/>
              </a:spcBef>
              <a:spcAft>
                <a:spcPts val="0"/>
              </a:spcAft>
              <a:buNone/>
            </a:pPr>
            <a:r>
              <a:rPr lang="en-IN" sz="4300"/>
              <a:t>Ranking Counts of Successful Landings  Between 2010-06-04 and 2017-03-20</a:t>
            </a:r>
            <a:endParaRPr sz="4300"/>
          </a:p>
        </p:txBody>
      </p:sp>
      <p:sp>
        <p:nvSpPr>
          <p:cNvPr id="523" name="Google Shape;523;p34"/>
          <p:cNvSpPr txBox="1"/>
          <p:nvPr/>
        </p:nvSpPr>
        <p:spPr>
          <a:xfrm>
            <a:off x="6923278" y="2256789"/>
            <a:ext cx="4707890" cy="2631440"/>
          </a:xfrm>
          <a:prstGeom prst="rect">
            <a:avLst/>
          </a:prstGeom>
          <a:noFill/>
          <a:ln>
            <a:noFill/>
          </a:ln>
        </p:spPr>
        <p:txBody>
          <a:bodyPr anchorCtr="0" anchor="t" bIns="0" lIns="0" spcFirstLastPara="1" rIns="0" wrap="square" tIns="38100">
            <a:spAutoFit/>
          </a:bodyPr>
          <a:lstStyle/>
          <a:p>
            <a:pPr indent="0" lvl="0" marL="12700" marR="5080" rtl="0" algn="l">
              <a:lnSpc>
                <a:spcPct val="91800"/>
              </a:lnSpc>
              <a:spcBef>
                <a:spcPts val="0"/>
              </a:spcBef>
              <a:spcAft>
                <a:spcPts val="0"/>
              </a:spcAft>
              <a:buNone/>
            </a:pPr>
            <a:r>
              <a:rPr lang="en-IN" sz="2000">
                <a:solidFill>
                  <a:srgbClr val="404040"/>
                </a:solidFill>
                <a:latin typeface="Carlito"/>
                <a:ea typeface="Carlito"/>
                <a:cs typeface="Carlito"/>
                <a:sym typeface="Carlito"/>
              </a:rPr>
              <a:t>This query returns a list of successful landings  and between 2010-06-04 and 2017-03-20  inclusively.</a:t>
            </a:r>
            <a:endParaRPr sz="2000">
              <a:solidFill>
                <a:schemeClr val="dk1"/>
              </a:solidFill>
              <a:latin typeface="Carlito"/>
              <a:ea typeface="Carlito"/>
              <a:cs typeface="Carlito"/>
              <a:sym typeface="Carlito"/>
            </a:endParaRPr>
          </a:p>
          <a:p>
            <a:pPr indent="0" lvl="0" marL="12700" marR="464184" rtl="0" algn="l">
              <a:lnSpc>
                <a:spcPct val="91800"/>
              </a:lnSpc>
              <a:spcBef>
                <a:spcPts val="1395"/>
              </a:spcBef>
              <a:spcAft>
                <a:spcPts val="0"/>
              </a:spcAft>
              <a:buNone/>
            </a:pPr>
            <a:r>
              <a:rPr lang="en-IN" sz="2000">
                <a:solidFill>
                  <a:srgbClr val="404040"/>
                </a:solidFill>
                <a:latin typeface="Carlito"/>
                <a:ea typeface="Carlito"/>
                <a:cs typeface="Carlito"/>
                <a:sym typeface="Carlito"/>
              </a:rPr>
              <a:t>There are two types of successful landing  outcomes: drone ship and ground pad  landings.</a:t>
            </a:r>
            <a:endParaRPr sz="2000">
              <a:solidFill>
                <a:schemeClr val="dk1"/>
              </a:solidFill>
              <a:latin typeface="Carlito"/>
              <a:ea typeface="Carlito"/>
              <a:cs typeface="Carlito"/>
              <a:sym typeface="Carlito"/>
            </a:endParaRPr>
          </a:p>
          <a:p>
            <a:pPr indent="0" lvl="0" marL="12700" marR="561975" rtl="0" algn="l">
              <a:lnSpc>
                <a:spcPct val="115000"/>
              </a:lnSpc>
              <a:spcBef>
                <a:spcPts val="1160"/>
              </a:spcBef>
              <a:spcAft>
                <a:spcPts val="0"/>
              </a:spcAft>
              <a:buNone/>
            </a:pPr>
            <a:r>
              <a:rPr lang="en-IN" sz="2000">
                <a:solidFill>
                  <a:srgbClr val="404040"/>
                </a:solidFill>
                <a:latin typeface="Carlito"/>
                <a:ea typeface="Carlito"/>
                <a:cs typeface="Carlito"/>
                <a:sym typeface="Carlito"/>
              </a:rPr>
              <a:t>There were 8 successful landings in total  during this time period</a:t>
            </a:r>
            <a:endParaRPr sz="2000">
              <a:solidFill>
                <a:schemeClr val="dk1"/>
              </a:solidFill>
              <a:latin typeface="Carlito"/>
              <a:ea typeface="Carlito"/>
              <a:cs typeface="Carlito"/>
              <a:sym typeface="Carlito"/>
            </a:endParaRPr>
          </a:p>
        </p:txBody>
      </p:sp>
      <p:sp>
        <p:nvSpPr>
          <p:cNvPr id="524" name="Google Shape;524;p34"/>
          <p:cNvSpPr/>
          <p:nvPr/>
        </p:nvSpPr>
        <p:spPr>
          <a:xfrm>
            <a:off x="478536" y="2307335"/>
            <a:ext cx="6257544" cy="23987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34"/>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5"/>
          <p:cNvSpPr txBox="1"/>
          <p:nvPr>
            <p:ph type="title"/>
          </p:nvPr>
        </p:nvSpPr>
        <p:spPr>
          <a:xfrm>
            <a:off x="1176019" y="1908429"/>
            <a:ext cx="8347200" cy="2691000"/>
          </a:xfrm>
          <a:prstGeom prst="rect">
            <a:avLst/>
          </a:prstGeom>
          <a:noFill/>
          <a:ln>
            <a:noFill/>
          </a:ln>
        </p:spPr>
        <p:txBody>
          <a:bodyPr anchorCtr="0" anchor="t" bIns="0" lIns="0" spcFirstLastPara="1" rIns="0" wrap="square" tIns="195575">
            <a:spAutoFit/>
          </a:bodyPr>
          <a:lstStyle/>
          <a:p>
            <a:pPr indent="0" lvl="0" marL="12700" marR="5080" rtl="0" algn="l">
              <a:lnSpc>
                <a:spcPct val="102500"/>
              </a:lnSpc>
              <a:spcBef>
                <a:spcPts val="0"/>
              </a:spcBef>
              <a:spcAft>
                <a:spcPts val="0"/>
              </a:spcAft>
              <a:buNone/>
            </a:pPr>
            <a:r>
              <a:rPr lang="en-IN" sz="8000">
                <a:solidFill>
                  <a:srgbClr val="242424"/>
                </a:solidFill>
              </a:rPr>
              <a:t>Interactive Map with  Folium</a:t>
            </a:r>
            <a:endParaRPr sz="8000"/>
          </a:p>
        </p:txBody>
      </p:sp>
      <p:sp>
        <p:nvSpPr>
          <p:cNvPr id="531" name="Google Shape;531;p35"/>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6"/>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Launch Site Locations	</a:t>
            </a:r>
            <a:endParaRPr/>
          </a:p>
        </p:txBody>
      </p:sp>
      <p:sp>
        <p:nvSpPr>
          <p:cNvPr id="537" name="Google Shape;537;p36"/>
          <p:cNvSpPr txBox="1"/>
          <p:nvPr/>
        </p:nvSpPr>
        <p:spPr>
          <a:xfrm>
            <a:off x="820013" y="5535879"/>
            <a:ext cx="9882505" cy="622300"/>
          </a:xfrm>
          <a:prstGeom prst="rect">
            <a:avLst/>
          </a:prstGeom>
          <a:noFill/>
          <a:ln>
            <a:noFill/>
          </a:ln>
        </p:spPr>
        <p:txBody>
          <a:bodyPr anchorCtr="0" anchor="t" bIns="0" lIns="0" spcFirstLastPara="1" rIns="0" wrap="square" tIns="34275">
            <a:spAutoFit/>
          </a:bodyPr>
          <a:lstStyle/>
          <a:p>
            <a:pPr indent="0" lvl="0" marL="12700" marR="5080" rtl="0" algn="l">
              <a:lnSpc>
                <a:spcPct val="114500"/>
              </a:lnSpc>
              <a:spcBef>
                <a:spcPts val="0"/>
              </a:spcBef>
              <a:spcAft>
                <a:spcPts val="0"/>
              </a:spcAft>
              <a:buNone/>
            </a:pPr>
            <a:r>
              <a:rPr lang="en-IN" sz="2000">
                <a:solidFill>
                  <a:srgbClr val="404040"/>
                </a:solidFill>
                <a:latin typeface="Carlito"/>
                <a:ea typeface="Carlito"/>
                <a:cs typeface="Carlito"/>
                <a:sym typeface="Carlito"/>
              </a:rPr>
              <a:t>The left map shows all launch sites relative US map. The right map shows the two Florida launch  sites since they are very close to each other. All launch sites are near the ocean.</a:t>
            </a:r>
            <a:endParaRPr sz="2000">
              <a:solidFill>
                <a:schemeClr val="dk1"/>
              </a:solidFill>
              <a:latin typeface="Carlito"/>
              <a:ea typeface="Carlito"/>
              <a:cs typeface="Carlito"/>
              <a:sym typeface="Carlito"/>
            </a:endParaRPr>
          </a:p>
        </p:txBody>
      </p:sp>
      <p:sp>
        <p:nvSpPr>
          <p:cNvPr id="538" name="Google Shape;538;p36"/>
          <p:cNvSpPr/>
          <p:nvPr/>
        </p:nvSpPr>
        <p:spPr>
          <a:xfrm>
            <a:off x="854963" y="1796795"/>
            <a:ext cx="10279380" cy="361492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36"/>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7"/>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Color-Coded Launch Markers	</a:t>
            </a:r>
            <a:endParaRPr/>
          </a:p>
        </p:txBody>
      </p:sp>
      <p:sp>
        <p:nvSpPr>
          <p:cNvPr id="545" name="Google Shape;545;p37"/>
          <p:cNvSpPr txBox="1"/>
          <p:nvPr/>
        </p:nvSpPr>
        <p:spPr>
          <a:xfrm>
            <a:off x="1232712" y="5356656"/>
            <a:ext cx="10076180" cy="611505"/>
          </a:xfrm>
          <a:prstGeom prst="rect">
            <a:avLst/>
          </a:prstGeom>
          <a:noFill/>
          <a:ln>
            <a:noFill/>
          </a:ln>
        </p:spPr>
        <p:txBody>
          <a:bodyPr anchorCtr="0" anchor="t" bIns="0" lIns="0" spcFirstLastPara="1" rIns="0" wrap="square" tIns="12700">
            <a:spAutoFit/>
          </a:bodyPr>
          <a:lstStyle/>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Clusters on Folium map can be clicked on to display each successful landing (green icon) and failed</a:t>
            </a:r>
            <a:endParaRPr sz="2000">
              <a:solidFill>
                <a:schemeClr val="dk1"/>
              </a:solidFill>
              <a:latin typeface="Carlito"/>
              <a:ea typeface="Carlito"/>
              <a:cs typeface="Carlito"/>
              <a:sym typeface="Carlito"/>
            </a:endParaRPr>
          </a:p>
          <a:p>
            <a:pPr indent="0" lvl="0" marL="12700" marR="0" rtl="0" algn="l">
              <a:lnSpc>
                <a:spcPct val="115250"/>
              </a:lnSpc>
              <a:spcBef>
                <a:spcPts val="0"/>
              </a:spcBef>
              <a:spcAft>
                <a:spcPts val="0"/>
              </a:spcAft>
              <a:buNone/>
            </a:pPr>
            <a:r>
              <a:rPr lang="en-IN" sz="2000">
                <a:solidFill>
                  <a:srgbClr val="404040"/>
                </a:solidFill>
                <a:latin typeface="Carlito"/>
                <a:ea typeface="Carlito"/>
                <a:cs typeface="Carlito"/>
                <a:sym typeface="Carlito"/>
              </a:rPr>
              <a:t>landing (red icon). In this example VAFB SLC-4E shows 4 successful landings and 6 failed landings.</a:t>
            </a:r>
            <a:endParaRPr sz="2000">
              <a:solidFill>
                <a:schemeClr val="dk1"/>
              </a:solidFill>
              <a:latin typeface="Carlito"/>
              <a:ea typeface="Carlito"/>
              <a:cs typeface="Carlito"/>
              <a:sym typeface="Carlito"/>
            </a:endParaRPr>
          </a:p>
        </p:txBody>
      </p:sp>
      <p:sp>
        <p:nvSpPr>
          <p:cNvPr id="546" name="Google Shape;546;p37"/>
          <p:cNvSpPr/>
          <p:nvPr/>
        </p:nvSpPr>
        <p:spPr>
          <a:xfrm>
            <a:off x="2889504" y="1801367"/>
            <a:ext cx="5620512" cy="35112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37"/>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8"/>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Key Location Proximities	</a:t>
            </a:r>
            <a:endParaRPr/>
          </a:p>
        </p:txBody>
      </p:sp>
      <p:sp>
        <p:nvSpPr>
          <p:cNvPr id="553" name="Google Shape;553;p38"/>
          <p:cNvSpPr txBox="1"/>
          <p:nvPr/>
        </p:nvSpPr>
        <p:spPr>
          <a:xfrm>
            <a:off x="1084275" y="5141214"/>
            <a:ext cx="9933940" cy="1062355"/>
          </a:xfrm>
          <a:prstGeom prst="rect">
            <a:avLst/>
          </a:prstGeom>
          <a:noFill/>
          <a:ln>
            <a:noFill/>
          </a:ln>
        </p:spPr>
        <p:txBody>
          <a:bodyPr anchorCtr="0" anchor="t" bIns="0" lIns="0" spcFirstLastPara="1" rIns="0" wrap="square" tIns="74275">
            <a:spAutoFit/>
          </a:bodyPr>
          <a:lstStyle/>
          <a:p>
            <a:pPr indent="0" lvl="0" marL="12700" marR="5080" rtl="0" algn="just">
              <a:lnSpc>
                <a:spcPct val="80000"/>
              </a:lnSpc>
              <a:spcBef>
                <a:spcPts val="0"/>
              </a:spcBef>
              <a:spcAft>
                <a:spcPts val="0"/>
              </a:spcAft>
              <a:buNone/>
            </a:pPr>
            <a:r>
              <a:rPr lang="en-IN" sz="2000">
                <a:solidFill>
                  <a:srgbClr val="404040"/>
                </a:solidFill>
                <a:latin typeface="Carlito"/>
                <a:ea typeface="Carlito"/>
                <a:cs typeface="Carlito"/>
                <a:sym typeface="Carlito"/>
              </a:rPr>
              <a:t>Using KSC LC-39A as an example, launch sites are very close to railways for large part and supply  transportation. Launch sites are close to highways for human and supply transport. Launch sites  are also close to coasts and relatively far from cities so that launch failures can land in the sea to  avoid rockets falling on densely populated areas.</a:t>
            </a:r>
            <a:endParaRPr sz="2000">
              <a:solidFill>
                <a:schemeClr val="dk1"/>
              </a:solidFill>
              <a:latin typeface="Carlito"/>
              <a:ea typeface="Carlito"/>
              <a:cs typeface="Carlito"/>
              <a:sym typeface="Carlito"/>
            </a:endParaRPr>
          </a:p>
        </p:txBody>
      </p:sp>
      <p:sp>
        <p:nvSpPr>
          <p:cNvPr id="554" name="Google Shape;554;p38"/>
          <p:cNvSpPr/>
          <p:nvPr/>
        </p:nvSpPr>
        <p:spPr>
          <a:xfrm>
            <a:off x="1097280" y="1837944"/>
            <a:ext cx="8389620" cy="17236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55" name="Google Shape;555;p38"/>
          <p:cNvGrpSpPr/>
          <p:nvPr/>
        </p:nvGrpSpPr>
        <p:grpSpPr>
          <a:xfrm>
            <a:off x="2802635" y="3552444"/>
            <a:ext cx="7505700" cy="1562099"/>
            <a:chOff x="2802635" y="3552444"/>
            <a:chExt cx="7505700" cy="1562099"/>
          </a:xfrm>
        </p:grpSpPr>
        <p:sp>
          <p:nvSpPr>
            <p:cNvPr id="556" name="Google Shape;556;p38"/>
            <p:cNvSpPr/>
            <p:nvPr/>
          </p:nvSpPr>
          <p:spPr>
            <a:xfrm>
              <a:off x="2802635" y="3552444"/>
              <a:ext cx="3409188" cy="151485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38"/>
            <p:cNvSpPr/>
            <p:nvPr/>
          </p:nvSpPr>
          <p:spPr>
            <a:xfrm>
              <a:off x="6211823" y="3552444"/>
              <a:ext cx="4096512" cy="15620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58" name="Google Shape;558;p38"/>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9"/>
          <p:cNvSpPr txBox="1"/>
          <p:nvPr>
            <p:ph type="title"/>
          </p:nvPr>
        </p:nvSpPr>
        <p:spPr>
          <a:xfrm>
            <a:off x="1176019" y="1908429"/>
            <a:ext cx="9321300" cy="2691000"/>
          </a:xfrm>
          <a:prstGeom prst="rect">
            <a:avLst/>
          </a:prstGeom>
          <a:noFill/>
          <a:ln>
            <a:noFill/>
          </a:ln>
        </p:spPr>
        <p:txBody>
          <a:bodyPr anchorCtr="0" anchor="t" bIns="0" lIns="0" spcFirstLastPara="1" rIns="0" wrap="square" tIns="195575">
            <a:spAutoFit/>
          </a:bodyPr>
          <a:lstStyle/>
          <a:p>
            <a:pPr indent="0" lvl="0" marL="12700" marR="5080" rtl="0" algn="l">
              <a:lnSpc>
                <a:spcPct val="102500"/>
              </a:lnSpc>
              <a:spcBef>
                <a:spcPts val="0"/>
              </a:spcBef>
              <a:spcAft>
                <a:spcPts val="0"/>
              </a:spcAft>
              <a:buNone/>
            </a:pPr>
            <a:r>
              <a:rPr lang="en-IN" sz="8000">
                <a:solidFill>
                  <a:srgbClr val="242424"/>
                </a:solidFill>
              </a:rPr>
              <a:t>Build a Dashboard with  Plotly Dash</a:t>
            </a:r>
            <a:endParaRPr sz="8000"/>
          </a:p>
        </p:txBody>
      </p:sp>
      <p:sp>
        <p:nvSpPr>
          <p:cNvPr id="564" name="Google Shape;564;p39"/>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grpSp>
        <p:nvGrpSpPr>
          <p:cNvPr id="108" name="Google Shape;108;p4"/>
          <p:cNvGrpSpPr/>
          <p:nvPr/>
        </p:nvGrpSpPr>
        <p:grpSpPr>
          <a:xfrm>
            <a:off x="0" y="6333745"/>
            <a:ext cx="12191872" cy="524253"/>
            <a:chOff x="0" y="6333745"/>
            <a:chExt cx="12191872" cy="524253"/>
          </a:xfrm>
        </p:grpSpPr>
        <p:sp>
          <p:nvSpPr>
            <p:cNvPr id="109" name="Google Shape;109;p4"/>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4"/>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1" name="Google Shape;111;p4"/>
          <p:cNvSpPr txBox="1"/>
          <p:nvPr>
            <p:ph type="title"/>
          </p:nvPr>
        </p:nvSpPr>
        <p:spPr>
          <a:xfrm>
            <a:off x="1054100" y="171653"/>
            <a:ext cx="29979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Introduction</a:t>
            </a:r>
            <a:endParaRPr/>
          </a:p>
        </p:txBody>
      </p:sp>
      <p:sp>
        <p:nvSpPr>
          <p:cNvPr id="112" name="Google Shape;112;p4"/>
          <p:cNvSpPr txBox="1"/>
          <p:nvPr/>
        </p:nvSpPr>
        <p:spPr>
          <a:xfrm>
            <a:off x="4399279" y="456013"/>
            <a:ext cx="6793230" cy="4457065"/>
          </a:xfrm>
          <a:prstGeom prst="rect">
            <a:avLst/>
          </a:prstGeom>
          <a:noFill/>
          <a:ln>
            <a:noFill/>
          </a:ln>
        </p:spPr>
        <p:txBody>
          <a:bodyPr anchorCtr="0" anchor="t" bIns="0" lIns="0" spcFirstLastPara="1" rIns="0" wrap="square" tIns="161275">
            <a:spAutoFit/>
          </a:bodyPr>
          <a:lstStyle/>
          <a:p>
            <a:pPr indent="0" lvl="0" marL="2499995" marR="0" rtl="0" algn="l">
              <a:lnSpc>
                <a:spcPct val="100000"/>
              </a:lnSpc>
              <a:spcBef>
                <a:spcPts val="0"/>
              </a:spcBef>
              <a:spcAft>
                <a:spcPts val="0"/>
              </a:spcAft>
              <a:buNone/>
            </a:pPr>
            <a:r>
              <a:rPr lang="en-IN" sz="3000" u="sng">
                <a:solidFill>
                  <a:srgbClr val="BB562C"/>
                </a:solidFill>
                <a:latin typeface="Carlito"/>
                <a:ea typeface="Carlito"/>
                <a:cs typeface="Carlito"/>
                <a:sym typeface="Carlito"/>
              </a:rPr>
              <a:t>Background:</a:t>
            </a:r>
            <a:endParaRPr sz="3000">
              <a:solidFill>
                <a:schemeClr val="dk1"/>
              </a:solidFill>
              <a:latin typeface="Carlito"/>
              <a:ea typeface="Carlito"/>
              <a:cs typeface="Carlito"/>
              <a:sym typeface="Carlito"/>
            </a:endParaRPr>
          </a:p>
          <a:p>
            <a:pPr indent="-229235" lvl="0" marL="253365" marR="0" rtl="0" algn="l">
              <a:lnSpc>
                <a:spcPct val="100000"/>
              </a:lnSpc>
              <a:spcBef>
                <a:spcPts val="85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Commercial Space Age is Here</a:t>
            </a:r>
            <a:endParaRPr sz="2200">
              <a:solidFill>
                <a:schemeClr val="dk1"/>
              </a:solidFill>
              <a:latin typeface="Carlito"/>
              <a:ea typeface="Carlito"/>
              <a:cs typeface="Carlito"/>
              <a:sym typeface="Carlito"/>
            </a:endParaRPr>
          </a:p>
          <a:p>
            <a:pPr indent="-229235" lvl="0" marL="253365" marR="0" rtl="0" algn="l">
              <a:lnSpc>
                <a:spcPct val="100000"/>
              </a:lnSpc>
              <a:spcBef>
                <a:spcPts val="70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X has best pricing ($62 million vs. $165 million USD)</a:t>
            </a:r>
            <a:endParaRPr sz="2200">
              <a:solidFill>
                <a:schemeClr val="dk1"/>
              </a:solidFill>
              <a:latin typeface="Carlito"/>
              <a:ea typeface="Carlito"/>
              <a:cs typeface="Carlito"/>
              <a:sym typeface="Carlito"/>
            </a:endParaRPr>
          </a:p>
          <a:p>
            <a:pPr indent="-229235" lvl="0" marL="253365" marR="0" rtl="0" algn="l">
              <a:lnSpc>
                <a:spcPct val="100000"/>
              </a:lnSpc>
              <a:spcBef>
                <a:spcPts val="69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Largely due to ability to recover part of rocket (Stage 1)</a:t>
            </a:r>
            <a:endParaRPr sz="2200">
              <a:solidFill>
                <a:schemeClr val="dk1"/>
              </a:solidFill>
              <a:latin typeface="Carlito"/>
              <a:ea typeface="Carlito"/>
              <a:cs typeface="Carlito"/>
              <a:sym typeface="Carlito"/>
            </a:endParaRPr>
          </a:p>
          <a:p>
            <a:pPr indent="-229235" lvl="0" marL="253365" marR="0" rtl="0" algn="l">
              <a:lnSpc>
                <a:spcPct val="100000"/>
              </a:lnSpc>
              <a:spcBef>
                <a:spcPts val="7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Y wants to compete with Space X</a:t>
            </a:r>
            <a:endParaRPr sz="2200">
              <a:solidFill>
                <a:schemeClr val="dk1"/>
              </a:solidFill>
              <a:latin typeface="Carlito"/>
              <a:ea typeface="Carlito"/>
              <a:cs typeface="Carlito"/>
              <a:sym typeface="Carlito"/>
            </a:endParaRPr>
          </a:p>
          <a:p>
            <a:pPr indent="0" lvl="0" marL="0" marR="0" rtl="0" algn="l">
              <a:lnSpc>
                <a:spcPct val="100000"/>
              </a:lnSpc>
              <a:spcBef>
                <a:spcPts val="0"/>
              </a:spcBef>
              <a:spcAft>
                <a:spcPts val="0"/>
              </a:spcAft>
              <a:buClr>
                <a:srgbClr val="BB562C"/>
              </a:buClr>
              <a:buSzPts val="2500"/>
              <a:buFont typeface="Arial"/>
              <a:buNone/>
            </a:pPr>
            <a:r>
              <a:t/>
            </a:r>
            <a:endParaRPr sz="2500">
              <a:solidFill>
                <a:schemeClr val="dk1"/>
              </a:solidFill>
              <a:latin typeface="Carlito"/>
              <a:ea typeface="Carlito"/>
              <a:cs typeface="Carlito"/>
              <a:sym typeface="Carlito"/>
            </a:endParaRPr>
          </a:p>
          <a:p>
            <a:pPr indent="0" lvl="0" marL="0" marR="0" rtl="0" algn="l">
              <a:lnSpc>
                <a:spcPct val="100000"/>
              </a:lnSpc>
              <a:spcBef>
                <a:spcPts val="15"/>
              </a:spcBef>
              <a:spcAft>
                <a:spcPts val="0"/>
              </a:spcAft>
              <a:buClr>
                <a:srgbClr val="BB562C"/>
              </a:buClr>
              <a:buSzPts val="3350"/>
              <a:buFont typeface="Arial"/>
              <a:buNone/>
            </a:pPr>
            <a:r>
              <a:t/>
            </a:r>
            <a:endParaRPr sz="3350">
              <a:solidFill>
                <a:schemeClr val="dk1"/>
              </a:solidFill>
              <a:latin typeface="Carlito"/>
              <a:ea typeface="Carlito"/>
              <a:cs typeface="Carlito"/>
              <a:sym typeface="Carlito"/>
            </a:endParaRPr>
          </a:p>
          <a:p>
            <a:pPr indent="0" lvl="0" marL="144780" marR="0" rtl="0" algn="ctr">
              <a:lnSpc>
                <a:spcPct val="100000"/>
              </a:lnSpc>
              <a:spcBef>
                <a:spcPts val="0"/>
              </a:spcBef>
              <a:spcAft>
                <a:spcPts val="0"/>
              </a:spcAft>
              <a:buNone/>
            </a:pPr>
            <a:r>
              <a:rPr lang="en-IN" sz="3000" u="sng">
                <a:solidFill>
                  <a:srgbClr val="BB562C"/>
                </a:solidFill>
                <a:latin typeface="Carlito"/>
                <a:ea typeface="Carlito"/>
                <a:cs typeface="Carlito"/>
                <a:sym typeface="Carlito"/>
              </a:rPr>
              <a:t>Problem:</a:t>
            </a:r>
            <a:endParaRPr sz="3000">
              <a:solidFill>
                <a:schemeClr val="dk1"/>
              </a:solidFill>
              <a:latin typeface="Carlito"/>
              <a:ea typeface="Carlito"/>
              <a:cs typeface="Carlito"/>
              <a:sym typeface="Carlito"/>
            </a:endParaRPr>
          </a:p>
          <a:p>
            <a:pPr indent="-240665" lvl="0" marL="240665" marR="591185" rtl="0" algn="l">
              <a:lnSpc>
                <a:spcPct val="114090"/>
              </a:lnSpc>
              <a:spcBef>
                <a:spcPts val="90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Space Y tasks us to train a machine learning model to  predict successful Stage 1 recovery</a:t>
            </a:r>
            <a:endParaRPr sz="2200">
              <a:solidFill>
                <a:schemeClr val="dk1"/>
              </a:solidFill>
              <a:latin typeface="Carlito"/>
              <a:ea typeface="Carlito"/>
              <a:cs typeface="Carlito"/>
              <a:sym typeface="Carlito"/>
            </a:endParaRPr>
          </a:p>
        </p:txBody>
      </p:sp>
      <p:sp>
        <p:nvSpPr>
          <p:cNvPr id="113" name="Google Shape;113;p4"/>
          <p:cNvSpPr/>
          <p:nvPr/>
        </p:nvSpPr>
        <p:spPr>
          <a:xfrm>
            <a:off x="210311" y="1178052"/>
            <a:ext cx="4043171" cy="40446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4"/>
          <p:cNvSpPr txBox="1"/>
          <p:nvPr/>
        </p:nvSpPr>
        <p:spPr>
          <a:xfrm>
            <a:off x="1636267" y="5198109"/>
            <a:ext cx="254254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400">
                <a:solidFill>
                  <a:schemeClr val="dk1"/>
                </a:solidFill>
                <a:latin typeface="Carlito"/>
                <a:ea typeface="Carlito"/>
                <a:cs typeface="Carlito"/>
                <a:sym typeface="Carlito"/>
              </a:rPr>
              <a:t>SpaceX Falcon 9 Rocket – The Verge</a:t>
            </a:r>
            <a:endParaRPr sz="1400">
              <a:solidFill>
                <a:schemeClr val="dk1"/>
              </a:solidFill>
              <a:latin typeface="Carlito"/>
              <a:ea typeface="Carlito"/>
              <a:cs typeface="Carlito"/>
              <a:sym typeface="Carlito"/>
            </a:endParaRPr>
          </a:p>
        </p:txBody>
      </p:sp>
      <p:sp>
        <p:nvSpPr>
          <p:cNvPr id="115" name="Google Shape;115;p4"/>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0"/>
          <p:cNvSpPr txBox="1"/>
          <p:nvPr>
            <p:ph type="title"/>
          </p:nvPr>
        </p:nvSpPr>
        <p:spPr>
          <a:xfrm>
            <a:off x="1019149" y="260984"/>
            <a:ext cx="10153800" cy="21105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Successful Launches Across Launch Sites	</a:t>
            </a:r>
            <a:endParaRPr/>
          </a:p>
        </p:txBody>
      </p:sp>
      <p:sp>
        <p:nvSpPr>
          <p:cNvPr id="570" name="Google Shape;570;p40"/>
          <p:cNvSpPr txBox="1"/>
          <p:nvPr/>
        </p:nvSpPr>
        <p:spPr>
          <a:xfrm>
            <a:off x="848055" y="4796409"/>
            <a:ext cx="10751820" cy="1154430"/>
          </a:xfrm>
          <a:prstGeom prst="rect">
            <a:avLst/>
          </a:prstGeom>
          <a:noFill/>
          <a:ln>
            <a:noFill/>
          </a:ln>
        </p:spPr>
        <p:txBody>
          <a:bodyPr anchorCtr="0" anchor="t" bIns="0" lIns="0" spcFirstLastPara="1" rIns="0" wrap="square" tIns="43175">
            <a:spAutoFit/>
          </a:bodyPr>
          <a:lstStyle/>
          <a:p>
            <a:pPr indent="0" lvl="0" marL="12700" marR="5080" rtl="0" algn="l">
              <a:lnSpc>
                <a:spcPct val="90000"/>
              </a:lnSpc>
              <a:spcBef>
                <a:spcPts val="0"/>
              </a:spcBef>
              <a:spcAft>
                <a:spcPts val="0"/>
              </a:spcAft>
              <a:buNone/>
            </a:pPr>
            <a:r>
              <a:rPr lang="en-IN" sz="2000">
                <a:solidFill>
                  <a:srgbClr val="404040"/>
                </a:solidFill>
                <a:latin typeface="Carlito"/>
                <a:ea typeface="Carlito"/>
                <a:cs typeface="Carlito"/>
                <a:sym typeface="Carlito"/>
              </a:rPr>
              <a:t>This is the distribution of successful landings across all launch sites. CCAFS LC-40 is the old name of  CCAFS SLC-40 so CCAFS and KSC have the same amount of successful landings, but a majority of the  successful landings where performed before the name change. VAFB has the smallest share of successful  landings. This may be due to smaller sample and increase in difficulty of launching in the west coast.</a:t>
            </a:r>
            <a:endParaRPr sz="2000">
              <a:solidFill>
                <a:schemeClr val="dk1"/>
              </a:solidFill>
              <a:latin typeface="Carlito"/>
              <a:ea typeface="Carlito"/>
              <a:cs typeface="Carlito"/>
              <a:sym typeface="Carlito"/>
            </a:endParaRPr>
          </a:p>
        </p:txBody>
      </p:sp>
      <p:sp>
        <p:nvSpPr>
          <p:cNvPr id="571" name="Google Shape;571;p40"/>
          <p:cNvSpPr/>
          <p:nvPr/>
        </p:nvSpPr>
        <p:spPr>
          <a:xfrm>
            <a:off x="4355591" y="1923288"/>
            <a:ext cx="2570988" cy="25816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40"/>
          <p:cNvSpPr/>
          <p:nvPr/>
        </p:nvSpPr>
        <p:spPr>
          <a:xfrm>
            <a:off x="7970519" y="2189988"/>
            <a:ext cx="1085087" cy="66598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40"/>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1"/>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Highest Success Rate Launch Site	</a:t>
            </a:r>
            <a:endParaRPr/>
          </a:p>
        </p:txBody>
      </p:sp>
      <p:sp>
        <p:nvSpPr>
          <p:cNvPr id="579" name="Google Shape;579;p41"/>
          <p:cNvSpPr txBox="1"/>
          <p:nvPr/>
        </p:nvSpPr>
        <p:spPr>
          <a:xfrm>
            <a:off x="1176019" y="5068061"/>
            <a:ext cx="916749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2000">
                <a:solidFill>
                  <a:srgbClr val="404040"/>
                </a:solidFill>
                <a:latin typeface="Carlito"/>
                <a:ea typeface="Carlito"/>
                <a:cs typeface="Carlito"/>
                <a:sym typeface="Carlito"/>
              </a:rPr>
              <a:t>KSC LC-39A has the highest success rate with 10 successful landings and 3 failed landings.</a:t>
            </a:r>
            <a:endParaRPr sz="2000">
              <a:solidFill>
                <a:schemeClr val="dk1"/>
              </a:solidFill>
              <a:latin typeface="Carlito"/>
              <a:ea typeface="Carlito"/>
              <a:cs typeface="Carlito"/>
              <a:sym typeface="Carlito"/>
            </a:endParaRPr>
          </a:p>
        </p:txBody>
      </p:sp>
      <p:sp>
        <p:nvSpPr>
          <p:cNvPr id="580" name="Google Shape;580;p41"/>
          <p:cNvSpPr/>
          <p:nvPr/>
        </p:nvSpPr>
        <p:spPr>
          <a:xfrm>
            <a:off x="4811267" y="2243327"/>
            <a:ext cx="2570988" cy="25709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41"/>
          <p:cNvSpPr/>
          <p:nvPr/>
        </p:nvSpPr>
        <p:spPr>
          <a:xfrm>
            <a:off x="1248155" y="2308860"/>
            <a:ext cx="3401568" cy="152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41"/>
          <p:cNvSpPr/>
          <p:nvPr/>
        </p:nvSpPr>
        <p:spPr>
          <a:xfrm>
            <a:off x="8031480" y="2429255"/>
            <a:ext cx="324611" cy="304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41"/>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2"/>
          <p:cNvSpPr txBox="1"/>
          <p:nvPr>
            <p:ph type="title"/>
          </p:nvPr>
        </p:nvSpPr>
        <p:spPr>
          <a:xfrm>
            <a:off x="1019149" y="260984"/>
            <a:ext cx="10153800" cy="1619100"/>
          </a:xfrm>
          <a:prstGeom prst="rect">
            <a:avLst/>
          </a:prstGeom>
          <a:noFill/>
          <a:ln>
            <a:noFill/>
          </a:ln>
        </p:spPr>
        <p:txBody>
          <a:bodyPr anchorCtr="0" anchor="t" bIns="0" lIns="0" spcFirstLastPara="1" rIns="0" wrap="square" tIns="123175">
            <a:spAutoFit/>
          </a:bodyPr>
          <a:lstStyle/>
          <a:p>
            <a:pPr indent="0" lvl="0" marL="168910" marR="5080" rtl="0" algn="l">
              <a:lnSpc>
                <a:spcPct val="102291"/>
              </a:lnSpc>
              <a:spcBef>
                <a:spcPts val="0"/>
              </a:spcBef>
              <a:spcAft>
                <a:spcPts val="0"/>
              </a:spcAft>
              <a:buNone/>
            </a:pPr>
            <a:r>
              <a:rPr lang="en-IN"/>
              <a:t>Payload Mass vs. Success vs. Booster  </a:t>
            </a:r>
            <a:r>
              <a:rPr lang="en-IN" u="sng"/>
              <a:t>Version Category	</a:t>
            </a:r>
            <a:endParaRPr/>
          </a:p>
        </p:txBody>
      </p:sp>
      <p:sp>
        <p:nvSpPr>
          <p:cNvPr id="589" name="Google Shape;589;p42"/>
          <p:cNvSpPr txBox="1"/>
          <p:nvPr/>
        </p:nvSpPr>
        <p:spPr>
          <a:xfrm>
            <a:off x="1084275" y="4868926"/>
            <a:ext cx="9767570" cy="1169670"/>
          </a:xfrm>
          <a:prstGeom prst="rect">
            <a:avLst/>
          </a:prstGeom>
          <a:noFill/>
          <a:ln>
            <a:noFill/>
          </a:ln>
        </p:spPr>
        <p:txBody>
          <a:bodyPr anchorCtr="0" anchor="t" bIns="0" lIns="0" spcFirstLastPara="1" rIns="0" wrap="square" tIns="38100">
            <a:spAutoFit/>
          </a:bodyPr>
          <a:lstStyle/>
          <a:p>
            <a:pPr indent="0" lvl="0" marL="12700" marR="5080" rtl="0" algn="l">
              <a:lnSpc>
                <a:spcPct val="91700"/>
              </a:lnSpc>
              <a:spcBef>
                <a:spcPts val="0"/>
              </a:spcBef>
              <a:spcAft>
                <a:spcPts val="0"/>
              </a:spcAft>
              <a:buNone/>
            </a:pPr>
            <a:r>
              <a:rPr lang="en-IN" sz="2000">
                <a:solidFill>
                  <a:srgbClr val="404040"/>
                </a:solidFill>
                <a:latin typeface="Carlito"/>
                <a:ea typeface="Carlito"/>
                <a:cs typeface="Carlito"/>
                <a:sym typeface="Carlito"/>
              </a:rPr>
              <a:t>Plotly dashboard has a Payload range selector. However, this is set from 0-10000 instead of the  max Payload of 15600. Class indicates 1 for successful landing and 0 for failure. Scatter plot also  accounts for booster version category in color and number of launches in point size. In this  particular range of 0-6000, interestingly there are two failed landings with payloads of zero kg.</a:t>
            </a:r>
            <a:endParaRPr sz="2000">
              <a:solidFill>
                <a:schemeClr val="dk1"/>
              </a:solidFill>
              <a:latin typeface="Carlito"/>
              <a:ea typeface="Carlito"/>
              <a:cs typeface="Carlito"/>
              <a:sym typeface="Carlito"/>
            </a:endParaRPr>
          </a:p>
        </p:txBody>
      </p:sp>
      <p:sp>
        <p:nvSpPr>
          <p:cNvPr id="590" name="Google Shape;590;p42"/>
          <p:cNvSpPr/>
          <p:nvPr/>
        </p:nvSpPr>
        <p:spPr>
          <a:xfrm>
            <a:off x="417958" y="1774321"/>
            <a:ext cx="11568046" cy="29815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p42"/>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5" name="Shape 595"/>
        <p:cNvGrpSpPr/>
        <p:nvPr/>
      </p:nvGrpSpPr>
      <p:grpSpPr>
        <a:xfrm>
          <a:off x="0" y="0"/>
          <a:ext cx="0" cy="0"/>
          <a:chOff x="0" y="0"/>
          <a:chExt cx="0" cy="0"/>
        </a:xfrm>
      </p:grpSpPr>
      <p:grpSp>
        <p:nvGrpSpPr>
          <p:cNvPr id="596" name="Google Shape;596;p43"/>
          <p:cNvGrpSpPr/>
          <p:nvPr/>
        </p:nvGrpSpPr>
        <p:grpSpPr>
          <a:xfrm>
            <a:off x="0" y="6333745"/>
            <a:ext cx="12191872" cy="524253"/>
            <a:chOff x="0" y="6333745"/>
            <a:chExt cx="12191872" cy="524253"/>
          </a:xfrm>
        </p:grpSpPr>
        <p:sp>
          <p:nvSpPr>
            <p:cNvPr id="597" name="Google Shape;597;p43"/>
            <p:cNvSpPr/>
            <p:nvPr/>
          </p:nvSpPr>
          <p:spPr>
            <a:xfrm>
              <a:off x="3047" y="6400798"/>
              <a:ext cx="12188825" cy="457200"/>
            </a:xfrm>
            <a:custGeom>
              <a:rect b="b" l="l" r="r" t="t"/>
              <a:pathLst>
                <a:path extrusionOk="0" h="457200" w="12188825">
                  <a:moveTo>
                    <a:pt x="12188444" y="0"/>
                  </a:moveTo>
                  <a:lnTo>
                    <a:pt x="0" y="0"/>
                  </a:lnTo>
                  <a:lnTo>
                    <a:pt x="0" y="457199"/>
                  </a:lnTo>
                  <a:lnTo>
                    <a:pt x="12188444" y="457199"/>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43"/>
            <p:cNvSpPr/>
            <p:nvPr/>
          </p:nvSpPr>
          <p:spPr>
            <a:xfrm>
              <a:off x="0" y="6333745"/>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99" name="Google Shape;599;p43"/>
          <p:cNvSpPr/>
          <p:nvPr/>
        </p:nvSpPr>
        <p:spPr>
          <a:xfrm>
            <a:off x="1207008" y="4343400"/>
            <a:ext cx="9875520" cy="0"/>
          </a:xfrm>
          <a:custGeom>
            <a:rect b="b" l="l" r="r" t="t"/>
            <a:pathLst>
              <a:path extrusionOk="0" h="120000" w="9875520">
                <a:moveTo>
                  <a:pt x="0" y="0"/>
                </a:moveTo>
                <a:lnTo>
                  <a:pt x="987552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0" name="Google Shape;600;p43"/>
          <p:cNvSpPr txBox="1"/>
          <p:nvPr>
            <p:ph idx="1" type="body"/>
          </p:nvPr>
        </p:nvSpPr>
        <p:spPr>
          <a:xfrm>
            <a:off x="1171575" y="1622485"/>
            <a:ext cx="9848700" cy="2979900"/>
          </a:xfrm>
          <a:prstGeom prst="rect">
            <a:avLst/>
          </a:prstGeom>
          <a:noFill/>
          <a:ln>
            <a:noFill/>
          </a:ln>
        </p:spPr>
        <p:txBody>
          <a:bodyPr anchorCtr="0" anchor="t" bIns="0" lIns="0" spcFirstLastPara="1" rIns="0" wrap="square" tIns="481500">
            <a:spAutoFit/>
          </a:bodyPr>
          <a:lstStyle/>
          <a:p>
            <a:pPr indent="0" lvl="0" marL="16510" marR="5080" rtl="0" algn="l">
              <a:lnSpc>
                <a:spcPct val="102500"/>
              </a:lnSpc>
              <a:spcBef>
                <a:spcPts val="0"/>
              </a:spcBef>
              <a:spcAft>
                <a:spcPts val="1600"/>
              </a:spcAft>
              <a:buNone/>
            </a:pPr>
            <a:r>
              <a:rPr lang="en-IN"/>
              <a:t>Predictive Analysis  (Classification)</a:t>
            </a:r>
            <a:endParaRPr/>
          </a:p>
        </p:txBody>
      </p:sp>
      <p:sp>
        <p:nvSpPr>
          <p:cNvPr id="601" name="Google Shape;601;p43"/>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602" name="Google Shape;602;p43"/>
          <p:cNvSpPr txBox="1"/>
          <p:nvPr/>
        </p:nvSpPr>
        <p:spPr>
          <a:xfrm>
            <a:off x="1176019" y="4417517"/>
            <a:ext cx="9558020" cy="722630"/>
          </a:xfrm>
          <a:prstGeom prst="rect">
            <a:avLst/>
          </a:prstGeom>
          <a:noFill/>
          <a:ln>
            <a:noFill/>
          </a:ln>
        </p:spPr>
        <p:txBody>
          <a:bodyPr anchorCtr="0" anchor="t" bIns="0" lIns="0" spcFirstLastPara="1" rIns="0" wrap="square" tIns="12700">
            <a:spAutoFit/>
          </a:bodyPr>
          <a:lstStyle/>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GRIDSEARCHCV(CV=10)	ON	LOGISTIC	REGRESSION,	SVM,	DECISION</a:t>
            </a:r>
            <a:endParaRPr sz="24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TREE,	AND	KNN</a:t>
            </a:r>
            <a:endParaRPr sz="24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6" name="Shape 606"/>
        <p:cNvGrpSpPr/>
        <p:nvPr/>
      </p:nvGrpSpPr>
      <p:grpSpPr>
        <a:xfrm>
          <a:off x="0" y="0"/>
          <a:ext cx="0" cy="0"/>
          <a:chOff x="0" y="0"/>
          <a:chExt cx="0" cy="0"/>
        </a:xfrm>
      </p:grpSpPr>
      <p:grpSp>
        <p:nvGrpSpPr>
          <p:cNvPr id="607" name="Google Shape;607;p44"/>
          <p:cNvGrpSpPr/>
          <p:nvPr/>
        </p:nvGrpSpPr>
        <p:grpSpPr>
          <a:xfrm>
            <a:off x="0" y="4914901"/>
            <a:ext cx="12188825" cy="1942969"/>
            <a:chOff x="0" y="4914901"/>
            <a:chExt cx="12188825" cy="1942969"/>
          </a:xfrm>
        </p:grpSpPr>
        <p:sp>
          <p:nvSpPr>
            <p:cNvPr id="608" name="Google Shape;608;p44"/>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44"/>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0" name="Google Shape;610;p44"/>
          <p:cNvSpPr txBox="1"/>
          <p:nvPr>
            <p:ph type="title"/>
          </p:nvPr>
        </p:nvSpPr>
        <p:spPr>
          <a:xfrm>
            <a:off x="1176019" y="321386"/>
            <a:ext cx="40089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Classification Accuracy</a:t>
            </a:r>
            <a:endParaRPr sz="3600"/>
          </a:p>
        </p:txBody>
      </p:sp>
      <p:sp>
        <p:nvSpPr>
          <p:cNvPr id="611" name="Google Shape;611;p44"/>
          <p:cNvSpPr txBox="1"/>
          <p:nvPr/>
        </p:nvSpPr>
        <p:spPr>
          <a:xfrm>
            <a:off x="1176019" y="5000396"/>
            <a:ext cx="9213215" cy="1184275"/>
          </a:xfrm>
          <a:prstGeom prst="rect">
            <a:avLst/>
          </a:prstGeom>
          <a:noFill/>
          <a:ln>
            <a:noFill/>
          </a:ln>
        </p:spPr>
        <p:txBody>
          <a:bodyPr anchorCtr="0" anchor="t" bIns="0" lIns="0" spcFirstLastPara="1" rIns="0" wrap="square" tIns="12700">
            <a:spAutoFit/>
          </a:bodyPr>
          <a:lstStyle/>
          <a:p>
            <a:pPr indent="0" lvl="0" marL="12700" marR="2860040" rtl="0" algn="l">
              <a:lnSpc>
                <a:spcPct val="120700"/>
              </a:lnSpc>
              <a:spcBef>
                <a:spcPts val="0"/>
              </a:spcBef>
              <a:spcAft>
                <a:spcPts val="0"/>
              </a:spcAft>
              <a:buNone/>
            </a:pPr>
            <a:r>
              <a:rPr lang="en-IN" sz="1600">
                <a:solidFill>
                  <a:srgbClr val="FFFFFF"/>
                </a:solidFill>
                <a:latin typeface="Carlito"/>
                <a:ea typeface="Carlito"/>
                <a:cs typeface="Carlito"/>
                <a:sym typeface="Carlito"/>
              </a:rPr>
              <a:t>All models had virtually the same accuracy on the test set at 83.33% accuracy.  It should be noted that test size is small at only sample size of 18.</a:t>
            </a:r>
            <a:endParaRPr sz="1600">
              <a:solidFill>
                <a:schemeClr val="dk1"/>
              </a:solidFill>
              <a:latin typeface="Carlito"/>
              <a:ea typeface="Carlito"/>
              <a:cs typeface="Carlito"/>
              <a:sym typeface="Carlito"/>
            </a:endParaRPr>
          </a:p>
          <a:p>
            <a:pPr indent="0" lvl="0" marL="12700" marR="0" rtl="0" algn="l">
              <a:lnSpc>
                <a:spcPct val="100000"/>
              </a:lnSpc>
              <a:spcBef>
                <a:spcPts val="250"/>
              </a:spcBef>
              <a:spcAft>
                <a:spcPts val="0"/>
              </a:spcAft>
              <a:buNone/>
            </a:pPr>
            <a:r>
              <a:rPr lang="en-IN" sz="1600">
                <a:solidFill>
                  <a:srgbClr val="FFFFFF"/>
                </a:solidFill>
                <a:latin typeface="Carlito"/>
                <a:ea typeface="Carlito"/>
                <a:cs typeface="Carlito"/>
                <a:sym typeface="Carlito"/>
              </a:rPr>
              <a:t>This can cause large variance in accuracy results, such as those in Decision Tree Classifier model in repeated runs.</a:t>
            </a:r>
            <a:endParaRPr sz="1600">
              <a:solidFill>
                <a:schemeClr val="dk1"/>
              </a:solidFill>
              <a:latin typeface="Carlito"/>
              <a:ea typeface="Carlito"/>
              <a:cs typeface="Carlito"/>
              <a:sym typeface="Carlito"/>
            </a:endParaRPr>
          </a:p>
          <a:p>
            <a:pPr indent="0" lvl="0" marL="12700" marR="0" rtl="0" algn="l">
              <a:lnSpc>
                <a:spcPct val="100000"/>
              </a:lnSpc>
              <a:spcBef>
                <a:spcPts val="400"/>
              </a:spcBef>
              <a:spcAft>
                <a:spcPts val="0"/>
              </a:spcAft>
              <a:buNone/>
            </a:pPr>
            <a:r>
              <a:rPr lang="en-IN" sz="1600">
                <a:solidFill>
                  <a:srgbClr val="FFFFFF"/>
                </a:solidFill>
                <a:latin typeface="Carlito"/>
                <a:ea typeface="Carlito"/>
                <a:cs typeface="Carlito"/>
                <a:sym typeface="Carlito"/>
              </a:rPr>
              <a:t>We likely need more data to determine the best model.</a:t>
            </a:r>
            <a:endParaRPr sz="1600">
              <a:solidFill>
                <a:schemeClr val="dk1"/>
              </a:solidFill>
              <a:latin typeface="Carlito"/>
              <a:ea typeface="Carlito"/>
              <a:cs typeface="Carlito"/>
              <a:sym typeface="Carlito"/>
            </a:endParaRPr>
          </a:p>
        </p:txBody>
      </p:sp>
      <p:sp>
        <p:nvSpPr>
          <p:cNvPr id="612" name="Google Shape;612;p44"/>
          <p:cNvSpPr/>
          <p:nvPr/>
        </p:nvSpPr>
        <p:spPr>
          <a:xfrm>
            <a:off x="3086100" y="1207008"/>
            <a:ext cx="5076444" cy="33375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44"/>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7" name="Shape 617"/>
        <p:cNvGrpSpPr/>
        <p:nvPr/>
      </p:nvGrpSpPr>
      <p:grpSpPr>
        <a:xfrm>
          <a:off x="0" y="0"/>
          <a:ext cx="0" cy="0"/>
          <a:chOff x="0" y="0"/>
          <a:chExt cx="0" cy="0"/>
        </a:xfrm>
      </p:grpSpPr>
      <p:grpSp>
        <p:nvGrpSpPr>
          <p:cNvPr id="618" name="Google Shape;618;p45"/>
          <p:cNvGrpSpPr/>
          <p:nvPr/>
        </p:nvGrpSpPr>
        <p:grpSpPr>
          <a:xfrm>
            <a:off x="0" y="4914901"/>
            <a:ext cx="12188825" cy="1942969"/>
            <a:chOff x="0" y="4914901"/>
            <a:chExt cx="12188825" cy="1942969"/>
          </a:xfrm>
        </p:grpSpPr>
        <p:sp>
          <p:nvSpPr>
            <p:cNvPr id="619" name="Google Shape;619;p45"/>
            <p:cNvSpPr/>
            <p:nvPr/>
          </p:nvSpPr>
          <p:spPr>
            <a:xfrm>
              <a:off x="0" y="4978906"/>
              <a:ext cx="12188825" cy="1878964"/>
            </a:xfrm>
            <a:custGeom>
              <a:rect b="b" l="l" r="r" t="t"/>
              <a:pathLst>
                <a:path extrusionOk="0" h="1878965" w="12188825">
                  <a:moveTo>
                    <a:pt x="12188444" y="0"/>
                  </a:moveTo>
                  <a:lnTo>
                    <a:pt x="0" y="0"/>
                  </a:lnTo>
                  <a:lnTo>
                    <a:pt x="0" y="1878584"/>
                  </a:lnTo>
                  <a:lnTo>
                    <a:pt x="12188444" y="1878584"/>
                  </a:lnTo>
                  <a:lnTo>
                    <a:pt x="1218844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45"/>
            <p:cNvSpPr/>
            <p:nvPr/>
          </p:nvSpPr>
          <p:spPr>
            <a:xfrm>
              <a:off x="0" y="4914901"/>
              <a:ext cx="12188825" cy="64135"/>
            </a:xfrm>
            <a:custGeom>
              <a:rect b="b" l="l" r="r" t="t"/>
              <a:pathLst>
                <a:path extrusionOk="0" h="64135" w="12188825">
                  <a:moveTo>
                    <a:pt x="12188444" y="0"/>
                  </a:moveTo>
                  <a:lnTo>
                    <a:pt x="0" y="0"/>
                  </a:lnTo>
                  <a:lnTo>
                    <a:pt x="0" y="63879"/>
                  </a:lnTo>
                  <a:lnTo>
                    <a:pt x="12188444" y="63879"/>
                  </a:lnTo>
                  <a:lnTo>
                    <a:pt x="12188444"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21" name="Google Shape;621;p45"/>
          <p:cNvSpPr txBox="1"/>
          <p:nvPr>
            <p:ph type="title"/>
          </p:nvPr>
        </p:nvSpPr>
        <p:spPr>
          <a:xfrm>
            <a:off x="1176019" y="415493"/>
            <a:ext cx="30735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sz="3600">
                <a:solidFill>
                  <a:srgbClr val="BB562C"/>
                </a:solidFill>
              </a:rPr>
              <a:t>Confusion Matrix</a:t>
            </a:r>
            <a:endParaRPr sz="3600"/>
          </a:p>
        </p:txBody>
      </p:sp>
      <p:sp>
        <p:nvSpPr>
          <p:cNvPr id="622" name="Google Shape;622;p45"/>
          <p:cNvSpPr txBox="1"/>
          <p:nvPr/>
        </p:nvSpPr>
        <p:spPr>
          <a:xfrm>
            <a:off x="1049223" y="5054879"/>
            <a:ext cx="8708390" cy="1459865"/>
          </a:xfrm>
          <a:prstGeom prst="rect">
            <a:avLst/>
          </a:prstGeom>
          <a:noFill/>
          <a:ln>
            <a:noFill/>
          </a:ln>
        </p:spPr>
        <p:txBody>
          <a:bodyPr anchorCtr="0" anchor="t" bIns="0" lIns="0" spcFirstLastPara="1" rIns="0" wrap="square" tIns="12700">
            <a:spAutoFit/>
          </a:bodyPr>
          <a:lstStyle/>
          <a:p>
            <a:pPr indent="0" lvl="0" marL="12700" marR="158750" rtl="0" algn="l">
              <a:lnSpc>
                <a:spcPct val="112500"/>
              </a:lnSpc>
              <a:spcBef>
                <a:spcPts val="0"/>
              </a:spcBef>
              <a:spcAft>
                <a:spcPts val="0"/>
              </a:spcAft>
              <a:buNone/>
            </a:pPr>
            <a:r>
              <a:rPr lang="en-IN" sz="1600">
                <a:solidFill>
                  <a:srgbClr val="FFFFFF"/>
                </a:solidFill>
                <a:latin typeface="Carlito"/>
                <a:ea typeface="Carlito"/>
                <a:cs typeface="Carlito"/>
                <a:sym typeface="Carlito"/>
              </a:rPr>
              <a:t>Since all models performed the same for the test set, the confusion matrix is the same across all models.  The models predicted 12 successful landings when the true label was successful landing.</a:t>
            </a:r>
            <a:endParaRPr sz="1600">
              <a:solidFill>
                <a:schemeClr val="dk1"/>
              </a:solidFill>
              <a:latin typeface="Carlito"/>
              <a:ea typeface="Carlito"/>
              <a:cs typeface="Carlito"/>
              <a:sym typeface="Carlito"/>
            </a:endParaRPr>
          </a:p>
          <a:p>
            <a:pPr indent="0" lvl="0" marL="12700" marR="0" rtl="0" algn="l">
              <a:lnSpc>
                <a:spcPct val="100000"/>
              </a:lnSpc>
              <a:spcBef>
                <a:spcPts val="405"/>
              </a:spcBef>
              <a:spcAft>
                <a:spcPts val="0"/>
              </a:spcAft>
              <a:buNone/>
            </a:pPr>
            <a:r>
              <a:rPr lang="en-IN" sz="1600">
                <a:solidFill>
                  <a:srgbClr val="FFFFFF"/>
                </a:solidFill>
                <a:latin typeface="Carlito"/>
                <a:ea typeface="Carlito"/>
                <a:cs typeface="Carlito"/>
                <a:sym typeface="Carlito"/>
              </a:rPr>
              <a:t>The models predicted 3 unsuccessful landings when the true label was unsuccessful landing.</a:t>
            </a:r>
            <a:endParaRPr sz="1600">
              <a:solidFill>
                <a:schemeClr val="dk1"/>
              </a:solidFill>
              <a:latin typeface="Carlito"/>
              <a:ea typeface="Carlito"/>
              <a:cs typeface="Carlito"/>
              <a:sym typeface="Carlito"/>
            </a:endParaRPr>
          </a:p>
          <a:p>
            <a:pPr indent="0" lvl="0" marL="12700" marR="5080" rtl="0" algn="l">
              <a:lnSpc>
                <a:spcPct val="145625"/>
              </a:lnSpc>
              <a:spcBef>
                <a:spcPts val="135"/>
              </a:spcBef>
              <a:spcAft>
                <a:spcPts val="0"/>
              </a:spcAft>
              <a:buNone/>
            </a:pPr>
            <a:r>
              <a:rPr lang="en-IN" sz="1600">
                <a:solidFill>
                  <a:srgbClr val="FFFFFF"/>
                </a:solidFill>
                <a:latin typeface="Carlito"/>
                <a:ea typeface="Carlito"/>
                <a:cs typeface="Carlito"/>
                <a:sym typeface="Carlito"/>
              </a:rPr>
              <a:t>The models predicted 3 successful landings when the true label was unsuccessful landings (false positives).  Our models over predict successful landings.</a:t>
            </a:r>
            <a:endParaRPr sz="1600">
              <a:solidFill>
                <a:schemeClr val="dk1"/>
              </a:solidFill>
              <a:latin typeface="Carlito"/>
              <a:ea typeface="Carlito"/>
              <a:cs typeface="Carlito"/>
              <a:sym typeface="Carlito"/>
            </a:endParaRPr>
          </a:p>
        </p:txBody>
      </p:sp>
      <p:sp>
        <p:nvSpPr>
          <p:cNvPr id="623" name="Google Shape;623;p45"/>
          <p:cNvSpPr/>
          <p:nvPr/>
        </p:nvSpPr>
        <p:spPr>
          <a:xfrm>
            <a:off x="3075432" y="1219200"/>
            <a:ext cx="4541520" cy="34533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45"/>
          <p:cNvSpPr txBox="1"/>
          <p:nvPr/>
        </p:nvSpPr>
        <p:spPr>
          <a:xfrm>
            <a:off x="8382381" y="2363851"/>
            <a:ext cx="2162175" cy="84836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IN" sz="1800">
                <a:solidFill>
                  <a:schemeClr val="dk1"/>
                </a:solidFill>
                <a:latin typeface="Carlito"/>
                <a:ea typeface="Carlito"/>
                <a:cs typeface="Carlito"/>
                <a:sym typeface="Carlito"/>
              </a:rPr>
              <a:t>Correct predictions are  on a diagonal from top  left to bottom right.</a:t>
            </a:r>
            <a:endParaRPr sz="1800">
              <a:solidFill>
                <a:schemeClr val="dk1"/>
              </a:solidFill>
              <a:latin typeface="Carlito"/>
              <a:ea typeface="Carlito"/>
              <a:cs typeface="Carlito"/>
              <a:sym typeface="Carlito"/>
            </a:endParaRPr>
          </a:p>
        </p:txBody>
      </p:sp>
      <p:sp>
        <p:nvSpPr>
          <p:cNvPr id="625" name="Google Shape;625;p45"/>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6"/>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46"/>
          <p:cNvSpPr txBox="1"/>
          <p:nvPr>
            <p:ph type="title"/>
          </p:nvPr>
        </p:nvSpPr>
        <p:spPr>
          <a:xfrm>
            <a:off x="1176019" y="506095"/>
            <a:ext cx="32448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CONCLUSION</a:t>
            </a:r>
            <a:endParaRPr/>
          </a:p>
        </p:txBody>
      </p:sp>
      <p:sp>
        <p:nvSpPr>
          <p:cNvPr id="632" name="Google Shape;632;p46"/>
          <p:cNvSpPr txBox="1"/>
          <p:nvPr>
            <p:ph idx="12" type="sldNum"/>
          </p:nvPr>
        </p:nvSpPr>
        <p:spPr>
          <a:xfrm>
            <a:off x="10948416" y="6568541"/>
            <a:ext cx="213300" cy="1617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Font typeface="Arial"/>
              <a:buNone/>
            </a:pPr>
            <a:fld id="{00000000-1234-1234-1234-123412341234}" type="slidenum">
              <a:rPr lang="en-IN"/>
              <a:t>‹#›</a:t>
            </a:fld>
            <a:endParaRPr/>
          </a:p>
        </p:txBody>
      </p:sp>
      <p:sp>
        <p:nvSpPr>
          <p:cNvPr id="633" name="Google Shape;633;p46"/>
          <p:cNvSpPr txBox="1"/>
          <p:nvPr/>
        </p:nvSpPr>
        <p:spPr>
          <a:xfrm>
            <a:off x="1184249" y="1746715"/>
            <a:ext cx="9956800" cy="3692525"/>
          </a:xfrm>
          <a:prstGeom prst="rect">
            <a:avLst/>
          </a:prstGeom>
          <a:noFill/>
          <a:ln>
            <a:noFill/>
          </a:ln>
        </p:spPr>
        <p:txBody>
          <a:bodyPr anchorCtr="0" anchor="t" bIns="0" lIns="0" spcFirstLastPara="1" rIns="0" wrap="square" tIns="62225">
            <a:spAutoFit/>
          </a:bodyPr>
          <a:lstStyle/>
          <a:p>
            <a:pPr indent="-183515" lvl="0" marL="195580" marR="0" rtl="0" algn="l">
              <a:lnSpc>
                <a:spcPct val="100000"/>
              </a:lnSpc>
              <a:spcBef>
                <a:spcPts val="0"/>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Our task: to develop a machine learning model for Space Y who wants to bid against SpaceX</a:t>
            </a:r>
            <a:endParaRPr sz="2000">
              <a:solidFill>
                <a:schemeClr val="dk1"/>
              </a:solidFill>
              <a:latin typeface="Carlito"/>
              <a:ea typeface="Carlito"/>
              <a:cs typeface="Carlito"/>
              <a:sym typeface="Carlito"/>
            </a:endParaRPr>
          </a:p>
          <a:p>
            <a:pPr indent="-183515" lvl="0" marL="195580" marR="0" rtl="0" algn="l">
              <a:lnSpc>
                <a:spcPct val="100000"/>
              </a:lnSpc>
              <a:spcBef>
                <a:spcPts val="39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The goal of model is to predict when Stage 1 will successfully land to save ~$100 million USD</a:t>
            </a:r>
            <a:endParaRPr sz="2000">
              <a:solidFill>
                <a:schemeClr val="dk1"/>
              </a:solidFill>
              <a:latin typeface="Carlito"/>
              <a:ea typeface="Carlito"/>
              <a:cs typeface="Carlito"/>
              <a:sym typeface="Carlito"/>
            </a:endParaRPr>
          </a:p>
          <a:p>
            <a:pPr indent="-183515" lvl="0" marL="195580" marR="0" rtl="0" algn="l">
              <a:lnSpc>
                <a:spcPct val="100000"/>
              </a:lnSpc>
              <a:spcBef>
                <a:spcPts val="409"/>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Used data from a public SpaceX API and web scraping SpaceX Wikipedia page</a:t>
            </a:r>
            <a:endParaRPr sz="2000">
              <a:solidFill>
                <a:schemeClr val="dk1"/>
              </a:solidFill>
              <a:latin typeface="Carlito"/>
              <a:ea typeface="Carlito"/>
              <a:cs typeface="Carlito"/>
              <a:sym typeface="Carlito"/>
            </a:endParaRPr>
          </a:p>
          <a:p>
            <a:pPr indent="-183515" lvl="0" marL="195580" marR="0" rtl="0" algn="l">
              <a:lnSpc>
                <a:spcPct val="100000"/>
              </a:lnSpc>
              <a:spcBef>
                <a:spcPts val="400"/>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Created data labels and stored data into a DB2 SQL database</a:t>
            </a:r>
            <a:endParaRPr sz="2000">
              <a:solidFill>
                <a:schemeClr val="dk1"/>
              </a:solidFill>
              <a:latin typeface="Carlito"/>
              <a:ea typeface="Carlito"/>
              <a:cs typeface="Carlito"/>
              <a:sym typeface="Carlito"/>
            </a:endParaRPr>
          </a:p>
          <a:p>
            <a:pPr indent="-183515" lvl="0" marL="195580" marR="0" rtl="0" algn="l">
              <a:lnSpc>
                <a:spcPct val="100000"/>
              </a:lnSpc>
              <a:spcBef>
                <a:spcPts val="39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Created a dashboard for visualization</a:t>
            </a:r>
            <a:endParaRPr sz="2000">
              <a:solidFill>
                <a:schemeClr val="dk1"/>
              </a:solidFill>
              <a:latin typeface="Carlito"/>
              <a:ea typeface="Carlito"/>
              <a:cs typeface="Carlito"/>
              <a:sym typeface="Carlito"/>
            </a:endParaRPr>
          </a:p>
          <a:p>
            <a:pPr indent="-183515" lvl="0" marL="195580" marR="0" rtl="0" algn="l">
              <a:lnSpc>
                <a:spcPct val="100000"/>
              </a:lnSpc>
              <a:spcBef>
                <a:spcPts val="40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We created a machine learning model with an accuracy of 83%</a:t>
            </a:r>
            <a:endParaRPr sz="2000">
              <a:solidFill>
                <a:schemeClr val="dk1"/>
              </a:solidFill>
              <a:latin typeface="Carlito"/>
              <a:ea typeface="Carlito"/>
              <a:cs typeface="Carlito"/>
              <a:sym typeface="Carlito"/>
            </a:endParaRPr>
          </a:p>
          <a:p>
            <a:pPr indent="-183515" lvl="0" marL="195580" marR="276860" rtl="0" algn="l">
              <a:lnSpc>
                <a:spcPct val="108000"/>
              </a:lnSpc>
              <a:spcBef>
                <a:spcPts val="63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Allon Mask of SpaceY can use this model to predict with relatively high accuracy whether a  launch will have a successful Stage 1 landing before launch to determine whether the launch  should be made or not</a:t>
            </a:r>
            <a:endParaRPr sz="2000">
              <a:solidFill>
                <a:schemeClr val="dk1"/>
              </a:solidFill>
              <a:latin typeface="Carlito"/>
              <a:ea typeface="Carlito"/>
              <a:cs typeface="Carlito"/>
              <a:sym typeface="Carlito"/>
            </a:endParaRPr>
          </a:p>
          <a:p>
            <a:pPr indent="-183515" lvl="0" marL="195580" marR="5080" rtl="0" algn="l">
              <a:lnSpc>
                <a:spcPct val="110000"/>
              </a:lnSpc>
              <a:spcBef>
                <a:spcPts val="605"/>
              </a:spcBef>
              <a:spcAft>
                <a:spcPts val="0"/>
              </a:spcAft>
              <a:buClr>
                <a:srgbClr val="E28312"/>
              </a:buClr>
              <a:buSzPts val="2000"/>
              <a:buFont typeface="Carlito"/>
              <a:buChar char="◦"/>
            </a:pPr>
            <a:r>
              <a:rPr lang="en-IN" sz="2000">
                <a:solidFill>
                  <a:srgbClr val="404040"/>
                </a:solidFill>
                <a:latin typeface="Carlito"/>
                <a:ea typeface="Carlito"/>
                <a:cs typeface="Carlito"/>
                <a:sym typeface="Carlito"/>
              </a:rPr>
              <a:t>If possible more data should be collected to better determine the best machine learning model  and improve accuracy</a:t>
            </a:r>
            <a:endParaRPr sz="2000">
              <a:solidFill>
                <a:schemeClr val="dk1"/>
              </a:solidFill>
              <a:latin typeface="Carlito"/>
              <a:ea typeface="Carlito"/>
              <a:cs typeface="Carlito"/>
              <a:sym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1019149" y="260984"/>
            <a:ext cx="10153800" cy="1371600"/>
          </a:xfrm>
          <a:prstGeom prst="rect">
            <a:avLst/>
          </a:prstGeom>
          <a:noFill/>
          <a:ln>
            <a:noFill/>
          </a:ln>
        </p:spPr>
        <p:txBody>
          <a:bodyPr anchorCtr="0" anchor="t" bIns="0" lIns="0" spcFirstLastPara="1" rIns="0" wrap="square" tIns="626600">
            <a:spAutoFit/>
          </a:bodyPr>
          <a:lstStyle/>
          <a:p>
            <a:pPr indent="0" lvl="0" marL="168910" rtl="0" algn="l">
              <a:lnSpc>
                <a:spcPct val="100000"/>
              </a:lnSpc>
              <a:spcBef>
                <a:spcPts val="0"/>
              </a:spcBef>
              <a:spcAft>
                <a:spcPts val="0"/>
              </a:spcAft>
              <a:buNone/>
            </a:pPr>
            <a:r>
              <a:rPr lang="en-IN" u="sng"/>
              <a:t>Methodology	</a:t>
            </a:r>
            <a:endParaRPr/>
          </a:p>
        </p:txBody>
      </p:sp>
      <p:sp>
        <p:nvSpPr>
          <p:cNvPr id="121" name="Google Shape;121;p5"/>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122" name="Google Shape;122;p5"/>
          <p:cNvSpPr txBox="1"/>
          <p:nvPr/>
        </p:nvSpPr>
        <p:spPr>
          <a:xfrm>
            <a:off x="1083665" y="1742066"/>
            <a:ext cx="7760970" cy="3154045"/>
          </a:xfrm>
          <a:prstGeom prst="rect">
            <a:avLst/>
          </a:prstGeom>
          <a:noFill/>
          <a:ln>
            <a:noFill/>
          </a:ln>
        </p:spPr>
        <p:txBody>
          <a:bodyPr anchorCtr="0" anchor="t" bIns="0" lIns="0" spcFirstLastPara="1" rIns="0" wrap="square" tIns="61575">
            <a:spAutoFit/>
          </a:bodyPr>
          <a:lstStyle/>
          <a:p>
            <a:pPr indent="-229234" lvl="0" marL="241300" marR="0" rtl="0" algn="l">
              <a:lnSpc>
                <a:spcPct val="100000"/>
              </a:lnSpc>
              <a:spcBef>
                <a:spcPts val="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Data collection methodology:</a:t>
            </a:r>
            <a:endParaRPr sz="2200">
              <a:solidFill>
                <a:schemeClr val="dk1"/>
              </a:solidFill>
              <a:latin typeface="Carlito"/>
              <a:ea typeface="Carlito"/>
              <a:cs typeface="Carlito"/>
              <a:sym typeface="Carlito"/>
            </a:endParaRPr>
          </a:p>
          <a:p>
            <a:pPr indent="-229234" lvl="1" marL="698500" marR="0" rtl="0" algn="l">
              <a:lnSpc>
                <a:spcPct val="100000"/>
              </a:lnSpc>
              <a:spcBef>
                <a:spcPts val="31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Combined data from SpaceX public API and SpaceX Wikipedia page</a:t>
            </a:r>
            <a:endParaRPr b="0" i="0" sz="1800" u="none" cap="none" strike="noStrike">
              <a:solidFill>
                <a:schemeClr val="dk1"/>
              </a:solidFill>
              <a:latin typeface="Carlito"/>
              <a:ea typeface="Carlito"/>
              <a:cs typeface="Carlito"/>
              <a:sym typeface="Carlito"/>
            </a:endParaRPr>
          </a:p>
          <a:p>
            <a:pPr indent="-229234" lvl="0" marL="241300" marR="0" rtl="0" algn="l">
              <a:lnSpc>
                <a:spcPct val="100000"/>
              </a:lnSpc>
              <a:spcBef>
                <a:spcPts val="148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data wrangling</a:t>
            </a:r>
            <a:endParaRPr sz="2200">
              <a:solidFill>
                <a:schemeClr val="dk1"/>
              </a:solidFill>
              <a:latin typeface="Carlito"/>
              <a:ea typeface="Carlito"/>
              <a:cs typeface="Carlito"/>
              <a:sym typeface="Carlito"/>
            </a:endParaRPr>
          </a:p>
          <a:p>
            <a:pPr indent="-229234" lvl="1" marL="698500" marR="0" rtl="0" algn="l">
              <a:lnSpc>
                <a:spcPct val="100000"/>
              </a:lnSpc>
              <a:spcBef>
                <a:spcPts val="31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Classifying true landings as successful and unsuccessful otherwise</a:t>
            </a:r>
            <a:endParaRPr b="0" i="0" sz="1800" u="none" cap="none" strike="noStrike">
              <a:solidFill>
                <a:schemeClr val="dk1"/>
              </a:solidFill>
              <a:latin typeface="Carlito"/>
              <a:ea typeface="Carlito"/>
              <a:cs typeface="Carlito"/>
              <a:sym typeface="Carlito"/>
            </a:endParaRPr>
          </a:p>
          <a:p>
            <a:pPr indent="-229234" lvl="0" marL="241300" marR="0" rtl="0" algn="l">
              <a:lnSpc>
                <a:spcPct val="100000"/>
              </a:lnSpc>
              <a:spcBef>
                <a:spcPts val="68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exploratory data analysis (EDA) using visualization and SQL</a:t>
            </a:r>
            <a:endParaRPr sz="2200">
              <a:solidFill>
                <a:schemeClr val="dk1"/>
              </a:solidFill>
              <a:latin typeface="Carlito"/>
              <a:ea typeface="Carlito"/>
              <a:cs typeface="Carlito"/>
              <a:sym typeface="Carlito"/>
            </a:endParaRPr>
          </a:p>
          <a:p>
            <a:pPr indent="-229234" lvl="0" marL="241300" marR="0" rtl="0" algn="l">
              <a:lnSpc>
                <a:spcPct val="100000"/>
              </a:lnSpc>
              <a:spcBef>
                <a:spcPts val="5"/>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interactive visual analytics using Folium and Plotly Dash</a:t>
            </a:r>
            <a:endParaRPr sz="2200">
              <a:solidFill>
                <a:schemeClr val="dk1"/>
              </a:solidFill>
              <a:latin typeface="Carlito"/>
              <a:ea typeface="Carlito"/>
              <a:cs typeface="Carlito"/>
              <a:sym typeface="Carlito"/>
            </a:endParaRPr>
          </a:p>
          <a:p>
            <a:pPr indent="-229234" lvl="0" marL="241300" marR="0" rtl="0" algn="l">
              <a:lnSpc>
                <a:spcPct val="100000"/>
              </a:lnSpc>
              <a:spcBef>
                <a:spcPts val="1440"/>
              </a:spcBef>
              <a:spcAft>
                <a:spcPts val="0"/>
              </a:spcAft>
              <a:buClr>
                <a:srgbClr val="BB562C"/>
              </a:buClr>
              <a:buSzPts val="2200"/>
              <a:buFont typeface="Arial"/>
              <a:buChar char="•"/>
            </a:pPr>
            <a:r>
              <a:rPr lang="en-IN" sz="2200">
                <a:solidFill>
                  <a:srgbClr val="BB562C"/>
                </a:solidFill>
                <a:latin typeface="Carlito"/>
                <a:ea typeface="Carlito"/>
                <a:cs typeface="Carlito"/>
                <a:sym typeface="Carlito"/>
              </a:rPr>
              <a:t>Perform predictive analysis using classification models</a:t>
            </a:r>
            <a:endParaRPr sz="2200">
              <a:solidFill>
                <a:schemeClr val="dk1"/>
              </a:solidFill>
              <a:latin typeface="Carlito"/>
              <a:ea typeface="Carlito"/>
              <a:cs typeface="Carlito"/>
              <a:sym typeface="Carlito"/>
            </a:endParaRPr>
          </a:p>
          <a:p>
            <a:pPr indent="-229234" lvl="1" marL="698500" marR="0" rtl="0" algn="l">
              <a:lnSpc>
                <a:spcPct val="100000"/>
              </a:lnSpc>
              <a:spcBef>
                <a:spcPts val="325"/>
              </a:spcBef>
              <a:spcAft>
                <a:spcPts val="0"/>
              </a:spcAft>
              <a:buClr>
                <a:srgbClr val="BB562C"/>
              </a:buClr>
              <a:buSzPts val="1800"/>
              <a:buFont typeface="Arial"/>
              <a:buChar char="•"/>
            </a:pPr>
            <a:r>
              <a:rPr b="0" i="0" lang="en-IN" sz="1800" u="none" cap="none" strike="noStrike">
                <a:solidFill>
                  <a:srgbClr val="BB562C"/>
                </a:solidFill>
                <a:latin typeface="Carlito"/>
                <a:ea typeface="Carlito"/>
                <a:cs typeface="Carlito"/>
                <a:sym typeface="Carlito"/>
              </a:rPr>
              <a:t>Tuned models using GridSearchCV</a:t>
            </a:r>
            <a:endParaRPr b="0" i="0" sz="1800" u="none" cap="none" strike="noStrike">
              <a:solidFill>
                <a:schemeClr val="dk1"/>
              </a:solidFill>
              <a:latin typeface="Carlito"/>
              <a:ea typeface="Carlito"/>
              <a:cs typeface="Carlito"/>
              <a:sym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nvSpPr>
        <p:spPr>
          <a:xfrm>
            <a:off x="1176019" y="2927985"/>
            <a:ext cx="5450840" cy="12452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IN" sz="8000">
                <a:solidFill>
                  <a:srgbClr val="242424"/>
                </a:solidFill>
                <a:latin typeface="Arial"/>
                <a:ea typeface="Arial"/>
                <a:cs typeface="Arial"/>
                <a:sym typeface="Arial"/>
              </a:rPr>
              <a:t>Methodology</a:t>
            </a:r>
            <a:endParaRPr sz="8000">
              <a:solidFill>
                <a:schemeClr val="dk1"/>
              </a:solidFill>
              <a:latin typeface="Arial"/>
              <a:ea typeface="Arial"/>
              <a:cs typeface="Arial"/>
              <a:sym typeface="Arial"/>
            </a:endParaRPr>
          </a:p>
        </p:txBody>
      </p:sp>
      <p:sp>
        <p:nvSpPr>
          <p:cNvPr id="128" name="Google Shape;128;p6"/>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129" name="Google Shape;129;p6"/>
          <p:cNvSpPr txBox="1"/>
          <p:nvPr/>
        </p:nvSpPr>
        <p:spPr>
          <a:xfrm>
            <a:off x="1176019" y="4417517"/>
            <a:ext cx="8895080" cy="722630"/>
          </a:xfrm>
          <a:prstGeom prst="rect">
            <a:avLst/>
          </a:prstGeom>
          <a:noFill/>
          <a:ln>
            <a:noFill/>
          </a:ln>
        </p:spPr>
        <p:txBody>
          <a:bodyPr anchorCtr="0" anchor="t" bIns="0" lIns="0" spcFirstLastPara="1" rIns="0" wrap="square" tIns="12700">
            <a:spAutoFit/>
          </a:bodyPr>
          <a:lstStyle/>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OVERVIEW OF DATA COLLECTION, WRANGLING, VISUALIZATION,</a:t>
            </a:r>
            <a:endParaRPr sz="2400">
              <a:solidFill>
                <a:schemeClr val="dk1"/>
              </a:solidFill>
              <a:latin typeface="Arial"/>
              <a:ea typeface="Arial"/>
              <a:cs typeface="Arial"/>
              <a:sym typeface="Arial"/>
            </a:endParaRPr>
          </a:p>
          <a:p>
            <a:pPr indent="0" lvl="0" marL="12700" marR="0" rtl="0" algn="l">
              <a:lnSpc>
                <a:spcPct val="114374"/>
              </a:lnSpc>
              <a:spcBef>
                <a:spcPts val="0"/>
              </a:spcBef>
              <a:spcAft>
                <a:spcPts val="0"/>
              </a:spcAft>
              <a:buNone/>
            </a:pPr>
            <a:r>
              <a:rPr lang="en-IN" sz="2400">
                <a:solidFill>
                  <a:srgbClr val="616E52"/>
                </a:solidFill>
                <a:latin typeface="Arial"/>
                <a:ea typeface="Arial"/>
                <a:cs typeface="Arial"/>
                <a:sym typeface="Arial"/>
              </a:rPr>
              <a:t>DASHBOARD,	AND	MODEL	METHODS</a:t>
            </a:r>
            <a:endParaRPr sz="2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p:nvPr/>
        </p:nvSpPr>
        <p:spPr>
          <a:xfrm>
            <a:off x="1193291" y="1737360"/>
            <a:ext cx="9966960" cy="0"/>
          </a:xfrm>
          <a:custGeom>
            <a:rect b="b" l="l" r="r" t="t"/>
            <a:pathLst>
              <a:path extrusionOk="0" h="120000" w="9966960">
                <a:moveTo>
                  <a:pt x="0" y="0"/>
                </a:moveTo>
                <a:lnTo>
                  <a:pt x="9966960" y="0"/>
                </a:lnTo>
              </a:path>
            </a:pathLst>
          </a:custGeom>
          <a:noFill/>
          <a:ln cap="flat" cmpd="sng" w="9525">
            <a:solidFill>
              <a:srgbClr val="7D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7"/>
          <p:cNvSpPr txBox="1"/>
          <p:nvPr>
            <p:ph type="title"/>
          </p:nvPr>
        </p:nvSpPr>
        <p:spPr>
          <a:xfrm>
            <a:off x="947115" y="860805"/>
            <a:ext cx="6031200" cy="1490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N"/>
              <a:t>Data Collection Overview</a:t>
            </a:r>
            <a:endParaRPr/>
          </a:p>
        </p:txBody>
      </p:sp>
      <p:sp>
        <p:nvSpPr>
          <p:cNvPr id="136" name="Google Shape;136;p7"/>
          <p:cNvSpPr txBox="1"/>
          <p:nvPr/>
        </p:nvSpPr>
        <p:spPr>
          <a:xfrm>
            <a:off x="10948416" y="6568541"/>
            <a:ext cx="144780" cy="160020"/>
          </a:xfrm>
          <a:prstGeom prst="rect">
            <a:avLst/>
          </a:prstGeom>
          <a:noFill/>
          <a:ln>
            <a:noFill/>
          </a:ln>
        </p:spPr>
        <p:txBody>
          <a:bodyPr anchorCtr="0" anchor="t" bIns="0" lIns="0" spcFirstLastPara="1" rIns="0" wrap="square" tIns="0">
            <a:spAutoFit/>
          </a:bodyPr>
          <a:lstStyle/>
          <a:p>
            <a:pPr indent="0" lvl="0" marL="38100" marR="0" rtl="0" algn="l">
              <a:lnSpc>
                <a:spcPct val="104761"/>
              </a:lnSpc>
              <a:spcBef>
                <a:spcPts val="0"/>
              </a:spcBef>
              <a:spcAft>
                <a:spcPts val="0"/>
              </a:spcAft>
              <a:buNone/>
            </a:pPr>
            <a:fld id="{00000000-1234-1234-1234-123412341234}" type="slidenum">
              <a:rPr lang="en-IN" sz="1050">
                <a:solidFill>
                  <a:srgbClr val="FFFFFF"/>
                </a:solidFill>
                <a:latin typeface="Carlito"/>
                <a:ea typeface="Carlito"/>
                <a:cs typeface="Carlito"/>
                <a:sym typeface="Carlito"/>
              </a:rPr>
              <a:t>‹#›</a:t>
            </a:fld>
            <a:endParaRPr sz="1050">
              <a:solidFill>
                <a:schemeClr val="dk1"/>
              </a:solidFill>
              <a:latin typeface="Carlito"/>
              <a:ea typeface="Carlito"/>
              <a:cs typeface="Carlito"/>
              <a:sym typeface="Carlito"/>
            </a:endParaRPr>
          </a:p>
        </p:txBody>
      </p:sp>
      <p:sp>
        <p:nvSpPr>
          <p:cNvPr id="137" name="Google Shape;137;p7"/>
          <p:cNvSpPr txBox="1"/>
          <p:nvPr/>
        </p:nvSpPr>
        <p:spPr>
          <a:xfrm>
            <a:off x="1176019" y="1824608"/>
            <a:ext cx="9899650" cy="3710304"/>
          </a:xfrm>
          <a:prstGeom prst="rect">
            <a:avLst/>
          </a:prstGeom>
          <a:noFill/>
          <a:ln>
            <a:noFill/>
          </a:ln>
        </p:spPr>
        <p:txBody>
          <a:bodyPr anchorCtr="0" anchor="t" bIns="0" lIns="0" spcFirstLastPara="1" rIns="0" wrap="square" tIns="42525">
            <a:spAutoFit/>
          </a:bodyPr>
          <a:lstStyle/>
          <a:p>
            <a:pPr indent="0" lvl="0" marL="12700" marR="42545" rtl="0" algn="l">
              <a:lnSpc>
                <a:spcPct val="110500"/>
              </a:lnSpc>
              <a:spcBef>
                <a:spcPts val="0"/>
              </a:spcBef>
              <a:spcAft>
                <a:spcPts val="0"/>
              </a:spcAft>
              <a:buNone/>
            </a:pPr>
            <a:r>
              <a:rPr lang="en-IN" sz="2000">
                <a:solidFill>
                  <a:srgbClr val="404040"/>
                </a:solidFill>
                <a:latin typeface="Carlito"/>
                <a:ea typeface="Carlito"/>
                <a:cs typeface="Carlito"/>
                <a:sym typeface="Carlito"/>
              </a:rPr>
              <a:t>Data collection process involved a combination of API requests from Space X public API and web  scraping data from a table in Space X’s Wikipedia entry.</a:t>
            </a:r>
            <a:endParaRPr sz="2000">
              <a:solidFill>
                <a:schemeClr val="dk1"/>
              </a:solidFill>
              <a:latin typeface="Carlito"/>
              <a:ea typeface="Carlito"/>
              <a:cs typeface="Carlito"/>
              <a:sym typeface="Carlito"/>
            </a:endParaRPr>
          </a:p>
          <a:p>
            <a:pPr indent="0" lvl="0" marL="12700" marR="356235" rtl="0" algn="l">
              <a:lnSpc>
                <a:spcPct val="115000"/>
              </a:lnSpc>
              <a:spcBef>
                <a:spcPts val="1115"/>
              </a:spcBef>
              <a:spcAft>
                <a:spcPts val="0"/>
              </a:spcAft>
              <a:buNone/>
            </a:pPr>
            <a:r>
              <a:rPr lang="en-IN" sz="2000">
                <a:solidFill>
                  <a:srgbClr val="404040"/>
                </a:solidFill>
                <a:latin typeface="Carlito"/>
                <a:ea typeface="Carlito"/>
                <a:cs typeface="Carlito"/>
                <a:sym typeface="Carlito"/>
              </a:rPr>
              <a:t>The next slide will show the flowchart of data collection from API and the one after will show  the flowchart of data collection from webscraping.</a:t>
            </a:r>
            <a:endParaRPr sz="2000">
              <a:solidFill>
                <a:schemeClr val="dk1"/>
              </a:solidFill>
              <a:latin typeface="Carlito"/>
              <a:ea typeface="Carlito"/>
              <a:cs typeface="Carlito"/>
              <a:sym typeface="Carlito"/>
            </a:endParaRPr>
          </a:p>
          <a:p>
            <a:pPr indent="0" lvl="0" marL="12700" marR="0" rtl="0" algn="l">
              <a:lnSpc>
                <a:spcPct val="100000"/>
              </a:lnSpc>
              <a:spcBef>
                <a:spcPts val="1145"/>
              </a:spcBef>
              <a:spcAft>
                <a:spcPts val="0"/>
              </a:spcAft>
              <a:buNone/>
            </a:pPr>
            <a:r>
              <a:rPr lang="en-IN" sz="2000" u="sng">
                <a:solidFill>
                  <a:srgbClr val="404040"/>
                </a:solidFill>
                <a:latin typeface="Carlito"/>
                <a:ea typeface="Carlito"/>
                <a:cs typeface="Carlito"/>
                <a:sym typeface="Carlito"/>
              </a:rPr>
              <a:t>Space X API Data Columns:</a:t>
            </a:r>
            <a:endParaRPr sz="2000">
              <a:solidFill>
                <a:schemeClr val="dk1"/>
              </a:solidFill>
              <a:latin typeface="Carlito"/>
              <a:ea typeface="Carlito"/>
              <a:cs typeface="Carlito"/>
              <a:sym typeface="Carlito"/>
            </a:endParaRPr>
          </a:p>
          <a:p>
            <a:pPr indent="0" lvl="0" marL="12700" marR="0" rtl="0" algn="l">
              <a:lnSpc>
                <a:spcPct val="115000"/>
              </a:lnSpc>
              <a:spcBef>
                <a:spcPts val="1200"/>
              </a:spcBef>
              <a:spcAft>
                <a:spcPts val="0"/>
              </a:spcAft>
              <a:buNone/>
            </a:pPr>
            <a:r>
              <a:rPr lang="en-IN" sz="2000">
                <a:solidFill>
                  <a:srgbClr val="404040"/>
                </a:solidFill>
                <a:latin typeface="Carlito"/>
                <a:ea typeface="Carlito"/>
                <a:cs typeface="Carlito"/>
                <a:sym typeface="Carlito"/>
              </a:rPr>
              <a:t>FlightNumber, Date, BoosterVersion, PayloadMass, Orbit, LaunchSite, Outcome, Flights, GridFins,</a:t>
            </a:r>
            <a:endParaRPr sz="2000">
              <a:solidFill>
                <a:schemeClr val="dk1"/>
              </a:solidFill>
              <a:latin typeface="Carlito"/>
              <a:ea typeface="Carlito"/>
              <a:cs typeface="Carlito"/>
              <a:sym typeface="Carlito"/>
            </a:endParaRPr>
          </a:p>
          <a:p>
            <a:pPr indent="0" lvl="0" marL="12700" marR="0" rtl="0" algn="l">
              <a:lnSpc>
                <a:spcPct val="115000"/>
              </a:lnSpc>
              <a:spcBef>
                <a:spcPts val="0"/>
              </a:spcBef>
              <a:spcAft>
                <a:spcPts val="0"/>
              </a:spcAft>
              <a:buNone/>
            </a:pPr>
            <a:r>
              <a:rPr lang="en-IN" sz="2000">
                <a:solidFill>
                  <a:srgbClr val="404040"/>
                </a:solidFill>
                <a:latin typeface="Carlito"/>
                <a:ea typeface="Carlito"/>
                <a:cs typeface="Carlito"/>
                <a:sym typeface="Carlito"/>
              </a:rPr>
              <a:t>Reused, Legs, LandingPad, Block, ReusedCount, Serial, Longitude, Latitude</a:t>
            </a:r>
            <a:endParaRPr sz="2000">
              <a:solidFill>
                <a:schemeClr val="dk1"/>
              </a:solidFill>
              <a:latin typeface="Carlito"/>
              <a:ea typeface="Carlito"/>
              <a:cs typeface="Carlito"/>
              <a:sym typeface="Carlito"/>
            </a:endParaRPr>
          </a:p>
          <a:p>
            <a:pPr indent="0" lvl="0" marL="12700" marR="0" rtl="0" algn="l">
              <a:lnSpc>
                <a:spcPct val="100000"/>
              </a:lnSpc>
              <a:spcBef>
                <a:spcPts val="1105"/>
              </a:spcBef>
              <a:spcAft>
                <a:spcPts val="0"/>
              </a:spcAft>
              <a:buNone/>
            </a:pPr>
            <a:r>
              <a:rPr lang="en-IN" sz="2000" u="sng">
                <a:solidFill>
                  <a:srgbClr val="404040"/>
                </a:solidFill>
                <a:latin typeface="Carlito"/>
                <a:ea typeface="Carlito"/>
                <a:cs typeface="Carlito"/>
                <a:sym typeface="Carlito"/>
              </a:rPr>
              <a:t>Wikipedia Webscrape Data Columns:</a:t>
            </a:r>
            <a:endParaRPr sz="2000">
              <a:solidFill>
                <a:schemeClr val="dk1"/>
              </a:solidFill>
              <a:latin typeface="Carlito"/>
              <a:ea typeface="Carlito"/>
              <a:cs typeface="Carlito"/>
              <a:sym typeface="Carlito"/>
            </a:endParaRPr>
          </a:p>
          <a:p>
            <a:pPr indent="0" lvl="0" marL="12700" marR="837564" rtl="0" algn="l">
              <a:lnSpc>
                <a:spcPct val="110000"/>
              </a:lnSpc>
              <a:spcBef>
                <a:spcPts val="1440"/>
              </a:spcBef>
              <a:spcAft>
                <a:spcPts val="0"/>
              </a:spcAft>
              <a:buNone/>
            </a:pPr>
            <a:r>
              <a:rPr lang="en-IN" sz="2000">
                <a:solidFill>
                  <a:srgbClr val="404040"/>
                </a:solidFill>
                <a:latin typeface="Carlito"/>
                <a:ea typeface="Carlito"/>
                <a:cs typeface="Carlito"/>
                <a:sym typeface="Carlito"/>
              </a:rPr>
              <a:t>Flight No., Launch site, Payload, PayloadMass, Orbit, Customer, Launch outcome, Version  Booster, Booster landing, Date, Time</a:t>
            </a:r>
            <a:endParaRPr sz="2000">
              <a:solidFill>
                <a:schemeClr val="dk1"/>
              </a:solidFill>
              <a:latin typeface="Carlito"/>
              <a:ea typeface="Carlito"/>
              <a:cs typeface="Carlito"/>
              <a:sym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 name="Shape 141"/>
        <p:cNvGrpSpPr/>
        <p:nvPr/>
      </p:nvGrpSpPr>
      <p:grpSpPr>
        <a:xfrm>
          <a:off x="0" y="0"/>
          <a:ext cx="0" cy="0"/>
          <a:chOff x="0" y="0"/>
          <a:chExt cx="0" cy="0"/>
        </a:xfrm>
      </p:grpSpPr>
      <p:grpSp>
        <p:nvGrpSpPr>
          <p:cNvPr id="142" name="Google Shape;142;p8"/>
          <p:cNvGrpSpPr/>
          <p:nvPr/>
        </p:nvGrpSpPr>
        <p:grpSpPr>
          <a:xfrm>
            <a:off x="0" y="0"/>
            <a:ext cx="4104258" cy="6858000"/>
            <a:chOff x="0" y="0"/>
            <a:chExt cx="4104258" cy="6858000"/>
          </a:xfrm>
        </p:grpSpPr>
        <p:sp>
          <p:nvSpPr>
            <p:cNvPr id="143" name="Google Shape;143;p8"/>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8"/>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5" name="Google Shape;145;p8"/>
          <p:cNvSpPr txBox="1"/>
          <p:nvPr/>
        </p:nvSpPr>
        <p:spPr>
          <a:xfrm>
            <a:off x="535635" y="1760982"/>
            <a:ext cx="3016885" cy="104521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SpaceX API</a:t>
            </a:r>
            <a:endParaRPr sz="3600">
              <a:solidFill>
                <a:schemeClr val="dk1"/>
              </a:solidFill>
              <a:latin typeface="Arial"/>
              <a:ea typeface="Arial"/>
              <a:cs typeface="Arial"/>
              <a:sym typeface="Arial"/>
            </a:endParaRPr>
          </a:p>
        </p:txBody>
      </p:sp>
      <p:sp>
        <p:nvSpPr>
          <p:cNvPr id="146" name="Google Shape;146;p8"/>
          <p:cNvSpPr/>
          <p:nvPr/>
        </p:nvSpPr>
        <p:spPr>
          <a:xfrm>
            <a:off x="5062728" y="1754123"/>
            <a:ext cx="237744" cy="13898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47" name="Google Shape;147;p8"/>
          <p:cNvGrpSpPr/>
          <p:nvPr/>
        </p:nvGrpSpPr>
        <p:grpSpPr>
          <a:xfrm>
            <a:off x="4782311" y="1478280"/>
            <a:ext cx="1851660" cy="1607820"/>
            <a:chOff x="4782311" y="1478280"/>
            <a:chExt cx="1851660" cy="1607820"/>
          </a:xfrm>
        </p:grpSpPr>
        <p:sp>
          <p:nvSpPr>
            <p:cNvPr id="148" name="Google Shape;148;p8"/>
            <p:cNvSpPr/>
            <p:nvPr/>
          </p:nvSpPr>
          <p:spPr>
            <a:xfrm>
              <a:off x="5084063" y="1766316"/>
              <a:ext cx="158496" cy="13197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8"/>
            <p:cNvSpPr/>
            <p:nvPr/>
          </p:nvSpPr>
          <p:spPr>
            <a:xfrm>
              <a:off x="4782311" y="1478280"/>
              <a:ext cx="1851660"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8"/>
            <p:cNvSpPr/>
            <p:nvPr/>
          </p:nvSpPr>
          <p:spPr>
            <a:xfrm>
              <a:off x="4888991" y="1719072"/>
              <a:ext cx="1677923" cy="696467"/>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8"/>
            <p:cNvSpPr/>
            <p:nvPr/>
          </p:nvSpPr>
          <p:spPr>
            <a:xfrm>
              <a:off x="4803647" y="1499616"/>
              <a:ext cx="1772411"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2" name="Google Shape;152;p8"/>
          <p:cNvSpPr txBox="1"/>
          <p:nvPr/>
        </p:nvSpPr>
        <p:spPr>
          <a:xfrm>
            <a:off x="5015865" y="1766061"/>
            <a:ext cx="1327150" cy="462915"/>
          </a:xfrm>
          <a:prstGeom prst="rect">
            <a:avLst/>
          </a:prstGeom>
          <a:noFill/>
          <a:ln>
            <a:noFill/>
          </a:ln>
        </p:spPr>
        <p:txBody>
          <a:bodyPr anchorCtr="0" anchor="t" bIns="0" lIns="0" spcFirstLastPara="1" rIns="0" wrap="square" tIns="36175">
            <a:spAutoFit/>
          </a:bodyPr>
          <a:lstStyle/>
          <a:p>
            <a:pPr indent="-466725" lvl="0" marL="479425"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Request (Space X  APIs)</a:t>
            </a:r>
            <a:endParaRPr sz="1500">
              <a:solidFill>
                <a:schemeClr val="dk1"/>
              </a:solidFill>
              <a:latin typeface="Carlito"/>
              <a:ea typeface="Carlito"/>
              <a:cs typeface="Carlito"/>
              <a:sym typeface="Carlito"/>
            </a:endParaRPr>
          </a:p>
        </p:txBody>
      </p:sp>
      <p:grpSp>
        <p:nvGrpSpPr>
          <p:cNvPr id="153" name="Google Shape;153;p8"/>
          <p:cNvGrpSpPr/>
          <p:nvPr/>
        </p:nvGrpSpPr>
        <p:grpSpPr>
          <a:xfrm>
            <a:off x="4782311" y="2807207"/>
            <a:ext cx="1851660" cy="1665732"/>
            <a:chOff x="4782311" y="2807207"/>
            <a:chExt cx="1851660" cy="1665732"/>
          </a:xfrm>
        </p:grpSpPr>
        <p:sp>
          <p:nvSpPr>
            <p:cNvPr id="154" name="Google Shape;154;p8"/>
            <p:cNvSpPr/>
            <p:nvPr/>
          </p:nvSpPr>
          <p:spPr>
            <a:xfrm>
              <a:off x="5062727" y="3073907"/>
              <a:ext cx="237744" cy="139903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8"/>
            <p:cNvSpPr/>
            <p:nvPr/>
          </p:nvSpPr>
          <p:spPr>
            <a:xfrm>
              <a:off x="5084063" y="3095243"/>
              <a:ext cx="158496" cy="131978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8"/>
            <p:cNvSpPr/>
            <p:nvPr/>
          </p:nvSpPr>
          <p:spPr>
            <a:xfrm>
              <a:off x="4782311" y="2807207"/>
              <a:ext cx="1851660"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8"/>
            <p:cNvSpPr/>
            <p:nvPr/>
          </p:nvSpPr>
          <p:spPr>
            <a:xfrm>
              <a:off x="4888991" y="2839211"/>
              <a:ext cx="1677923" cy="1115568"/>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8"/>
            <p:cNvSpPr/>
            <p:nvPr/>
          </p:nvSpPr>
          <p:spPr>
            <a:xfrm>
              <a:off x="4803647" y="2828543"/>
              <a:ext cx="1772411"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9" name="Google Shape;159;p8"/>
          <p:cNvSpPr txBox="1"/>
          <p:nvPr/>
        </p:nvSpPr>
        <p:spPr>
          <a:xfrm>
            <a:off x="5015865" y="2886583"/>
            <a:ext cx="1332865" cy="882015"/>
          </a:xfrm>
          <a:prstGeom prst="rect">
            <a:avLst/>
          </a:prstGeom>
          <a:noFill/>
          <a:ln>
            <a:noFill/>
          </a:ln>
        </p:spPr>
        <p:txBody>
          <a:bodyPr anchorCtr="0" anchor="t" bIns="0" lIns="0" spcFirstLastPara="1" rIns="0" wrap="square" tIns="31750">
            <a:spAutoFit/>
          </a:bodyPr>
          <a:lstStyle/>
          <a:p>
            <a:pPr indent="4445" lvl="0" marL="12700" marR="5080" rtl="0" algn="ctr">
              <a:lnSpc>
                <a:spcPct val="91600"/>
              </a:lnSpc>
              <a:spcBef>
                <a:spcPts val="0"/>
              </a:spcBef>
              <a:spcAft>
                <a:spcPts val="0"/>
              </a:spcAft>
              <a:buNone/>
            </a:pPr>
            <a:r>
              <a:rPr lang="en-IN" sz="1500">
                <a:solidFill>
                  <a:srgbClr val="FFFFFF"/>
                </a:solidFill>
                <a:latin typeface="Carlito"/>
                <a:ea typeface="Carlito"/>
                <a:cs typeface="Carlito"/>
                <a:sym typeface="Carlito"/>
              </a:rPr>
              <a:t>.JSON file +  Lists(Launch Site,  Booster Version,  Payload Data)</a:t>
            </a:r>
            <a:endParaRPr sz="1500">
              <a:solidFill>
                <a:schemeClr val="dk1"/>
              </a:solidFill>
              <a:latin typeface="Carlito"/>
              <a:ea typeface="Carlito"/>
              <a:cs typeface="Carlito"/>
              <a:sym typeface="Carlito"/>
            </a:endParaRPr>
          </a:p>
        </p:txBody>
      </p:sp>
      <p:grpSp>
        <p:nvGrpSpPr>
          <p:cNvPr id="160" name="Google Shape;160;p8"/>
          <p:cNvGrpSpPr/>
          <p:nvPr/>
        </p:nvGrpSpPr>
        <p:grpSpPr>
          <a:xfrm>
            <a:off x="4782311" y="4137659"/>
            <a:ext cx="2790443" cy="1141476"/>
            <a:chOff x="4782311" y="4137659"/>
            <a:chExt cx="2790443" cy="1141476"/>
          </a:xfrm>
        </p:grpSpPr>
        <p:sp>
          <p:nvSpPr>
            <p:cNvPr id="161" name="Google Shape;161;p8"/>
            <p:cNvSpPr/>
            <p:nvPr/>
          </p:nvSpPr>
          <p:spPr>
            <a:xfrm>
              <a:off x="5146547" y="4319015"/>
              <a:ext cx="2426207" cy="239268"/>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8"/>
            <p:cNvSpPr/>
            <p:nvPr/>
          </p:nvSpPr>
          <p:spPr>
            <a:xfrm>
              <a:off x="5167883" y="4340351"/>
              <a:ext cx="2346960" cy="160019"/>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8"/>
            <p:cNvSpPr/>
            <p:nvPr/>
          </p:nvSpPr>
          <p:spPr>
            <a:xfrm>
              <a:off x="4782311" y="4137659"/>
              <a:ext cx="1851660" cy="114147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8"/>
            <p:cNvSpPr/>
            <p:nvPr/>
          </p:nvSpPr>
          <p:spPr>
            <a:xfrm>
              <a:off x="4850891" y="4273295"/>
              <a:ext cx="1755648" cy="90525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8"/>
            <p:cNvSpPr/>
            <p:nvPr/>
          </p:nvSpPr>
          <p:spPr>
            <a:xfrm>
              <a:off x="4803647" y="4158995"/>
              <a:ext cx="1772411" cy="10622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6" name="Google Shape;166;p8"/>
          <p:cNvSpPr txBox="1"/>
          <p:nvPr/>
        </p:nvSpPr>
        <p:spPr>
          <a:xfrm>
            <a:off x="4977765" y="4320920"/>
            <a:ext cx="1403985" cy="664845"/>
          </a:xfrm>
          <a:prstGeom prst="rect">
            <a:avLst/>
          </a:prstGeom>
          <a:noFill/>
          <a:ln>
            <a:noFill/>
          </a:ln>
        </p:spPr>
        <p:txBody>
          <a:bodyPr anchorCtr="0" anchor="t" bIns="0" lIns="0" spcFirstLastPara="1" rIns="0" wrap="square" tIns="35550">
            <a:spAutoFit/>
          </a:bodyPr>
          <a:lstStyle/>
          <a:p>
            <a:pPr indent="0" lvl="0" marL="12700" marR="5080" rtl="0" algn="ctr">
              <a:lnSpc>
                <a:spcPct val="89800"/>
              </a:lnSpc>
              <a:spcBef>
                <a:spcPts val="0"/>
              </a:spcBef>
              <a:spcAft>
                <a:spcPts val="0"/>
              </a:spcAft>
              <a:buNone/>
            </a:pPr>
            <a:r>
              <a:rPr lang="en-IN" sz="1500">
                <a:solidFill>
                  <a:srgbClr val="FFFFFF"/>
                </a:solidFill>
                <a:latin typeface="Carlito"/>
                <a:ea typeface="Carlito"/>
                <a:cs typeface="Carlito"/>
                <a:sym typeface="Carlito"/>
              </a:rPr>
              <a:t>Json_normalize to  DataFrame data  from JSON</a:t>
            </a:r>
            <a:endParaRPr sz="1500">
              <a:solidFill>
                <a:schemeClr val="dk1"/>
              </a:solidFill>
              <a:latin typeface="Carlito"/>
              <a:ea typeface="Carlito"/>
              <a:cs typeface="Carlito"/>
              <a:sym typeface="Carlito"/>
            </a:endParaRPr>
          </a:p>
        </p:txBody>
      </p:sp>
      <p:grpSp>
        <p:nvGrpSpPr>
          <p:cNvPr id="167" name="Google Shape;167;p8"/>
          <p:cNvGrpSpPr/>
          <p:nvPr/>
        </p:nvGrpSpPr>
        <p:grpSpPr>
          <a:xfrm>
            <a:off x="7139940" y="3073907"/>
            <a:ext cx="1859280" cy="2205228"/>
            <a:chOff x="7139940" y="3073907"/>
            <a:chExt cx="1859280" cy="2205228"/>
          </a:xfrm>
        </p:grpSpPr>
        <p:sp>
          <p:nvSpPr>
            <p:cNvPr id="168" name="Google Shape;168;p8"/>
            <p:cNvSpPr/>
            <p:nvPr/>
          </p:nvSpPr>
          <p:spPr>
            <a:xfrm>
              <a:off x="7418832" y="3073907"/>
              <a:ext cx="239268" cy="13990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8"/>
            <p:cNvSpPr/>
            <p:nvPr/>
          </p:nvSpPr>
          <p:spPr>
            <a:xfrm>
              <a:off x="7440168" y="3095243"/>
              <a:ext cx="160020" cy="131978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8"/>
            <p:cNvSpPr/>
            <p:nvPr/>
          </p:nvSpPr>
          <p:spPr>
            <a:xfrm>
              <a:off x="7139940" y="4137659"/>
              <a:ext cx="1851659" cy="114147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8"/>
            <p:cNvSpPr/>
            <p:nvPr/>
          </p:nvSpPr>
          <p:spPr>
            <a:xfrm>
              <a:off x="7173468" y="4378451"/>
              <a:ext cx="1825752" cy="694944"/>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8"/>
            <p:cNvSpPr/>
            <p:nvPr/>
          </p:nvSpPr>
          <p:spPr>
            <a:xfrm>
              <a:off x="7161276" y="4158995"/>
              <a:ext cx="1772412" cy="10622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3" name="Google Shape;173;p8"/>
          <p:cNvSpPr txBox="1"/>
          <p:nvPr/>
        </p:nvSpPr>
        <p:spPr>
          <a:xfrm>
            <a:off x="7300721" y="4425442"/>
            <a:ext cx="1483995" cy="462915"/>
          </a:xfrm>
          <a:prstGeom prst="rect">
            <a:avLst/>
          </a:prstGeom>
          <a:noFill/>
          <a:ln>
            <a:noFill/>
          </a:ln>
        </p:spPr>
        <p:txBody>
          <a:bodyPr anchorCtr="0" anchor="t" bIns="0" lIns="0" spcFirstLastPara="1" rIns="0" wrap="square" tIns="36175">
            <a:spAutoFit/>
          </a:bodyPr>
          <a:lstStyle/>
          <a:p>
            <a:pPr indent="-563880" lvl="0" marL="575945"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Dictionary relevant  data</a:t>
            </a:r>
            <a:endParaRPr sz="1500">
              <a:solidFill>
                <a:schemeClr val="dk1"/>
              </a:solidFill>
              <a:latin typeface="Carlito"/>
              <a:ea typeface="Carlito"/>
              <a:cs typeface="Carlito"/>
              <a:sym typeface="Carlito"/>
            </a:endParaRPr>
          </a:p>
        </p:txBody>
      </p:sp>
      <p:grpSp>
        <p:nvGrpSpPr>
          <p:cNvPr id="174" name="Google Shape;174;p8"/>
          <p:cNvGrpSpPr/>
          <p:nvPr/>
        </p:nvGrpSpPr>
        <p:grpSpPr>
          <a:xfrm>
            <a:off x="7139940" y="1744979"/>
            <a:ext cx="1868423" cy="2205228"/>
            <a:chOff x="7139940" y="1744979"/>
            <a:chExt cx="1868423" cy="2205228"/>
          </a:xfrm>
        </p:grpSpPr>
        <p:sp>
          <p:nvSpPr>
            <p:cNvPr id="175" name="Google Shape;175;p8"/>
            <p:cNvSpPr/>
            <p:nvPr/>
          </p:nvSpPr>
          <p:spPr>
            <a:xfrm>
              <a:off x="7418832" y="1744979"/>
              <a:ext cx="239268" cy="13990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8"/>
            <p:cNvSpPr/>
            <p:nvPr/>
          </p:nvSpPr>
          <p:spPr>
            <a:xfrm>
              <a:off x="7440168" y="1766315"/>
              <a:ext cx="160020" cy="1319784"/>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8"/>
            <p:cNvSpPr/>
            <p:nvPr/>
          </p:nvSpPr>
          <p:spPr>
            <a:xfrm>
              <a:off x="7139940" y="2807207"/>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8"/>
            <p:cNvSpPr/>
            <p:nvPr/>
          </p:nvSpPr>
          <p:spPr>
            <a:xfrm>
              <a:off x="7164324" y="3047999"/>
              <a:ext cx="1844039" cy="696468"/>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8"/>
            <p:cNvSpPr/>
            <p:nvPr/>
          </p:nvSpPr>
          <p:spPr>
            <a:xfrm>
              <a:off x="7161276" y="2828543"/>
              <a:ext cx="1772412"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0" name="Google Shape;180;p8"/>
          <p:cNvSpPr txBox="1"/>
          <p:nvPr/>
        </p:nvSpPr>
        <p:spPr>
          <a:xfrm>
            <a:off x="7291578" y="3096005"/>
            <a:ext cx="1492885" cy="462915"/>
          </a:xfrm>
          <a:prstGeom prst="rect">
            <a:avLst/>
          </a:prstGeom>
          <a:noFill/>
          <a:ln>
            <a:noFill/>
          </a:ln>
        </p:spPr>
        <p:txBody>
          <a:bodyPr anchorCtr="0" anchor="t" bIns="0" lIns="0" spcFirstLastPara="1" rIns="0" wrap="square" tIns="36175">
            <a:spAutoFit/>
          </a:bodyPr>
          <a:lstStyle/>
          <a:p>
            <a:pPr indent="-320040" lvl="0" marL="332740" marR="5080" rtl="0" algn="l">
              <a:lnSpc>
                <a:spcPct val="109266"/>
              </a:lnSpc>
              <a:spcBef>
                <a:spcPts val="0"/>
              </a:spcBef>
              <a:spcAft>
                <a:spcPts val="0"/>
              </a:spcAft>
              <a:buNone/>
            </a:pPr>
            <a:r>
              <a:rPr lang="en-IN" sz="1500">
                <a:solidFill>
                  <a:srgbClr val="FFFFFF"/>
                </a:solidFill>
                <a:latin typeface="Carlito"/>
                <a:ea typeface="Carlito"/>
                <a:cs typeface="Carlito"/>
                <a:sym typeface="Carlito"/>
              </a:rPr>
              <a:t>Cast dictionary to a  DataFrame</a:t>
            </a:r>
            <a:endParaRPr sz="1500">
              <a:solidFill>
                <a:schemeClr val="dk1"/>
              </a:solidFill>
              <a:latin typeface="Carlito"/>
              <a:ea typeface="Carlito"/>
              <a:cs typeface="Carlito"/>
              <a:sym typeface="Carlito"/>
            </a:endParaRPr>
          </a:p>
        </p:txBody>
      </p:sp>
      <p:grpSp>
        <p:nvGrpSpPr>
          <p:cNvPr id="181" name="Google Shape;181;p8"/>
          <p:cNvGrpSpPr/>
          <p:nvPr/>
        </p:nvGrpSpPr>
        <p:grpSpPr>
          <a:xfrm>
            <a:off x="7139940" y="1478280"/>
            <a:ext cx="2790443" cy="1143000"/>
            <a:chOff x="7139940" y="1478280"/>
            <a:chExt cx="2790443" cy="1143000"/>
          </a:xfrm>
        </p:grpSpPr>
        <p:sp>
          <p:nvSpPr>
            <p:cNvPr id="182" name="Google Shape;182;p8"/>
            <p:cNvSpPr/>
            <p:nvPr/>
          </p:nvSpPr>
          <p:spPr>
            <a:xfrm>
              <a:off x="7504176" y="1661160"/>
              <a:ext cx="2426207" cy="237744"/>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8"/>
            <p:cNvSpPr/>
            <p:nvPr/>
          </p:nvSpPr>
          <p:spPr>
            <a:xfrm>
              <a:off x="7525512" y="1682496"/>
              <a:ext cx="2346959" cy="158496"/>
            </a:xfrm>
            <a:prstGeom prst="rect">
              <a:avLst/>
            </a:prstGeom>
            <a:blipFill rotWithShape="1">
              <a:blip r:embed="rId2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8"/>
            <p:cNvSpPr/>
            <p:nvPr/>
          </p:nvSpPr>
          <p:spPr>
            <a:xfrm>
              <a:off x="7139940" y="1478280"/>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8"/>
            <p:cNvSpPr/>
            <p:nvPr/>
          </p:nvSpPr>
          <p:spPr>
            <a:xfrm>
              <a:off x="7226808" y="1615440"/>
              <a:ext cx="1717548" cy="903731"/>
            </a:xfrm>
            <a:prstGeom prst="rect">
              <a:avLst/>
            </a:prstGeom>
            <a:blipFill rotWithShape="1">
              <a:blip r:embed="rId2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8"/>
            <p:cNvSpPr/>
            <p:nvPr/>
          </p:nvSpPr>
          <p:spPr>
            <a:xfrm>
              <a:off x="7161276" y="1499616"/>
              <a:ext cx="1772412" cy="10637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7" name="Google Shape;187;p8"/>
          <p:cNvSpPr txBox="1"/>
          <p:nvPr>
            <p:ph type="title"/>
          </p:nvPr>
        </p:nvSpPr>
        <p:spPr>
          <a:xfrm>
            <a:off x="7354061" y="1660905"/>
            <a:ext cx="1373400" cy="1028700"/>
          </a:xfrm>
          <a:prstGeom prst="rect">
            <a:avLst/>
          </a:prstGeom>
          <a:noFill/>
          <a:ln>
            <a:noFill/>
          </a:ln>
        </p:spPr>
        <p:txBody>
          <a:bodyPr anchorCtr="0" anchor="t" bIns="0" lIns="0" spcFirstLastPara="1" rIns="0" wrap="square" tIns="35550">
            <a:spAutoFit/>
          </a:bodyPr>
          <a:lstStyle/>
          <a:p>
            <a:pPr indent="0" lvl="0" marL="12700" marR="5080" rtl="0" algn="ctr">
              <a:lnSpc>
                <a:spcPct val="110000"/>
              </a:lnSpc>
              <a:spcBef>
                <a:spcPts val="0"/>
              </a:spcBef>
              <a:spcAft>
                <a:spcPts val="0"/>
              </a:spcAft>
              <a:buNone/>
            </a:pPr>
            <a:r>
              <a:rPr lang="en-IN" sz="1500">
                <a:solidFill>
                  <a:srgbClr val="FFFFFF"/>
                </a:solidFill>
                <a:latin typeface="Carlito"/>
                <a:ea typeface="Carlito"/>
                <a:cs typeface="Carlito"/>
                <a:sym typeface="Carlito"/>
              </a:rPr>
              <a:t>Filter data to only  include Falcon 9  launches</a:t>
            </a:r>
            <a:endParaRPr sz="1500">
              <a:latin typeface="Carlito"/>
              <a:ea typeface="Carlito"/>
              <a:cs typeface="Carlito"/>
              <a:sym typeface="Carlito"/>
            </a:endParaRPr>
          </a:p>
        </p:txBody>
      </p:sp>
      <p:grpSp>
        <p:nvGrpSpPr>
          <p:cNvPr id="188" name="Google Shape;188;p8"/>
          <p:cNvGrpSpPr/>
          <p:nvPr/>
        </p:nvGrpSpPr>
        <p:grpSpPr>
          <a:xfrm>
            <a:off x="9496043" y="1478280"/>
            <a:ext cx="1894331" cy="1143000"/>
            <a:chOff x="9496043" y="1478280"/>
            <a:chExt cx="1894331" cy="1143000"/>
          </a:xfrm>
        </p:grpSpPr>
        <p:sp>
          <p:nvSpPr>
            <p:cNvPr id="189" name="Google Shape;189;p8"/>
            <p:cNvSpPr/>
            <p:nvPr/>
          </p:nvSpPr>
          <p:spPr>
            <a:xfrm>
              <a:off x="9496043" y="1478280"/>
              <a:ext cx="1851659" cy="1143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8"/>
            <p:cNvSpPr/>
            <p:nvPr/>
          </p:nvSpPr>
          <p:spPr>
            <a:xfrm>
              <a:off x="9497567" y="1615440"/>
              <a:ext cx="1892807" cy="903731"/>
            </a:xfrm>
            <a:prstGeom prst="rect">
              <a:avLst/>
            </a:prstGeom>
            <a:blipFill rotWithShape="1">
              <a:blip r:embed="rId2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8"/>
            <p:cNvSpPr/>
            <p:nvPr/>
          </p:nvSpPr>
          <p:spPr>
            <a:xfrm>
              <a:off x="9517379" y="1499616"/>
              <a:ext cx="1772412" cy="1063752"/>
            </a:xfrm>
            <a:prstGeom prst="rect">
              <a:avLst/>
            </a:prstGeom>
            <a:blipFill rotWithShape="1">
              <a:blip r:embed="rId2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2" name="Google Shape;192;p8"/>
          <p:cNvSpPr txBox="1"/>
          <p:nvPr/>
        </p:nvSpPr>
        <p:spPr>
          <a:xfrm>
            <a:off x="9640316" y="1660905"/>
            <a:ext cx="1539240" cy="670560"/>
          </a:xfrm>
          <a:prstGeom prst="rect">
            <a:avLst/>
          </a:prstGeom>
          <a:noFill/>
          <a:ln>
            <a:noFill/>
          </a:ln>
        </p:spPr>
        <p:txBody>
          <a:bodyPr anchorCtr="0" anchor="t" bIns="0" lIns="0" spcFirstLastPara="1" rIns="0" wrap="square" tIns="33000">
            <a:spAutoFit/>
          </a:bodyPr>
          <a:lstStyle/>
          <a:p>
            <a:pPr indent="-1270" lvl="0" marL="12700" marR="5080" rtl="0" algn="ctr">
              <a:lnSpc>
                <a:spcPct val="91000"/>
              </a:lnSpc>
              <a:spcBef>
                <a:spcPts val="0"/>
              </a:spcBef>
              <a:spcAft>
                <a:spcPts val="0"/>
              </a:spcAft>
              <a:buNone/>
            </a:pPr>
            <a:r>
              <a:rPr lang="en-IN" sz="1500">
                <a:solidFill>
                  <a:srgbClr val="FFFFFF"/>
                </a:solidFill>
                <a:latin typeface="Carlito"/>
                <a:ea typeface="Carlito"/>
                <a:cs typeface="Carlito"/>
                <a:sym typeface="Carlito"/>
              </a:rPr>
              <a:t>Imputate missing  PayloadMass values  with mean</a:t>
            </a:r>
            <a:endParaRPr sz="1500">
              <a:solidFill>
                <a:schemeClr val="dk1"/>
              </a:solidFill>
              <a:latin typeface="Carlito"/>
              <a:ea typeface="Carlito"/>
              <a:cs typeface="Carlito"/>
              <a:sym typeface="Carlito"/>
            </a:endParaRPr>
          </a:p>
        </p:txBody>
      </p:sp>
      <p:sp>
        <p:nvSpPr>
          <p:cNvPr id="193" name="Google Shape;193;p8"/>
          <p:cNvSpPr txBox="1"/>
          <p:nvPr/>
        </p:nvSpPr>
        <p:spPr>
          <a:xfrm>
            <a:off x="535635" y="4830826"/>
            <a:ext cx="865505" cy="254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500" u="sng">
                <a:solidFill>
                  <a:srgbClr val="FFFFFF"/>
                </a:solidFill>
                <a:latin typeface="Carlito"/>
                <a:ea typeface="Carlito"/>
                <a:cs typeface="Carlito"/>
                <a:sym typeface="Carlito"/>
              </a:rPr>
              <a:t>GitHub url:</a:t>
            </a:r>
            <a:endParaRPr sz="1500">
              <a:solidFill>
                <a:schemeClr val="dk1"/>
              </a:solidFill>
              <a:latin typeface="Carlito"/>
              <a:ea typeface="Carlito"/>
              <a:cs typeface="Carlito"/>
              <a:sym typeface="Carlito"/>
            </a:endParaRPr>
          </a:p>
        </p:txBody>
      </p:sp>
      <p:sp>
        <p:nvSpPr>
          <p:cNvPr id="194" name="Google Shape;194;p8"/>
          <p:cNvSpPr txBox="1"/>
          <p:nvPr/>
        </p:nvSpPr>
        <p:spPr>
          <a:xfrm>
            <a:off x="535635" y="5215508"/>
            <a:ext cx="2988945" cy="1271117"/>
          </a:xfrm>
          <a:prstGeom prst="rect">
            <a:avLst/>
          </a:prstGeom>
          <a:noFill/>
          <a:ln>
            <a:noFill/>
          </a:ln>
        </p:spPr>
        <p:txBody>
          <a:bodyPr anchorCtr="0" anchor="t" bIns="0" lIns="0" spcFirstLastPara="1" rIns="0" wrap="square" tIns="38100">
            <a:spAutoFit/>
          </a:bodyPr>
          <a:lstStyle/>
          <a:p>
            <a:pPr indent="0" lvl="0" marL="12700" marR="5080" rtl="0" algn="l">
              <a:lnSpc>
                <a:spcPct val="88900"/>
              </a:lnSpc>
              <a:spcBef>
                <a:spcPts val="0"/>
              </a:spcBef>
              <a:spcAft>
                <a:spcPts val="0"/>
              </a:spcAft>
              <a:buNone/>
            </a:pPr>
            <a:r>
              <a:rPr lang="en-IN" sz="1500" u="sng">
                <a:solidFill>
                  <a:schemeClr val="lt1"/>
                </a:solidFill>
                <a:latin typeface="Carlito"/>
                <a:ea typeface="Carlito"/>
                <a:cs typeface="Carlito"/>
                <a:sym typeface="Carlito"/>
                <a:hlinkClick r:id="rId24">
                  <a:extLst>
                    <a:ext uri="{A12FA001-AC4F-418D-AE19-62706E023703}">
                      <ahyp:hlinkClr val="tx"/>
                    </a:ext>
                  </a:extLst>
                </a:hlinkClick>
              </a:rPr>
              <a:t>https://github.com/navassherif98/IBM_Data_Science_Professional_Certification/blob/master/10.Applied_Data_Science_Capstone/Week%201%20Introduction/Data%20Collection%20Api%20.ipynb</a:t>
            </a:r>
            <a:endParaRPr sz="1500">
              <a:solidFill>
                <a:schemeClr val="lt1"/>
              </a:solidFill>
              <a:latin typeface="Carlito"/>
              <a:ea typeface="Carlito"/>
              <a:cs typeface="Carlito"/>
              <a:sym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8" name="Shape 198"/>
        <p:cNvGrpSpPr/>
        <p:nvPr/>
      </p:nvGrpSpPr>
      <p:grpSpPr>
        <a:xfrm>
          <a:off x="0" y="0"/>
          <a:ext cx="0" cy="0"/>
          <a:chOff x="0" y="0"/>
          <a:chExt cx="0" cy="0"/>
        </a:xfrm>
      </p:grpSpPr>
      <p:grpSp>
        <p:nvGrpSpPr>
          <p:cNvPr id="199" name="Google Shape;199;p9"/>
          <p:cNvGrpSpPr/>
          <p:nvPr/>
        </p:nvGrpSpPr>
        <p:grpSpPr>
          <a:xfrm>
            <a:off x="0" y="0"/>
            <a:ext cx="4104258" cy="6858000"/>
            <a:chOff x="0" y="0"/>
            <a:chExt cx="4104258" cy="6858000"/>
          </a:xfrm>
        </p:grpSpPr>
        <p:sp>
          <p:nvSpPr>
            <p:cNvPr id="200" name="Google Shape;200;p9"/>
            <p:cNvSpPr/>
            <p:nvPr/>
          </p:nvSpPr>
          <p:spPr>
            <a:xfrm>
              <a:off x="0" y="0"/>
              <a:ext cx="4050665" cy="6858000"/>
            </a:xfrm>
            <a:custGeom>
              <a:rect b="b" l="l" r="r" t="t"/>
              <a:pathLst>
                <a:path extrusionOk="0" h="6858000" w="4050665">
                  <a:moveTo>
                    <a:pt x="4050284" y="0"/>
                  </a:moveTo>
                  <a:lnTo>
                    <a:pt x="0" y="0"/>
                  </a:lnTo>
                  <a:lnTo>
                    <a:pt x="0" y="6858000"/>
                  </a:lnTo>
                  <a:lnTo>
                    <a:pt x="4050284" y="6858000"/>
                  </a:lnTo>
                  <a:lnTo>
                    <a:pt x="4050284" y="0"/>
                  </a:lnTo>
                  <a:close/>
                </a:path>
              </a:pathLst>
            </a:custGeom>
            <a:solidFill>
              <a:srgbClr val="BB562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9"/>
            <p:cNvSpPr/>
            <p:nvPr/>
          </p:nvSpPr>
          <p:spPr>
            <a:xfrm>
              <a:off x="4040123" y="0"/>
              <a:ext cx="64135" cy="6858000"/>
            </a:xfrm>
            <a:custGeom>
              <a:rect b="b" l="l" r="r" t="t"/>
              <a:pathLst>
                <a:path extrusionOk="0" h="6858000" w="64135">
                  <a:moveTo>
                    <a:pt x="63880" y="0"/>
                  </a:moveTo>
                  <a:lnTo>
                    <a:pt x="0" y="0"/>
                  </a:lnTo>
                  <a:lnTo>
                    <a:pt x="0" y="6858000"/>
                  </a:lnTo>
                  <a:lnTo>
                    <a:pt x="63880" y="6858000"/>
                  </a:lnTo>
                  <a:lnTo>
                    <a:pt x="63880" y="0"/>
                  </a:lnTo>
                  <a:close/>
                </a:path>
              </a:pathLst>
            </a:custGeom>
            <a:solidFill>
              <a:srgbClr val="E283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2" name="Google Shape;202;p9"/>
          <p:cNvSpPr txBox="1"/>
          <p:nvPr/>
        </p:nvSpPr>
        <p:spPr>
          <a:xfrm>
            <a:off x="535635" y="1760982"/>
            <a:ext cx="3016885" cy="1045210"/>
          </a:xfrm>
          <a:prstGeom prst="rect">
            <a:avLst/>
          </a:prstGeom>
          <a:noFill/>
          <a:ln>
            <a:noFill/>
          </a:ln>
        </p:spPr>
        <p:txBody>
          <a:bodyPr anchorCtr="0" anchor="t" bIns="0" lIns="0" spcFirstLastPara="1" rIns="0" wrap="square" tIns="12700">
            <a:spAutoFit/>
          </a:bodyPr>
          <a:lstStyle/>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Data Collection –</a:t>
            </a:r>
            <a:endParaRPr sz="3600">
              <a:solidFill>
                <a:schemeClr val="dk1"/>
              </a:solidFill>
              <a:latin typeface="Arial"/>
              <a:ea typeface="Arial"/>
              <a:cs typeface="Arial"/>
              <a:sym typeface="Arial"/>
            </a:endParaRPr>
          </a:p>
          <a:p>
            <a:pPr indent="0" lvl="0" marL="12700" marR="0" rtl="0" algn="l">
              <a:lnSpc>
                <a:spcPct val="111527"/>
              </a:lnSpc>
              <a:spcBef>
                <a:spcPts val="0"/>
              </a:spcBef>
              <a:spcAft>
                <a:spcPts val="0"/>
              </a:spcAft>
              <a:buNone/>
            </a:pPr>
            <a:r>
              <a:rPr lang="en-IN" sz="3600">
                <a:solidFill>
                  <a:srgbClr val="FFFFFF"/>
                </a:solidFill>
                <a:latin typeface="Arial"/>
                <a:ea typeface="Arial"/>
                <a:cs typeface="Arial"/>
                <a:sym typeface="Arial"/>
              </a:rPr>
              <a:t>Web Scraping</a:t>
            </a:r>
            <a:endParaRPr sz="3600">
              <a:solidFill>
                <a:schemeClr val="dk1"/>
              </a:solidFill>
              <a:latin typeface="Arial"/>
              <a:ea typeface="Arial"/>
              <a:cs typeface="Arial"/>
              <a:sym typeface="Arial"/>
            </a:endParaRPr>
          </a:p>
        </p:txBody>
      </p:sp>
      <p:grpSp>
        <p:nvGrpSpPr>
          <p:cNvPr id="203" name="Google Shape;203;p9"/>
          <p:cNvGrpSpPr/>
          <p:nvPr/>
        </p:nvGrpSpPr>
        <p:grpSpPr>
          <a:xfrm>
            <a:off x="5111496" y="713231"/>
            <a:ext cx="2621280" cy="2318005"/>
            <a:chOff x="5111496" y="713231"/>
            <a:chExt cx="2621280" cy="2318005"/>
          </a:xfrm>
        </p:grpSpPr>
        <p:sp>
          <p:nvSpPr>
            <p:cNvPr id="204" name="Google Shape;204;p9"/>
            <p:cNvSpPr/>
            <p:nvPr/>
          </p:nvSpPr>
          <p:spPr>
            <a:xfrm>
              <a:off x="5506212" y="1098804"/>
              <a:ext cx="304800" cy="193243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9"/>
            <p:cNvSpPr/>
            <p:nvPr/>
          </p:nvSpPr>
          <p:spPr>
            <a:xfrm>
              <a:off x="5527548" y="1110995"/>
              <a:ext cx="225551" cy="18623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9"/>
            <p:cNvSpPr/>
            <p:nvPr/>
          </p:nvSpPr>
          <p:spPr>
            <a:xfrm>
              <a:off x="5111496" y="713231"/>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9"/>
            <p:cNvSpPr/>
            <p:nvPr/>
          </p:nvSpPr>
          <p:spPr>
            <a:xfrm>
              <a:off x="5134356" y="1037843"/>
              <a:ext cx="2598420" cy="98145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9"/>
            <p:cNvSpPr/>
            <p:nvPr/>
          </p:nvSpPr>
          <p:spPr>
            <a:xfrm>
              <a:off x="5132832" y="734567"/>
              <a:ext cx="2500884"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9" name="Google Shape;209;p9"/>
          <p:cNvSpPr txBox="1"/>
          <p:nvPr/>
        </p:nvSpPr>
        <p:spPr>
          <a:xfrm>
            <a:off x="5314569" y="1104137"/>
            <a:ext cx="2121535" cy="665480"/>
          </a:xfrm>
          <a:prstGeom prst="rect">
            <a:avLst/>
          </a:prstGeom>
          <a:noFill/>
          <a:ln>
            <a:noFill/>
          </a:ln>
        </p:spPr>
        <p:txBody>
          <a:bodyPr anchorCtr="0" anchor="t" bIns="0" lIns="0" spcFirstLastPara="1" rIns="0" wrap="square" tIns="12050">
            <a:spAutoFit/>
          </a:bodyPr>
          <a:lstStyle/>
          <a:p>
            <a:pPr indent="0" lvl="0" marL="0" marR="0" rtl="0" algn="ctr">
              <a:lnSpc>
                <a:spcPct val="114545"/>
              </a:lnSpc>
              <a:spcBef>
                <a:spcPts val="0"/>
              </a:spcBef>
              <a:spcAft>
                <a:spcPts val="0"/>
              </a:spcAft>
              <a:buNone/>
            </a:pPr>
            <a:r>
              <a:rPr lang="en-IN" sz="2200">
                <a:solidFill>
                  <a:srgbClr val="FFFFFF"/>
                </a:solidFill>
                <a:latin typeface="Carlito"/>
                <a:ea typeface="Carlito"/>
                <a:cs typeface="Carlito"/>
                <a:sym typeface="Carlito"/>
              </a:rPr>
              <a:t>Request Wikipedia</a:t>
            </a:r>
            <a:endParaRPr sz="2200">
              <a:solidFill>
                <a:schemeClr val="dk1"/>
              </a:solidFill>
              <a:latin typeface="Carlito"/>
              <a:ea typeface="Carlito"/>
              <a:cs typeface="Carlito"/>
              <a:sym typeface="Carlito"/>
            </a:endParaRPr>
          </a:p>
          <a:p>
            <a:pPr indent="0" lvl="0" marL="13334" marR="0" rtl="0" algn="ctr">
              <a:lnSpc>
                <a:spcPct val="114545"/>
              </a:lnSpc>
              <a:spcBef>
                <a:spcPts val="0"/>
              </a:spcBef>
              <a:spcAft>
                <a:spcPts val="0"/>
              </a:spcAft>
              <a:buNone/>
            </a:pPr>
            <a:r>
              <a:rPr lang="en-IN" sz="2200">
                <a:solidFill>
                  <a:srgbClr val="FFFFFF"/>
                </a:solidFill>
                <a:latin typeface="Carlito"/>
                <a:ea typeface="Carlito"/>
                <a:cs typeface="Carlito"/>
                <a:sym typeface="Carlito"/>
              </a:rPr>
              <a:t>html</a:t>
            </a:r>
            <a:endParaRPr sz="2200">
              <a:solidFill>
                <a:schemeClr val="dk1"/>
              </a:solidFill>
              <a:latin typeface="Carlito"/>
              <a:ea typeface="Carlito"/>
              <a:cs typeface="Carlito"/>
              <a:sym typeface="Carlito"/>
            </a:endParaRPr>
          </a:p>
        </p:txBody>
      </p:sp>
      <p:grpSp>
        <p:nvGrpSpPr>
          <p:cNvPr id="210" name="Google Shape;210;p9"/>
          <p:cNvGrpSpPr/>
          <p:nvPr/>
        </p:nvGrpSpPr>
        <p:grpSpPr>
          <a:xfrm>
            <a:off x="5111496" y="2589276"/>
            <a:ext cx="2580131" cy="2318004"/>
            <a:chOff x="5111496" y="2589276"/>
            <a:chExt cx="2580131" cy="2318004"/>
          </a:xfrm>
        </p:grpSpPr>
        <p:sp>
          <p:nvSpPr>
            <p:cNvPr id="211" name="Google Shape;211;p9"/>
            <p:cNvSpPr/>
            <p:nvPr/>
          </p:nvSpPr>
          <p:spPr>
            <a:xfrm>
              <a:off x="5506212" y="2965704"/>
              <a:ext cx="304800" cy="194157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9"/>
            <p:cNvSpPr/>
            <p:nvPr/>
          </p:nvSpPr>
          <p:spPr>
            <a:xfrm>
              <a:off x="5527548" y="2987040"/>
              <a:ext cx="225551" cy="18623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9"/>
            <p:cNvSpPr/>
            <p:nvPr/>
          </p:nvSpPr>
          <p:spPr>
            <a:xfrm>
              <a:off x="5111496" y="2589276"/>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9"/>
            <p:cNvSpPr/>
            <p:nvPr/>
          </p:nvSpPr>
          <p:spPr>
            <a:xfrm>
              <a:off x="5334000" y="2913888"/>
              <a:ext cx="2135124" cy="981456"/>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9"/>
            <p:cNvSpPr/>
            <p:nvPr/>
          </p:nvSpPr>
          <p:spPr>
            <a:xfrm>
              <a:off x="5132832" y="2610612"/>
              <a:ext cx="2500884"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6" name="Google Shape;216;p9"/>
          <p:cNvSpPr txBox="1"/>
          <p:nvPr/>
        </p:nvSpPr>
        <p:spPr>
          <a:xfrm>
            <a:off x="5514594" y="2980689"/>
            <a:ext cx="1709420" cy="665480"/>
          </a:xfrm>
          <a:prstGeom prst="rect">
            <a:avLst/>
          </a:prstGeom>
          <a:noFill/>
          <a:ln>
            <a:noFill/>
          </a:ln>
        </p:spPr>
        <p:txBody>
          <a:bodyPr anchorCtr="0" anchor="t" bIns="0" lIns="0" spcFirstLastPara="1" rIns="0" wrap="square" tIns="12050">
            <a:spAutoFit/>
          </a:bodyPr>
          <a:lstStyle/>
          <a:p>
            <a:pPr indent="0" lvl="0" marL="73025" marR="0" rtl="0" algn="l">
              <a:lnSpc>
                <a:spcPct val="114545"/>
              </a:lnSpc>
              <a:spcBef>
                <a:spcPts val="0"/>
              </a:spcBef>
              <a:spcAft>
                <a:spcPts val="0"/>
              </a:spcAft>
              <a:buNone/>
            </a:pPr>
            <a:r>
              <a:rPr lang="en-IN" sz="2200">
                <a:solidFill>
                  <a:srgbClr val="FFFFFF"/>
                </a:solidFill>
                <a:latin typeface="Carlito"/>
                <a:ea typeface="Carlito"/>
                <a:cs typeface="Carlito"/>
                <a:sym typeface="Carlito"/>
              </a:rPr>
              <a:t>BeautifulSoup</a:t>
            </a:r>
            <a:endParaRPr sz="2200">
              <a:solidFill>
                <a:schemeClr val="dk1"/>
              </a:solidFill>
              <a:latin typeface="Carlito"/>
              <a:ea typeface="Carlito"/>
              <a:cs typeface="Carlito"/>
              <a:sym typeface="Carlito"/>
            </a:endParaRPr>
          </a:p>
          <a:p>
            <a:pPr indent="0" lvl="0" marL="12700" marR="0" rtl="0" algn="l">
              <a:lnSpc>
                <a:spcPct val="114545"/>
              </a:lnSpc>
              <a:spcBef>
                <a:spcPts val="0"/>
              </a:spcBef>
              <a:spcAft>
                <a:spcPts val="0"/>
              </a:spcAft>
              <a:buNone/>
            </a:pPr>
            <a:r>
              <a:rPr lang="en-IN" sz="2200">
                <a:solidFill>
                  <a:srgbClr val="FFFFFF"/>
                </a:solidFill>
                <a:latin typeface="Carlito"/>
                <a:ea typeface="Carlito"/>
                <a:cs typeface="Carlito"/>
                <a:sym typeface="Carlito"/>
              </a:rPr>
              <a:t>html5lib Parser</a:t>
            </a:r>
            <a:endParaRPr sz="2200">
              <a:solidFill>
                <a:schemeClr val="dk1"/>
              </a:solidFill>
              <a:latin typeface="Carlito"/>
              <a:ea typeface="Carlito"/>
              <a:cs typeface="Carlito"/>
              <a:sym typeface="Carlito"/>
            </a:endParaRPr>
          </a:p>
        </p:txBody>
      </p:sp>
      <p:grpSp>
        <p:nvGrpSpPr>
          <p:cNvPr id="217" name="Google Shape;217;p9"/>
          <p:cNvGrpSpPr/>
          <p:nvPr/>
        </p:nvGrpSpPr>
        <p:grpSpPr>
          <a:xfrm>
            <a:off x="5111496" y="4465320"/>
            <a:ext cx="3906011" cy="1580388"/>
            <a:chOff x="5111496" y="4465320"/>
            <a:chExt cx="3906011" cy="1580388"/>
          </a:xfrm>
        </p:grpSpPr>
        <p:sp>
          <p:nvSpPr>
            <p:cNvPr id="218" name="Google Shape;218;p9"/>
            <p:cNvSpPr/>
            <p:nvPr/>
          </p:nvSpPr>
          <p:spPr>
            <a:xfrm>
              <a:off x="5625084" y="4721352"/>
              <a:ext cx="3392423" cy="30480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9"/>
            <p:cNvSpPr/>
            <p:nvPr/>
          </p:nvSpPr>
          <p:spPr>
            <a:xfrm>
              <a:off x="5646420" y="4742688"/>
              <a:ext cx="3313176" cy="225551"/>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9"/>
            <p:cNvSpPr/>
            <p:nvPr/>
          </p:nvSpPr>
          <p:spPr>
            <a:xfrm>
              <a:off x="5111496" y="4465320"/>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9"/>
            <p:cNvSpPr/>
            <p:nvPr/>
          </p:nvSpPr>
          <p:spPr>
            <a:xfrm>
              <a:off x="5289804" y="4789932"/>
              <a:ext cx="2287524" cy="981456"/>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9"/>
            <p:cNvSpPr/>
            <p:nvPr/>
          </p:nvSpPr>
          <p:spPr>
            <a:xfrm>
              <a:off x="5132832" y="4486656"/>
              <a:ext cx="2500884" cy="150114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3" name="Google Shape;223;p9"/>
          <p:cNvSpPr txBox="1"/>
          <p:nvPr/>
        </p:nvSpPr>
        <p:spPr>
          <a:xfrm>
            <a:off x="5470016" y="4854321"/>
            <a:ext cx="1802130" cy="668655"/>
          </a:xfrm>
          <a:prstGeom prst="rect">
            <a:avLst/>
          </a:prstGeom>
          <a:noFill/>
          <a:ln>
            <a:noFill/>
          </a:ln>
        </p:spPr>
        <p:txBody>
          <a:bodyPr anchorCtr="0" anchor="t" bIns="0" lIns="0" spcFirstLastPara="1" rIns="0" wrap="square" tIns="44450">
            <a:spAutoFit/>
          </a:bodyPr>
          <a:lstStyle/>
          <a:p>
            <a:pPr indent="-321944" lvl="0" marL="334010" marR="5080" rtl="0" algn="l">
              <a:lnSpc>
                <a:spcPct val="110454"/>
              </a:lnSpc>
              <a:spcBef>
                <a:spcPts val="0"/>
              </a:spcBef>
              <a:spcAft>
                <a:spcPts val="0"/>
              </a:spcAft>
              <a:buNone/>
            </a:pPr>
            <a:r>
              <a:rPr lang="en-IN" sz="2200">
                <a:solidFill>
                  <a:srgbClr val="FFFFFF"/>
                </a:solidFill>
                <a:latin typeface="Carlito"/>
                <a:ea typeface="Carlito"/>
                <a:cs typeface="Carlito"/>
                <a:sym typeface="Carlito"/>
              </a:rPr>
              <a:t>Find launch info  html table</a:t>
            </a:r>
            <a:endParaRPr sz="2200">
              <a:solidFill>
                <a:schemeClr val="dk1"/>
              </a:solidFill>
              <a:latin typeface="Carlito"/>
              <a:ea typeface="Carlito"/>
              <a:cs typeface="Carlito"/>
              <a:sym typeface="Carlito"/>
            </a:endParaRPr>
          </a:p>
        </p:txBody>
      </p:sp>
      <p:grpSp>
        <p:nvGrpSpPr>
          <p:cNvPr id="224" name="Google Shape;224;p9"/>
          <p:cNvGrpSpPr/>
          <p:nvPr/>
        </p:nvGrpSpPr>
        <p:grpSpPr>
          <a:xfrm>
            <a:off x="8438388" y="2965704"/>
            <a:ext cx="2580131" cy="3080004"/>
            <a:chOff x="8438388" y="2965704"/>
            <a:chExt cx="2580131" cy="3080004"/>
          </a:xfrm>
        </p:grpSpPr>
        <p:sp>
          <p:nvSpPr>
            <p:cNvPr id="225" name="Google Shape;225;p9"/>
            <p:cNvSpPr/>
            <p:nvPr/>
          </p:nvSpPr>
          <p:spPr>
            <a:xfrm>
              <a:off x="8833104" y="2965704"/>
              <a:ext cx="304800" cy="194157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9"/>
            <p:cNvSpPr/>
            <p:nvPr/>
          </p:nvSpPr>
          <p:spPr>
            <a:xfrm>
              <a:off x="8854440" y="2987040"/>
              <a:ext cx="225551" cy="18623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9"/>
            <p:cNvSpPr/>
            <p:nvPr/>
          </p:nvSpPr>
          <p:spPr>
            <a:xfrm>
              <a:off x="8438388" y="4465320"/>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9"/>
            <p:cNvSpPr/>
            <p:nvPr/>
          </p:nvSpPr>
          <p:spPr>
            <a:xfrm>
              <a:off x="8546592" y="4943855"/>
              <a:ext cx="2363724" cy="673607"/>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9"/>
            <p:cNvSpPr/>
            <p:nvPr/>
          </p:nvSpPr>
          <p:spPr>
            <a:xfrm>
              <a:off x="8459724" y="4486656"/>
              <a:ext cx="2500883" cy="150114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0" name="Google Shape;230;p9"/>
          <p:cNvSpPr txBox="1"/>
          <p:nvPr/>
        </p:nvSpPr>
        <p:spPr>
          <a:xfrm>
            <a:off x="8727440" y="5007990"/>
            <a:ext cx="1943735"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IN" sz="2200">
                <a:solidFill>
                  <a:srgbClr val="FFFFFF"/>
                </a:solidFill>
                <a:latin typeface="Carlito"/>
                <a:ea typeface="Carlito"/>
                <a:cs typeface="Carlito"/>
                <a:sym typeface="Carlito"/>
              </a:rPr>
              <a:t>Create dictionary</a:t>
            </a:r>
            <a:endParaRPr sz="2200">
              <a:solidFill>
                <a:schemeClr val="dk1"/>
              </a:solidFill>
              <a:latin typeface="Carlito"/>
              <a:ea typeface="Carlito"/>
              <a:cs typeface="Carlito"/>
              <a:sym typeface="Carlito"/>
            </a:endParaRPr>
          </a:p>
        </p:txBody>
      </p:sp>
      <p:grpSp>
        <p:nvGrpSpPr>
          <p:cNvPr id="231" name="Google Shape;231;p9"/>
          <p:cNvGrpSpPr/>
          <p:nvPr/>
        </p:nvGrpSpPr>
        <p:grpSpPr>
          <a:xfrm>
            <a:off x="8438388" y="1089660"/>
            <a:ext cx="2580131" cy="3112008"/>
            <a:chOff x="8438388" y="1089660"/>
            <a:chExt cx="2580131" cy="3112008"/>
          </a:xfrm>
        </p:grpSpPr>
        <p:sp>
          <p:nvSpPr>
            <p:cNvPr id="232" name="Google Shape;232;p9"/>
            <p:cNvSpPr/>
            <p:nvPr/>
          </p:nvSpPr>
          <p:spPr>
            <a:xfrm>
              <a:off x="8833104" y="1089660"/>
              <a:ext cx="304800" cy="1941576"/>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9"/>
            <p:cNvSpPr/>
            <p:nvPr/>
          </p:nvSpPr>
          <p:spPr>
            <a:xfrm>
              <a:off x="8854440" y="1110996"/>
              <a:ext cx="225551" cy="1862327"/>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9"/>
            <p:cNvSpPr/>
            <p:nvPr/>
          </p:nvSpPr>
          <p:spPr>
            <a:xfrm>
              <a:off x="8438388" y="2589276"/>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9"/>
            <p:cNvSpPr/>
            <p:nvPr/>
          </p:nvSpPr>
          <p:spPr>
            <a:xfrm>
              <a:off x="8659368" y="2606040"/>
              <a:ext cx="2203704" cy="1595628"/>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9"/>
            <p:cNvSpPr/>
            <p:nvPr/>
          </p:nvSpPr>
          <p:spPr>
            <a:xfrm>
              <a:off x="8459724" y="2610612"/>
              <a:ext cx="2500883"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7" name="Google Shape;237;p9"/>
          <p:cNvSpPr txBox="1"/>
          <p:nvPr/>
        </p:nvSpPr>
        <p:spPr>
          <a:xfrm>
            <a:off x="8840216" y="2670810"/>
            <a:ext cx="1708150" cy="1282065"/>
          </a:xfrm>
          <a:prstGeom prst="rect">
            <a:avLst/>
          </a:prstGeom>
          <a:noFill/>
          <a:ln>
            <a:noFill/>
          </a:ln>
        </p:spPr>
        <p:txBody>
          <a:bodyPr anchorCtr="0" anchor="t" bIns="0" lIns="0" spcFirstLastPara="1" rIns="0" wrap="square" tIns="40000">
            <a:spAutoFit/>
          </a:bodyPr>
          <a:lstStyle/>
          <a:p>
            <a:pPr indent="0" lvl="0" marL="12700" marR="5080" rtl="0" algn="ctr">
              <a:lnSpc>
                <a:spcPct val="91600"/>
              </a:lnSpc>
              <a:spcBef>
                <a:spcPts val="0"/>
              </a:spcBef>
              <a:spcAft>
                <a:spcPts val="0"/>
              </a:spcAft>
              <a:buNone/>
            </a:pPr>
            <a:r>
              <a:rPr lang="en-IN" sz="2200">
                <a:solidFill>
                  <a:srgbClr val="FFFFFF"/>
                </a:solidFill>
                <a:latin typeface="Carlito"/>
                <a:ea typeface="Carlito"/>
                <a:cs typeface="Carlito"/>
                <a:sym typeface="Carlito"/>
              </a:rPr>
              <a:t>Iterate through  table cells to  extract data to  dictionary</a:t>
            </a:r>
            <a:endParaRPr sz="2200">
              <a:solidFill>
                <a:schemeClr val="dk1"/>
              </a:solidFill>
              <a:latin typeface="Carlito"/>
              <a:ea typeface="Carlito"/>
              <a:cs typeface="Carlito"/>
              <a:sym typeface="Carlito"/>
            </a:endParaRPr>
          </a:p>
        </p:txBody>
      </p:sp>
      <p:grpSp>
        <p:nvGrpSpPr>
          <p:cNvPr id="238" name="Google Shape;238;p9"/>
          <p:cNvGrpSpPr/>
          <p:nvPr/>
        </p:nvGrpSpPr>
        <p:grpSpPr>
          <a:xfrm>
            <a:off x="8438388" y="713231"/>
            <a:ext cx="2580131" cy="1580388"/>
            <a:chOff x="8438388" y="713231"/>
            <a:chExt cx="2580131" cy="1580388"/>
          </a:xfrm>
        </p:grpSpPr>
        <p:sp>
          <p:nvSpPr>
            <p:cNvPr id="239" name="Google Shape;239;p9"/>
            <p:cNvSpPr/>
            <p:nvPr/>
          </p:nvSpPr>
          <p:spPr>
            <a:xfrm>
              <a:off x="8438388" y="713231"/>
              <a:ext cx="2580131" cy="15803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9"/>
            <p:cNvSpPr/>
            <p:nvPr/>
          </p:nvSpPr>
          <p:spPr>
            <a:xfrm>
              <a:off x="8525256" y="1037843"/>
              <a:ext cx="2468879" cy="981455"/>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9"/>
            <p:cNvSpPr/>
            <p:nvPr/>
          </p:nvSpPr>
          <p:spPr>
            <a:xfrm>
              <a:off x="8459724" y="734567"/>
              <a:ext cx="2500883" cy="150113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2" name="Google Shape;242;p9"/>
          <p:cNvSpPr txBox="1"/>
          <p:nvPr/>
        </p:nvSpPr>
        <p:spPr>
          <a:xfrm>
            <a:off x="8706104" y="1101090"/>
            <a:ext cx="1983105" cy="668020"/>
          </a:xfrm>
          <a:prstGeom prst="rect">
            <a:avLst/>
          </a:prstGeom>
          <a:noFill/>
          <a:ln>
            <a:noFill/>
          </a:ln>
        </p:spPr>
        <p:txBody>
          <a:bodyPr anchorCtr="0" anchor="t" bIns="0" lIns="0" spcFirstLastPara="1" rIns="0" wrap="square" tIns="45700">
            <a:spAutoFit/>
          </a:bodyPr>
          <a:lstStyle/>
          <a:p>
            <a:pPr indent="-372110" lvl="0" marL="384175" marR="5080" rtl="0" algn="l">
              <a:lnSpc>
                <a:spcPct val="110000"/>
              </a:lnSpc>
              <a:spcBef>
                <a:spcPts val="0"/>
              </a:spcBef>
              <a:spcAft>
                <a:spcPts val="0"/>
              </a:spcAft>
              <a:buNone/>
            </a:pPr>
            <a:r>
              <a:rPr lang="en-IN" sz="2200">
                <a:solidFill>
                  <a:srgbClr val="FFFFFF"/>
                </a:solidFill>
                <a:latin typeface="Carlito"/>
                <a:ea typeface="Carlito"/>
                <a:cs typeface="Carlito"/>
                <a:sym typeface="Carlito"/>
              </a:rPr>
              <a:t>Cast dictionary to  DataFrame</a:t>
            </a:r>
            <a:endParaRPr sz="2200">
              <a:solidFill>
                <a:schemeClr val="dk1"/>
              </a:solidFill>
              <a:latin typeface="Carlito"/>
              <a:ea typeface="Carlito"/>
              <a:cs typeface="Carlito"/>
              <a:sym typeface="Carlito"/>
            </a:endParaRPr>
          </a:p>
        </p:txBody>
      </p:sp>
      <p:sp>
        <p:nvSpPr>
          <p:cNvPr id="243" name="Google Shape;243;p9"/>
          <p:cNvSpPr txBox="1"/>
          <p:nvPr/>
        </p:nvSpPr>
        <p:spPr>
          <a:xfrm>
            <a:off x="535635" y="4448302"/>
            <a:ext cx="865505" cy="254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N" sz="1500" u="sng">
                <a:solidFill>
                  <a:srgbClr val="FFFFFF"/>
                </a:solidFill>
                <a:latin typeface="Carlito"/>
                <a:ea typeface="Carlito"/>
                <a:cs typeface="Carlito"/>
                <a:sym typeface="Carlito"/>
              </a:rPr>
              <a:t>GitHub url:</a:t>
            </a:r>
            <a:endParaRPr sz="1500">
              <a:solidFill>
                <a:schemeClr val="dk1"/>
              </a:solidFill>
              <a:latin typeface="Carlito"/>
              <a:ea typeface="Carlito"/>
              <a:cs typeface="Carlito"/>
              <a:sym typeface="Carlito"/>
            </a:endParaRPr>
          </a:p>
        </p:txBody>
      </p:sp>
      <p:sp>
        <p:nvSpPr>
          <p:cNvPr id="244" name="Google Shape;244;p9"/>
          <p:cNvSpPr txBox="1"/>
          <p:nvPr/>
        </p:nvSpPr>
        <p:spPr>
          <a:xfrm>
            <a:off x="535635" y="4830826"/>
            <a:ext cx="2988945" cy="1282402"/>
          </a:xfrm>
          <a:prstGeom prst="rect">
            <a:avLst/>
          </a:prstGeom>
          <a:noFill/>
          <a:ln>
            <a:noFill/>
          </a:ln>
        </p:spPr>
        <p:txBody>
          <a:bodyPr anchorCtr="0" anchor="t" bIns="0" lIns="0" spcFirstLastPara="1" rIns="0" wrap="square" tIns="35550">
            <a:spAutoFit/>
          </a:bodyPr>
          <a:lstStyle/>
          <a:p>
            <a:pPr indent="0" lvl="0" marL="12700" marR="5080" rtl="0" algn="l">
              <a:lnSpc>
                <a:spcPct val="90000"/>
              </a:lnSpc>
              <a:spcBef>
                <a:spcPts val="0"/>
              </a:spcBef>
              <a:spcAft>
                <a:spcPts val="0"/>
              </a:spcAft>
              <a:buNone/>
            </a:pPr>
            <a:r>
              <a:rPr lang="en-IN" sz="1500" u="sng">
                <a:solidFill>
                  <a:srgbClr val="2996E1"/>
                </a:solidFill>
                <a:latin typeface="Carlito"/>
                <a:ea typeface="Carlito"/>
                <a:cs typeface="Carlito"/>
                <a:sym typeface="Carlito"/>
                <a:hlinkClick r:id="rId18">
                  <a:extLst>
                    <a:ext uri="{A12FA001-AC4F-418D-AE19-62706E023703}">
                      <ahyp:hlinkClr val="tx"/>
                    </a:ext>
                  </a:extLst>
                </a:hlinkClick>
              </a:rPr>
              <a:t>https://github.com/navassherif98/IBM_Data_Science_Professional_Certification/blob/master/10.Applied_Data_Science_Capstone/Week%201%20Introduction/Data%20Collection%20with%20Web%20Scraping.ipynb</a:t>
            </a:r>
            <a:endParaRPr sz="1500">
              <a:solidFill>
                <a:schemeClr val="dk1"/>
              </a:solidFill>
              <a:latin typeface="Carlito"/>
              <a:ea typeface="Carlito"/>
              <a:cs typeface="Carlito"/>
              <a:sym typeface="Carl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2021-08-26T16:53:12Z</dcterms:created>
  <dc:creator>YAN Luo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